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 name="Shape 55"/>
        <p:cNvGrpSpPr/>
        <p:nvPr/>
      </p:nvGrpSpPr>
      <p:grpSpPr>
        <a:xfrm>
          <a:off x="0" y="0"/>
          <a:ext cx="0" cy="0"/>
          <a:chOff x="0" y="0"/>
          <a:chExt cx="0" cy="0"/>
        </a:xfrm>
      </p:grpSpPr>
      <p:sp>
        <p:nvSpPr>
          <p:cNvPr id="56" name="Shape 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7" name="Shape 5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1" name="Shape 61"/>
        <p:cNvGrpSpPr/>
        <p:nvPr/>
      </p:nvGrpSpPr>
      <p:grpSpPr>
        <a:xfrm>
          <a:off x="0" y="0"/>
          <a:ext cx="0" cy="0"/>
          <a:chOff x="0" y="0"/>
          <a:chExt cx="0" cy="0"/>
        </a:xfrm>
      </p:grpSpPr>
      <p:sp>
        <p:nvSpPr>
          <p:cNvPr id="62" name="Shape 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3" name="Shape 6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Credit: http://www.pbs.org/wnet/jimcrow/stories_org_kkk.html</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7" name="Shape 67"/>
        <p:cNvGrpSpPr/>
        <p:nvPr/>
      </p:nvGrpSpPr>
      <p:grpSpPr>
        <a:xfrm>
          <a:off x="0" y="0"/>
          <a:ext cx="0" cy="0"/>
          <a:chOff x="0" y="0"/>
          <a:chExt cx="0" cy="0"/>
        </a:xfrm>
      </p:grpSpPr>
      <p:sp>
        <p:nvSpPr>
          <p:cNvPr id="68" name="Shape 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9" name="Shape 6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3" name="Shape 73"/>
        <p:cNvGrpSpPr/>
        <p:nvPr/>
      </p:nvGrpSpPr>
      <p:grpSpPr>
        <a:xfrm>
          <a:off x="0" y="0"/>
          <a:ext cx="0" cy="0"/>
          <a:chOff x="0" y="0"/>
          <a:chExt cx="0" cy="0"/>
        </a:xfrm>
      </p:grpSpPr>
      <p:sp>
        <p:nvSpPr>
          <p:cNvPr id="74" name="Shape 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5" name="Shape 7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lt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1545450"/>
            <a:ext cx="8520600" cy="2052600"/>
          </a:xfrm>
          <a:prstGeom prst="rect">
            <a:avLst/>
          </a:prstGeom>
        </p:spPr>
        <p:txBody>
          <a:bodyPr anchorCtr="0" anchor="b" bIns="91425" lIns="91425" rIns="91425" tIns="91425">
            <a:noAutofit/>
          </a:bodyPr>
          <a:lstStyle/>
          <a:p>
            <a:pPr lvl="0">
              <a:spcBef>
                <a:spcPts val="0"/>
              </a:spcBef>
              <a:buNone/>
            </a:pPr>
            <a:r>
              <a:rPr lang="en"/>
              <a:t>Reconstruction, the Birth of the KKK, and Political Disenfranchisement</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 name="Shape 58"/>
        <p:cNvGrpSpPr/>
        <p:nvPr/>
      </p:nvGrpSpPr>
      <p:grpSpPr>
        <a:xfrm>
          <a:off x="0" y="0"/>
          <a:ext cx="0" cy="0"/>
          <a:chOff x="0" y="0"/>
          <a:chExt cx="0" cy="0"/>
        </a:xfrm>
      </p:grpSpPr>
      <p:sp>
        <p:nvSpPr>
          <p:cNvPr id="59" name="Shape 59"/>
          <p:cNvSpPr txBox="1"/>
          <p:nvPr>
            <p:ph idx="1" type="body"/>
          </p:nvPr>
        </p:nvSpPr>
        <p:spPr>
          <a:xfrm>
            <a:off x="311700" y="4018775"/>
            <a:ext cx="8520600" cy="550200"/>
          </a:xfrm>
          <a:prstGeom prst="rect">
            <a:avLst/>
          </a:prstGeom>
        </p:spPr>
        <p:txBody>
          <a:bodyPr anchorCtr="0" anchor="t" bIns="91425" lIns="91425" rIns="91425" tIns="91425">
            <a:noAutofit/>
          </a:bodyPr>
          <a:lstStyle/>
          <a:p>
            <a:pPr lvl="0">
              <a:spcBef>
                <a:spcPts val="0"/>
              </a:spcBef>
              <a:buNone/>
            </a:pPr>
            <a:r>
              <a:rPr lang="en">
                <a:solidFill>
                  <a:srgbClr val="FFFFFF"/>
                </a:solidFill>
              </a:rPr>
              <a:t>The Ku Klux Klan was founded in Tennessee in 1866 as a political and social terrorist group who opposed Reconstruction. They were aligned with the political group, the Young Men’s Democratic Clubs.</a:t>
            </a:r>
          </a:p>
        </p:txBody>
      </p:sp>
      <p:pic>
        <p:nvPicPr>
          <p:cNvPr id="60" name="Shape 60"/>
          <p:cNvPicPr preferRelativeResize="0"/>
          <p:nvPr/>
        </p:nvPicPr>
        <p:blipFill>
          <a:blip r:embed="rId3">
            <a:alphaModFix/>
          </a:blip>
          <a:stretch>
            <a:fillRect/>
          </a:stretch>
        </p:blipFill>
        <p:spPr>
          <a:xfrm>
            <a:off x="2072973" y="218650"/>
            <a:ext cx="5561324" cy="37190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 name="Shape 64"/>
        <p:cNvGrpSpPr/>
        <p:nvPr/>
      </p:nvGrpSpPr>
      <p:grpSpPr>
        <a:xfrm>
          <a:off x="0" y="0"/>
          <a:ext cx="0" cy="0"/>
          <a:chOff x="0" y="0"/>
          <a:chExt cx="0" cy="0"/>
        </a:xfrm>
      </p:grpSpPr>
      <p:sp>
        <p:nvSpPr>
          <p:cNvPr id="65" name="Shape 65"/>
          <p:cNvSpPr txBox="1"/>
          <p:nvPr>
            <p:ph idx="1" type="body"/>
          </p:nvPr>
        </p:nvSpPr>
        <p:spPr>
          <a:xfrm>
            <a:off x="321025" y="127175"/>
            <a:ext cx="3923400" cy="3416400"/>
          </a:xfrm>
          <a:prstGeom prst="rect">
            <a:avLst/>
          </a:prstGeom>
        </p:spPr>
        <p:txBody>
          <a:bodyPr anchorCtr="0" anchor="t" bIns="91425" lIns="91425" rIns="91425" tIns="91425">
            <a:noAutofit/>
          </a:bodyPr>
          <a:lstStyle/>
          <a:p>
            <a:pPr lvl="0">
              <a:spcBef>
                <a:spcPts val="0"/>
              </a:spcBef>
              <a:buNone/>
            </a:pPr>
            <a:r>
              <a:rPr lang="en" sz="1700">
                <a:solidFill>
                  <a:srgbClr val="FFFFFF"/>
                </a:solidFill>
              </a:rPr>
              <a:t>“From 1869 to 1871 its goal was to destroy Reconstruction by murdering blacks - and some whites - active either in Republican politics or educating black children.” - Richard Wormser</a:t>
            </a:r>
          </a:p>
          <a:p>
            <a:pPr lvl="0">
              <a:spcBef>
                <a:spcPts val="0"/>
              </a:spcBef>
              <a:buNone/>
            </a:pPr>
            <a:r>
              <a:rPr lang="en" sz="1700">
                <a:solidFill>
                  <a:srgbClr val="FFFFFF"/>
                </a:solidFill>
              </a:rPr>
              <a:t>The KKK was dedicated to preventing social and political change in the South. Congress would be forced to give the President significant power in the Klu Klux Klan Act of 1871 to stop the organization. The Klan declined steadily after this period, but still remained an important and significant force in many regions.</a:t>
            </a:r>
          </a:p>
          <a:p>
            <a:pPr lvl="0">
              <a:spcBef>
                <a:spcPts val="0"/>
              </a:spcBef>
              <a:buNone/>
            </a:pPr>
            <a:r>
              <a:t/>
            </a:r>
            <a:endParaRPr sz="1700">
              <a:solidFill>
                <a:srgbClr val="FFFFFF"/>
              </a:solidFill>
            </a:endParaRPr>
          </a:p>
        </p:txBody>
      </p:sp>
      <p:pic>
        <p:nvPicPr>
          <p:cNvPr id="66" name="Shape 66"/>
          <p:cNvPicPr preferRelativeResize="0"/>
          <p:nvPr/>
        </p:nvPicPr>
        <p:blipFill rotWithShape="1">
          <a:blip r:embed="rId3">
            <a:alphaModFix/>
          </a:blip>
          <a:srcRect b="0" l="27189" r="26672" t="0"/>
          <a:stretch/>
        </p:blipFill>
        <p:spPr>
          <a:xfrm>
            <a:off x="5019850" y="127175"/>
            <a:ext cx="4018373" cy="4959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 name="Shape 70"/>
        <p:cNvGrpSpPr/>
        <p:nvPr/>
      </p:nvGrpSpPr>
      <p:grpSpPr>
        <a:xfrm>
          <a:off x="0" y="0"/>
          <a:ext cx="0" cy="0"/>
          <a:chOff x="0" y="0"/>
          <a:chExt cx="0" cy="0"/>
        </a:xfrm>
      </p:grpSpPr>
      <p:sp>
        <p:nvSpPr>
          <p:cNvPr id="71" name="Shape 7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Discrimination During and After Reconstruction</a:t>
            </a:r>
          </a:p>
        </p:txBody>
      </p:sp>
      <p:sp>
        <p:nvSpPr>
          <p:cNvPr id="72" name="Shape 72"/>
          <p:cNvSpPr txBox="1"/>
          <p:nvPr>
            <p:ph idx="1" type="body"/>
          </p:nvPr>
        </p:nvSpPr>
        <p:spPr>
          <a:xfrm>
            <a:off x="311700" y="1017725"/>
            <a:ext cx="8520600" cy="3416400"/>
          </a:xfrm>
          <a:prstGeom prst="rect">
            <a:avLst/>
          </a:prstGeom>
        </p:spPr>
        <p:txBody>
          <a:bodyPr anchorCtr="0" anchor="t" bIns="91425" lIns="91425" rIns="91425" tIns="91425">
            <a:noAutofit/>
          </a:bodyPr>
          <a:lstStyle/>
          <a:p>
            <a:pPr indent="-317500" lvl="0" marL="457200" rtl="0">
              <a:spcBef>
                <a:spcPts val="0"/>
              </a:spcBef>
              <a:buClr>
                <a:srgbClr val="FFFFFF"/>
              </a:buClr>
              <a:buSzPct val="100000"/>
            </a:pPr>
            <a:r>
              <a:rPr lang="en" sz="1400">
                <a:solidFill>
                  <a:srgbClr val="FFFFFF"/>
                </a:solidFill>
              </a:rPr>
              <a:t>Black Codes, which later become Jim Crow laws, are in full effect, limiting the social, economic, and political rights of African-Americans.</a:t>
            </a:r>
          </a:p>
          <a:p>
            <a:pPr indent="-317500" lvl="0" marL="457200" rtl="0">
              <a:spcBef>
                <a:spcPts val="0"/>
              </a:spcBef>
              <a:buClr>
                <a:srgbClr val="FFFFFF"/>
              </a:buClr>
              <a:buSzPct val="100000"/>
            </a:pPr>
            <a:r>
              <a:rPr lang="en" sz="1400">
                <a:solidFill>
                  <a:srgbClr val="FFFFFF"/>
                </a:solidFill>
              </a:rPr>
              <a:t>Other methods of discrimination came about during this time as well. One notable method of discrimination is </a:t>
            </a:r>
            <a:r>
              <a:rPr lang="en" sz="1400" u="sng">
                <a:solidFill>
                  <a:srgbClr val="FFFFFF"/>
                </a:solidFill>
              </a:rPr>
              <a:t>voter disenfranchisement</a:t>
            </a:r>
            <a:r>
              <a:rPr lang="en" sz="1400">
                <a:solidFill>
                  <a:srgbClr val="FFFFFF"/>
                </a:solidFill>
              </a:rPr>
              <a:t>.</a:t>
            </a:r>
          </a:p>
          <a:p>
            <a:pPr indent="-228600" lvl="2" marL="1371600" rtl="0">
              <a:spcBef>
                <a:spcPts val="0"/>
              </a:spcBef>
              <a:buClr>
                <a:srgbClr val="FFFFFF"/>
              </a:buClr>
            </a:pPr>
            <a:r>
              <a:rPr lang="en">
                <a:solidFill>
                  <a:srgbClr val="FFFFFF"/>
                </a:solidFill>
              </a:rPr>
              <a:t>Voter disenfranchisement is is the denial of a person, or group of people, the right to vote, or through a variety of actions, prevention of a person, or group of people, exercising their right to vote.</a:t>
            </a:r>
          </a:p>
          <a:p>
            <a:pPr indent="-228600" lvl="2" marL="1371600" rtl="0">
              <a:spcBef>
                <a:spcPts val="0"/>
              </a:spcBef>
              <a:buClr>
                <a:srgbClr val="FFFFFF"/>
              </a:buClr>
            </a:pPr>
            <a:r>
              <a:rPr lang="en">
                <a:solidFill>
                  <a:srgbClr val="FFFFFF"/>
                </a:solidFill>
              </a:rPr>
              <a:t>This can take many forms. Noteable examples from this period are:</a:t>
            </a:r>
          </a:p>
          <a:p>
            <a:pPr indent="-228600" lvl="3" marL="1828800" rtl="0">
              <a:spcBef>
                <a:spcPts val="0"/>
              </a:spcBef>
              <a:buClr>
                <a:srgbClr val="FFFFFF"/>
              </a:buClr>
            </a:pPr>
            <a:r>
              <a:rPr lang="en">
                <a:solidFill>
                  <a:srgbClr val="FFFFFF"/>
                </a:solidFill>
              </a:rPr>
              <a:t>Grandfather Clauses - An individual is only eligible to vote if their grandfather was.</a:t>
            </a:r>
          </a:p>
          <a:p>
            <a:pPr indent="-228600" lvl="3" marL="1828800" rtl="0">
              <a:spcBef>
                <a:spcPts val="0"/>
              </a:spcBef>
              <a:buClr>
                <a:srgbClr val="FFFFFF"/>
              </a:buClr>
            </a:pPr>
            <a:r>
              <a:rPr lang="en">
                <a:solidFill>
                  <a:srgbClr val="FFFFFF"/>
                </a:solidFill>
              </a:rPr>
              <a:t>Literacy Tests - Highly complex tests with tricky or unclear wording. Designed to be failed, primarily targeted at African-Americans.</a:t>
            </a:r>
          </a:p>
          <a:p>
            <a:pPr indent="-228600" lvl="3" marL="1828800" rtl="0">
              <a:spcBef>
                <a:spcPts val="0"/>
              </a:spcBef>
              <a:buClr>
                <a:srgbClr val="FFFFFF"/>
              </a:buClr>
            </a:pPr>
            <a:r>
              <a:rPr lang="en">
                <a:solidFill>
                  <a:srgbClr val="FFFFFF"/>
                </a:solidFill>
              </a:rPr>
              <a:t>Poll Taxes - The requirement of paying a fee to vote, often just enough that it was more than poor laborers could afford.</a:t>
            </a:r>
          </a:p>
          <a:p>
            <a:pPr indent="-228600" lvl="1" marL="914400">
              <a:spcBef>
                <a:spcPts val="0"/>
              </a:spcBef>
              <a:buClr>
                <a:srgbClr val="FFFFFF"/>
              </a:buClr>
            </a:pPr>
            <a:r>
              <a:rPr lang="en">
                <a:solidFill>
                  <a:srgbClr val="FFFFFF"/>
                </a:solidFill>
              </a:rPr>
              <a:t>Collectively this period utilized both formal and informal means to deny African-Americans the ability to exercise their political rights.</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sp>
        <p:nvSpPr>
          <p:cNvPr id="77" name="Shape 7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Segregation</a:t>
            </a:r>
          </a:p>
        </p:txBody>
      </p:sp>
      <p:sp>
        <p:nvSpPr>
          <p:cNvPr id="78" name="Shape 78"/>
          <p:cNvSpPr txBox="1"/>
          <p:nvPr>
            <p:ph idx="1" type="body"/>
          </p:nvPr>
        </p:nvSpPr>
        <p:spPr>
          <a:xfrm>
            <a:off x="311700" y="1152475"/>
            <a:ext cx="4658700" cy="3416400"/>
          </a:xfrm>
          <a:prstGeom prst="rect">
            <a:avLst/>
          </a:prstGeom>
        </p:spPr>
        <p:txBody>
          <a:bodyPr anchorCtr="0" anchor="t" bIns="91425" lIns="91425" rIns="91425" tIns="91425">
            <a:noAutofit/>
          </a:bodyPr>
          <a:lstStyle/>
          <a:p>
            <a:pPr indent="-228600" lvl="0" marL="457200" rtl="0">
              <a:spcBef>
                <a:spcPts val="0"/>
              </a:spcBef>
              <a:buClr>
                <a:srgbClr val="FFFFFF"/>
              </a:buClr>
            </a:pPr>
            <a:r>
              <a:rPr lang="en">
                <a:solidFill>
                  <a:srgbClr val="FFFFFF"/>
                </a:solidFill>
              </a:rPr>
              <a:t>Separate Schools - While there is a rise in education for African-Americans, they’re not allowed to attend the same schools as whites.</a:t>
            </a:r>
          </a:p>
          <a:p>
            <a:pPr indent="-228600" lvl="0" marL="457200" rtl="0">
              <a:spcBef>
                <a:spcPts val="0"/>
              </a:spcBef>
              <a:buClr>
                <a:srgbClr val="FFFFFF"/>
              </a:buClr>
            </a:pPr>
            <a:r>
              <a:rPr lang="en">
                <a:solidFill>
                  <a:srgbClr val="FFFFFF"/>
                </a:solidFill>
              </a:rPr>
              <a:t>Denied access to inns, restaurants, public places owned by whites.</a:t>
            </a:r>
          </a:p>
          <a:p>
            <a:pPr indent="-228600" lvl="0" marL="457200" rtl="0">
              <a:spcBef>
                <a:spcPts val="0"/>
              </a:spcBef>
              <a:buClr>
                <a:srgbClr val="FFFFFF"/>
              </a:buClr>
            </a:pPr>
            <a:r>
              <a:rPr lang="en">
                <a:solidFill>
                  <a:srgbClr val="FFFFFF"/>
                </a:solidFill>
              </a:rPr>
              <a:t>Do not have free access to courts like whites do.</a:t>
            </a:r>
          </a:p>
          <a:p>
            <a:pPr indent="-228600" lvl="0" marL="457200">
              <a:spcBef>
                <a:spcPts val="0"/>
              </a:spcBef>
              <a:buClr>
                <a:srgbClr val="FFFFFF"/>
              </a:buClr>
            </a:pPr>
            <a:r>
              <a:rPr lang="en">
                <a:solidFill>
                  <a:srgbClr val="FFFFFF"/>
                </a:solidFill>
              </a:rPr>
              <a:t>Do not have the same access to medical treatment.</a:t>
            </a:r>
          </a:p>
        </p:txBody>
      </p:sp>
      <p:pic>
        <p:nvPicPr>
          <p:cNvPr id="79" name="Shape 79"/>
          <p:cNvPicPr preferRelativeResize="0"/>
          <p:nvPr/>
        </p:nvPicPr>
        <p:blipFill>
          <a:blip r:embed="rId3">
            <a:alphaModFix/>
          </a:blip>
          <a:stretch>
            <a:fillRect/>
          </a:stretch>
        </p:blipFill>
        <p:spPr>
          <a:xfrm>
            <a:off x="5034975" y="1152475"/>
            <a:ext cx="3989124" cy="32120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Turn to your partner and discuss this question:</a:t>
            </a:r>
          </a:p>
        </p:txBody>
      </p:sp>
      <p:sp>
        <p:nvSpPr>
          <p:cNvPr id="85" name="Shape 85"/>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lgn="ctr">
              <a:spcBef>
                <a:spcPts val="0"/>
              </a:spcBef>
              <a:buNone/>
            </a:pPr>
            <a:r>
              <a:t/>
            </a:r>
            <a:endParaRPr sz="2700">
              <a:solidFill>
                <a:srgbClr val="FFFFFF"/>
              </a:solidFill>
            </a:endParaRPr>
          </a:p>
          <a:p>
            <a:pPr lvl="0" algn="ctr">
              <a:spcBef>
                <a:spcPts val="0"/>
              </a:spcBef>
              <a:buNone/>
            </a:pPr>
            <a:r>
              <a:rPr lang="en" sz="2700">
                <a:solidFill>
                  <a:srgbClr val="FFFFFF"/>
                </a:solidFill>
              </a:rPr>
              <a:t>When you have a problem with a political issue, what action do you think a person should take? </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x="0" y="0"/>
          <a:ext cx="0" cy="0"/>
          <a:chOff x="0" y="0"/>
          <a:chExt cx="0" cy="0"/>
        </a:xfrm>
      </p:grpSpPr>
      <p:sp>
        <p:nvSpPr>
          <p:cNvPr id="90" name="Shape 9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SCOTUS Decisions - Denying Civil Rights</a:t>
            </a:r>
          </a:p>
        </p:txBody>
      </p:sp>
      <p:sp>
        <p:nvSpPr>
          <p:cNvPr id="91" name="Shape 91"/>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Clr>
                <a:srgbClr val="FFFFFF"/>
              </a:buClr>
            </a:pPr>
            <a:r>
              <a:rPr lang="en">
                <a:solidFill>
                  <a:srgbClr val="FFFFFF"/>
                </a:solidFill>
              </a:rPr>
              <a:t>United States v. Cruikshank (1875) - Dismissed the murder of 300 African-Americans by a white mob in Louisiana, pretending the case had nothing to do with race</a:t>
            </a:r>
          </a:p>
          <a:p>
            <a:pPr indent="-228600" lvl="0" marL="457200" rtl="0">
              <a:spcBef>
                <a:spcPts val="0"/>
              </a:spcBef>
              <a:buClr>
                <a:srgbClr val="FFFFFF"/>
              </a:buClr>
            </a:pPr>
            <a:r>
              <a:rPr lang="en">
                <a:solidFill>
                  <a:srgbClr val="FFFFFF"/>
                </a:solidFill>
              </a:rPr>
              <a:t>United States v. Reese (1875) - The 15th Amendment does not give the right of suffrage, it simply enforces non-preferential treatment based on race</a:t>
            </a:r>
          </a:p>
          <a:p>
            <a:pPr indent="-228600" lvl="0" marL="457200" rtl="0">
              <a:spcBef>
                <a:spcPts val="0"/>
              </a:spcBef>
              <a:buClr>
                <a:srgbClr val="FFFFFF"/>
              </a:buClr>
            </a:pPr>
            <a:r>
              <a:rPr lang="en">
                <a:solidFill>
                  <a:srgbClr val="FFFFFF"/>
                </a:solidFill>
              </a:rPr>
              <a:t>The Civil Rights Cases - In which the court decided that laws prohibiting discrimination were unfounded and that the 13th, 14th, and 15th amendment were not based on discrimination based on race.</a:t>
            </a:r>
            <a:br>
              <a:rPr lang="en">
                <a:solidFill>
                  <a:srgbClr val="FFFFFF"/>
                </a:solidFill>
              </a:rPr>
            </a:br>
          </a:p>
          <a:p>
            <a:pPr indent="-228600" lvl="0" marL="457200" rtl="0">
              <a:spcBef>
                <a:spcPts val="0"/>
              </a:spcBef>
              <a:buClr>
                <a:srgbClr val="FFFFFF"/>
              </a:buClr>
            </a:pPr>
            <a:r>
              <a:rPr lang="en">
                <a:solidFill>
                  <a:srgbClr val="FFFFFF"/>
                </a:solidFill>
              </a:rPr>
              <a:t>Given these cases, and the information you learned earlier, how can we best characterize the relationship between the branches of the federal government?</a:t>
            </a:r>
          </a:p>
        </p:txBody>
      </p:sp>
    </p:spTree>
  </p:cSld>
  <p:clrMapOvr>
    <a:masterClrMapping/>
  </p:clrMapOvr>
</p:sld>
</file>

<file path=ppt/theme/theme1.xml><?xml version="1.0" encoding="utf-8"?>
<a:theme xmlns:a="http://schemas.openxmlformats.org/drawingml/2006/main" xmlns:r="http://schemas.openxmlformats.org/officeDocument/2006/relationships"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