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82" r:id="rId3"/>
    <p:sldId id="258" r:id="rId4"/>
    <p:sldId id="257" r:id="rId5"/>
    <p:sldId id="266" r:id="rId6"/>
    <p:sldId id="283" r:id="rId7"/>
    <p:sldId id="276" r:id="rId8"/>
    <p:sldId id="273" r:id="rId9"/>
    <p:sldId id="265" r:id="rId10"/>
    <p:sldId id="264" r:id="rId11"/>
    <p:sldId id="284" r:id="rId12"/>
    <p:sldId id="272" r:id="rId13"/>
    <p:sldId id="271" r:id="rId14"/>
    <p:sldId id="277" r:id="rId15"/>
    <p:sldId id="281" r:id="rId16"/>
    <p:sldId id="280" r:id="rId17"/>
    <p:sldId id="263" r:id="rId18"/>
    <p:sldId id="262" r:id="rId19"/>
    <p:sldId id="261" r:id="rId20"/>
    <p:sldId id="260" r:id="rId21"/>
    <p:sldId id="259" r:id="rId22"/>
    <p:sldId id="267" r:id="rId23"/>
    <p:sldId id="268" r:id="rId24"/>
    <p:sldId id="270"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792"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457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458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458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24CA0D8-C726-42F3-9714-77B3D1AAD9DB}" type="slidenum">
              <a:rPr lang="en-US"/>
              <a:pPr>
                <a:defRPr/>
              </a:pPr>
              <a:t>‹#›</a:t>
            </a:fld>
            <a:endParaRPr lang="en-US"/>
          </a:p>
        </p:txBody>
      </p:sp>
    </p:spTree>
    <p:extLst>
      <p:ext uri="{BB962C8B-B14F-4D97-AF65-F5344CB8AC3E}">
        <p14:creationId xmlns:p14="http://schemas.microsoft.com/office/powerpoint/2010/main" val="41564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15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7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EEF81B8-5A0B-4840-9A9D-FA9B6FD5900F}" type="slidenum">
              <a:rPr lang="en-US"/>
              <a:pPr>
                <a:defRPr/>
              </a:pPr>
              <a:t>‹#›</a:t>
            </a:fld>
            <a:endParaRPr lang="en-US"/>
          </a:p>
        </p:txBody>
      </p:sp>
    </p:spTree>
    <p:extLst>
      <p:ext uri="{BB962C8B-B14F-4D97-AF65-F5344CB8AC3E}">
        <p14:creationId xmlns:p14="http://schemas.microsoft.com/office/powerpoint/2010/main" val="26374021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2D8571FF-EB2F-4834-B6A5-BD5B09F45411}" type="slidenum">
              <a:rPr lang="en-US"/>
              <a:pPr/>
              <a:t>1</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pPr eaLnBrk="1" hangingPunct="1"/>
            <a:endParaRPr lang="en-US" smtClean="0"/>
          </a:p>
        </p:txBody>
      </p:sp>
      <p:sp>
        <p:nvSpPr>
          <p:cNvPr id="29700" name="Slide Number Placeholder 3"/>
          <p:cNvSpPr>
            <a:spLocks noGrp="1"/>
          </p:cNvSpPr>
          <p:nvPr>
            <p:ph type="sldNum" sz="quarter" idx="5"/>
          </p:nvPr>
        </p:nvSpPr>
        <p:spPr>
          <a:noFill/>
        </p:spPr>
        <p:txBody>
          <a:bodyPr/>
          <a:lstStyle/>
          <a:p>
            <a:fld id="{32D2B516-BF2F-4014-A13B-0BCBCA149E79}" type="slidenum">
              <a:rPr lang="en-US"/>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pPr eaLnBrk="1" hangingPunct="1"/>
            <a:endParaRPr lang="en-US" smtClean="0"/>
          </a:p>
        </p:txBody>
      </p:sp>
      <p:sp>
        <p:nvSpPr>
          <p:cNvPr id="30724" name="Slide Number Placeholder 3"/>
          <p:cNvSpPr>
            <a:spLocks noGrp="1"/>
          </p:cNvSpPr>
          <p:nvPr>
            <p:ph type="sldNum" sz="quarter" idx="5"/>
          </p:nvPr>
        </p:nvSpPr>
        <p:spPr>
          <a:noFill/>
        </p:spPr>
        <p:txBody>
          <a:bodyPr/>
          <a:lstStyle/>
          <a:p>
            <a:fld id="{5722CCE0-B8E2-4233-9779-CB44FD8ECEDF}" type="slidenum">
              <a:rPr lang="en-US"/>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pPr eaLnBrk="1" hangingPunct="1"/>
            <a:endParaRPr lang="en-US" smtClean="0"/>
          </a:p>
        </p:txBody>
      </p:sp>
      <p:sp>
        <p:nvSpPr>
          <p:cNvPr id="32772" name="Slide Number Placeholder 3"/>
          <p:cNvSpPr>
            <a:spLocks noGrp="1"/>
          </p:cNvSpPr>
          <p:nvPr>
            <p:ph type="sldNum" sz="quarter" idx="5"/>
          </p:nvPr>
        </p:nvSpPr>
        <p:spPr>
          <a:noFill/>
        </p:spPr>
        <p:txBody>
          <a:bodyPr/>
          <a:lstStyle/>
          <a:p>
            <a:fld id="{44132E6D-5EDC-4AAD-B56F-CF915E37EE39}" type="slidenum">
              <a:rPr lang="en-US"/>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pPr eaLnBrk="1" hangingPunct="1"/>
            <a:endParaRPr lang="en-US" smtClean="0"/>
          </a:p>
        </p:txBody>
      </p:sp>
      <p:sp>
        <p:nvSpPr>
          <p:cNvPr id="31748" name="Slide Number Placeholder 3"/>
          <p:cNvSpPr>
            <a:spLocks noGrp="1"/>
          </p:cNvSpPr>
          <p:nvPr>
            <p:ph type="sldNum" sz="quarter" idx="5"/>
          </p:nvPr>
        </p:nvSpPr>
        <p:spPr>
          <a:noFill/>
        </p:spPr>
        <p:txBody>
          <a:bodyPr/>
          <a:lstStyle/>
          <a:p>
            <a:fld id="{5F41BCA9-E5F4-4F66-B7B5-3E33893E201F}" type="slidenum">
              <a:rPr lang="en-US"/>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746F4E-C9D3-4AFC-9D22-72EE85A21E2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07935C-DC5B-4F7C-AF2D-42170612B39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51DB59-B014-463E-AE89-32BF4FE8ACB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7AAAE1-69DA-4911-B78C-AA93C2F6968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1C0EC7A-0A24-44CB-97C7-FC5D550EBF3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CA2C71-BD7A-4020-87C6-FD8A78709FA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2364697-7BBD-47A0-81BE-A22FF22F66A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24B8E45-852E-4A3E-9B2F-658BE7CD5AC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D75BD71-B36E-492A-8CC5-FD85ACA19D7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390EC9E-BA32-4D9B-A8F1-C8107D2F50D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AB570D-5AB2-4434-882A-23648BE492A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39762094-42FB-4543-91C5-8375B347267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685800"/>
            <a:ext cx="7772400" cy="5791200"/>
          </a:xfrm>
        </p:spPr>
        <p:txBody>
          <a:bodyPr/>
          <a:lstStyle/>
          <a:p>
            <a:pPr eaLnBrk="1" hangingPunct="1"/>
            <a:r>
              <a:rPr lang="en-US" sz="4000" dirty="0" smtClean="0">
                <a:solidFill>
                  <a:schemeClr val="bg1"/>
                </a:solidFill>
              </a:rPr>
              <a:t/>
            </a:r>
            <a:br>
              <a:rPr lang="en-US" sz="4000" dirty="0" smtClean="0">
                <a:solidFill>
                  <a:schemeClr val="bg1"/>
                </a:solidFill>
              </a:rPr>
            </a:br>
            <a:r>
              <a:rPr lang="en-US" sz="4000" dirty="0" smtClean="0">
                <a:solidFill>
                  <a:schemeClr val="bg1"/>
                </a:solidFill>
              </a:rPr>
              <a:t/>
            </a:r>
            <a:br>
              <a:rPr lang="en-US" sz="4000" dirty="0" smtClean="0">
                <a:solidFill>
                  <a:schemeClr val="bg1"/>
                </a:solidFill>
              </a:rPr>
            </a:br>
            <a:r>
              <a:rPr lang="en-US" sz="4000" dirty="0" smtClean="0">
                <a:solidFill>
                  <a:schemeClr val="bg1"/>
                </a:solidFill>
              </a:rPr>
              <a:t>Encountering Values: </a:t>
            </a:r>
            <a:r>
              <a:rPr lang="en-US" sz="4000" smtClean="0">
                <a:solidFill>
                  <a:schemeClr val="bg1"/>
                </a:solidFill>
              </a:rPr>
              <a:t>A Revision of Information Literacy?</a:t>
            </a:r>
            <a:br>
              <a:rPr lang="en-US" sz="4000" smtClean="0">
                <a:solidFill>
                  <a:schemeClr val="bg1"/>
                </a:solidFill>
              </a:rPr>
            </a:br>
            <a:r>
              <a:rPr lang="en-US" sz="4000" smtClean="0">
                <a:solidFill>
                  <a:schemeClr val="bg1"/>
                </a:solidFill>
              </a:rPr>
              <a:t/>
            </a:r>
            <a:br>
              <a:rPr lang="en-US" sz="4000" smtClean="0">
                <a:solidFill>
                  <a:schemeClr val="bg1"/>
                </a:solidFill>
              </a:rPr>
            </a:br>
            <a:r>
              <a:rPr lang="en-US" sz="4000" smtClean="0">
                <a:solidFill>
                  <a:schemeClr val="bg1"/>
                </a:solidFill>
              </a:rPr>
              <a:t/>
            </a:r>
            <a:br>
              <a:rPr lang="en-US" sz="4000" smtClean="0">
                <a:solidFill>
                  <a:schemeClr val="bg1"/>
                </a:solidFill>
              </a:rPr>
            </a:br>
            <a:r>
              <a:rPr lang="en-US" sz="2400" dirty="0" smtClean="0">
                <a:solidFill>
                  <a:schemeClr val="bg1"/>
                </a:solidFill>
              </a:rPr>
              <a:t>Benjamin R. Harris   </a:t>
            </a:r>
            <a:br>
              <a:rPr lang="en-US" sz="2400" dirty="0" smtClean="0">
                <a:solidFill>
                  <a:schemeClr val="bg1"/>
                </a:solidFill>
              </a:rPr>
            </a:br>
            <a:r>
              <a:rPr lang="en-US" sz="2400" dirty="0" smtClean="0">
                <a:solidFill>
                  <a:schemeClr val="bg1"/>
                </a:solidFill>
              </a:rPr>
              <a:t/>
            </a:r>
            <a:br>
              <a:rPr lang="en-US" sz="2400" dirty="0" smtClean="0">
                <a:solidFill>
                  <a:schemeClr val="bg1"/>
                </a:solidFill>
              </a:rPr>
            </a:br>
            <a:r>
              <a:rPr lang="en-US" sz="2400" dirty="0" smtClean="0">
                <a:solidFill>
                  <a:schemeClr val="bg1"/>
                </a:solidFill>
              </a:rPr>
              <a:t>Trinity University</a:t>
            </a:r>
            <a:br>
              <a:rPr lang="en-US" sz="2400" dirty="0" smtClean="0">
                <a:solidFill>
                  <a:schemeClr val="bg1"/>
                </a:solidFill>
              </a:rPr>
            </a:br>
            <a:r>
              <a:rPr lang="en-US" sz="1400" dirty="0" smtClean="0">
                <a:solidFill>
                  <a:schemeClr val="bg1"/>
                </a:solidFill>
              </a:rPr>
              <a:t>San Antonio, Texas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5668962"/>
          </a:xfrm>
        </p:spPr>
        <p:txBody>
          <a:bodyPr/>
          <a:lstStyle/>
          <a:p>
            <a:pPr eaLnBrk="1" hangingPunct="1"/>
            <a:r>
              <a:rPr lang="en-US" smtClean="0">
                <a:solidFill>
                  <a:schemeClr val="bg1"/>
                </a:solidFill>
              </a:rPr>
              <a:t>“…seeks differing viewpoints…and determines whether to incorporate or reject the viewpoints encountered.”</a:t>
            </a:r>
            <a:br>
              <a:rPr lang="en-US" smtClean="0">
                <a:solidFill>
                  <a:schemeClr val="bg1"/>
                </a:solidFill>
              </a:rPr>
            </a:br>
            <a:r>
              <a:rPr lang="en-US" smtClean="0">
                <a:solidFill>
                  <a:schemeClr val="bg1"/>
                </a:solidFill>
              </a:rPr>
              <a:t/>
            </a:r>
            <a:br>
              <a:rPr lang="en-US" smtClean="0">
                <a:solidFill>
                  <a:schemeClr val="bg1"/>
                </a:solidFill>
              </a:rPr>
            </a:br>
            <a:r>
              <a:rPr lang="en-US" sz="2400" i="1" smtClean="0">
                <a:solidFill>
                  <a:schemeClr val="bg1"/>
                </a:solidFill>
              </a:rPr>
              <a:t>Information Literacy Standards for Anthropology and Sociology Students </a:t>
            </a:r>
            <a:r>
              <a:rPr lang="en-US" sz="2400" smtClean="0">
                <a:solidFill>
                  <a:schemeClr val="bg1"/>
                </a:solidFill>
              </a:rPr>
              <a:t>(2008)</a:t>
            </a:r>
            <a:r>
              <a:rPr lang="en-US" sz="2400" smtClean="0"/>
              <a:t> </a:t>
            </a:r>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274638"/>
            <a:ext cx="8229600" cy="5668962"/>
          </a:xfrm>
        </p:spPr>
        <p:txBody>
          <a:bodyPr/>
          <a:lstStyle/>
          <a:p>
            <a:r>
              <a:rPr lang="en-US" smtClean="0">
                <a:solidFill>
                  <a:schemeClr val="bg1"/>
                </a:solidFill>
              </a:rPr>
              <a:t>SCONUL</a:t>
            </a:r>
            <a:br>
              <a:rPr lang="en-US" smtClean="0">
                <a:solidFill>
                  <a:schemeClr val="bg1"/>
                </a:solidFill>
              </a:rPr>
            </a:br>
            <a:r>
              <a:rPr lang="en-US" smtClean="0">
                <a:solidFill>
                  <a:schemeClr val="bg1"/>
                </a:solidFill>
              </a:rPr>
              <a:t>(The Seven Headline Skills)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914400"/>
            <a:ext cx="8229600" cy="5105400"/>
          </a:xfrm>
        </p:spPr>
        <p:txBody>
          <a:bodyPr/>
          <a:lstStyle/>
          <a:p>
            <a:pPr eaLnBrk="1" hangingPunct="1"/>
            <a:r>
              <a:rPr lang="en-US" i="1" smtClean="0">
                <a:solidFill>
                  <a:schemeClr val="bg1"/>
                </a:solidFill>
              </a:rPr>
              <a:t>Australian and New Zealand</a:t>
            </a:r>
            <a:br>
              <a:rPr lang="en-US" i="1" smtClean="0">
                <a:solidFill>
                  <a:schemeClr val="bg1"/>
                </a:solidFill>
              </a:rPr>
            </a:br>
            <a:r>
              <a:rPr lang="en-US" i="1" smtClean="0">
                <a:solidFill>
                  <a:schemeClr val="bg1"/>
                </a:solidFill>
              </a:rPr>
              <a:t>Information Literacy Framework</a:t>
            </a:r>
            <a:r>
              <a:rPr lang="en-US" smtClean="0">
                <a:solidFill>
                  <a:schemeClr val="bg1"/>
                </a:solidFill>
              </a:rPr>
              <a:t/>
            </a:r>
            <a:br>
              <a:rPr lang="en-US" smtClean="0">
                <a:solidFill>
                  <a:schemeClr val="bg1"/>
                </a:solidFill>
              </a:rPr>
            </a:br>
            <a:r>
              <a:rPr lang="en-US" smtClean="0">
                <a:solidFill>
                  <a:schemeClr val="bg1"/>
                </a:solidFill>
              </a:rPr>
              <a:t/>
            </a:r>
            <a:br>
              <a:rPr lang="en-US" smtClean="0">
                <a:solidFill>
                  <a:schemeClr val="bg1"/>
                </a:solidFill>
              </a:rPr>
            </a:br>
            <a:r>
              <a:rPr lang="en-US" smtClean="0">
                <a:solidFill>
                  <a:schemeClr val="bg1"/>
                </a:solidFill>
              </a:rPr>
              <a:t>2004</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143000"/>
            <a:ext cx="8229600" cy="5029200"/>
          </a:xfrm>
        </p:spPr>
        <p:txBody>
          <a:bodyPr/>
          <a:lstStyle/>
          <a:p>
            <a:pPr eaLnBrk="1" hangingPunct="1"/>
            <a:r>
              <a:rPr lang="en-US" smtClean="0">
                <a:solidFill>
                  <a:schemeClr val="bg1"/>
                </a:solidFill>
              </a:rPr>
              <a:t>“The information literate person uses information with understanding and acknowledges cultural, ethical, economic, legal, and social issues surrounding the use of information” (Standard 6)</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5821362"/>
          </a:xfrm>
        </p:spPr>
        <p:txBody>
          <a:bodyPr/>
          <a:lstStyle/>
          <a:p>
            <a:pPr algn="l" eaLnBrk="1" hangingPunct="1"/>
            <a:r>
              <a:rPr lang="en-US" sz="3200" smtClean="0">
                <a:solidFill>
                  <a:schemeClr val="bg1"/>
                </a:solidFill>
              </a:rPr>
              <a:t>The information literate individual…</a:t>
            </a:r>
            <a:br>
              <a:rPr lang="en-US" sz="3200" smtClean="0">
                <a:solidFill>
                  <a:schemeClr val="bg1"/>
                </a:solidFill>
              </a:rPr>
            </a:br>
            <a:r>
              <a:rPr lang="en-US" sz="3200" smtClean="0">
                <a:solidFill>
                  <a:schemeClr val="bg1"/>
                </a:solidFill>
              </a:rPr>
              <a:t/>
            </a:r>
            <a:br>
              <a:rPr lang="en-US" sz="3200" smtClean="0">
                <a:solidFill>
                  <a:schemeClr val="bg1"/>
                </a:solidFill>
              </a:rPr>
            </a:br>
            <a:r>
              <a:rPr lang="en-US" sz="3200" smtClean="0">
                <a:solidFill>
                  <a:schemeClr val="bg1"/>
                </a:solidFill>
              </a:rPr>
              <a:t>	“identifies whether there are differing 	values that underpin new information or 	whether information has implications 	for personal values and beliefs.”</a:t>
            </a:r>
            <a:br>
              <a:rPr lang="en-US" sz="3200" smtClean="0">
                <a:solidFill>
                  <a:schemeClr val="bg1"/>
                </a:solidFill>
              </a:rPr>
            </a:br>
            <a:r>
              <a:rPr lang="en-US" sz="3200" smtClean="0">
                <a:solidFill>
                  <a:schemeClr val="bg1"/>
                </a:solidFill>
              </a:rPr>
              <a:t/>
            </a:r>
            <a:br>
              <a:rPr lang="en-US" sz="3200" smtClean="0">
                <a:solidFill>
                  <a:schemeClr val="bg1"/>
                </a:solidFill>
              </a:rPr>
            </a:br>
            <a:r>
              <a:rPr lang="en-US" sz="3200" smtClean="0">
                <a:solidFill>
                  <a:schemeClr val="bg1"/>
                </a:solidFill>
              </a:rPr>
              <a:t/>
            </a:r>
            <a:br>
              <a:rPr lang="en-US" sz="3200" smtClean="0">
                <a:solidFill>
                  <a:schemeClr val="bg1"/>
                </a:solidFill>
              </a:rPr>
            </a:br>
            <a:r>
              <a:rPr lang="en-US" sz="3200" smtClean="0">
                <a:solidFill>
                  <a:schemeClr val="bg1"/>
                </a:solidFill>
              </a:rPr>
              <a:t> </a:t>
            </a:r>
            <a:r>
              <a:rPr lang="en-US" sz="2000" i="1" smtClean="0">
                <a:solidFill>
                  <a:schemeClr val="bg1"/>
                </a:solidFill>
              </a:rPr>
              <a:t>Australian and New Zealand Information Literacy Framework   </a:t>
            </a:r>
            <a:r>
              <a:rPr lang="en-US" sz="2000" smtClean="0">
                <a:solidFill>
                  <a:schemeClr val="bg1"/>
                </a:solidFill>
              </a:rPr>
              <a:t>(2004)</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29600" cy="5821362"/>
          </a:xfrm>
        </p:spPr>
        <p:txBody>
          <a:bodyPr/>
          <a:lstStyle/>
          <a:p>
            <a:pPr algn="l" eaLnBrk="1" hangingPunct="1"/>
            <a:r>
              <a:rPr lang="en-US" sz="3200" smtClean="0">
                <a:solidFill>
                  <a:schemeClr val="bg1"/>
                </a:solidFill>
              </a:rPr>
              <a:t>The information literate individual…</a:t>
            </a:r>
            <a:br>
              <a:rPr lang="en-US" sz="3200" smtClean="0">
                <a:solidFill>
                  <a:schemeClr val="bg1"/>
                </a:solidFill>
              </a:rPr>
            </a:br>
            <a:r>
              <a:rPr lang="en-US" sz="3200" smtClean="0">
                <a:solidFill>
                  <a:schemeClr val="bg1"/>
                </a:solidFill>
              </a:rPr>
              <a:t/>
            </a:r>
            <a:br>
              <a:rPr lang="en-US" sz="3200" smtClean="0">
                <a:solidFill>
                  <a:schemeClr val="bg1"/>
                </a:solidFill>
              </a:rPr>
            </a:br>
            <a:r>
              <a:rPr lang="en-US" sz="3200" smtClean="0">
                <a:solidFill>
                  <a:schemeClr val="bg1"/>
                </a:solidFill>
              </a:rPr>
              <a:t>	“applies reasoning to determine 	whether to incorporate or reject 	viewpoints encountered.”</a:t>
            </a:r>
            <a:br>
              <a:rPr lang="en-US" sz="3200" smtClean="0">
                <a:solidFill>
                  <a:schemeClr val="bg1"/>
                </a:solidFill>
              </a:rPr>
            </a:br>
            <a:r>
              <a:rPr lang="en-US" sz="3200" smtClean="0">
                <a:solidFill>
                  <a:schemeClr val="bg1"/>
                </a:solidFill>
              </a:rPr>
              <a:t/>
            </a:r>
            <a:br>
              <a:rPr lang="en-US" sz="3200" smtClean="0">
                <a:solidFill>
                  <a:schemeClr val="bg1"/>
                </a:solidFill>
              </a:rPr>
            </a:br>
            <a:r>
              <a:rPr lang="en-US" sz="3200" smtClean="0">
                <a:solidFill>
                  <a:schemeClr val="bg1"/>
                </a:solidFill>
              </a:rPr>
              <a:t/>
            </a:r>
            <a:br>
              <a:rPr lang="en-US" sz="3200" smtClean="0">
                <a:solidFill>
                  <a:schemeClr val="bg1"/>
                </a:solidFill>
              </a:rPr>
            </a:br>
            <a:r>
              <a:rPr lang="en-US" sz="3200" smtClean="0">
                <a:solidFill>
                  <a:schemeClr val="bg1"/>
                </a:solidFill>
              </a:rPr>
              <a:t> </a:t>
            </a:r>
            <a:r>
              <a:rPr lang="en-US" sz="2000" i="1" smtClean="0">
                <a:solidFill>
                  <a:schemeClr val="bg1"/>
                </a:solidFill>
              </a:rPr>
              <a:t>Australian and New Zealand Information Literacy Framework   </a:t>
            </a:r>
            <a:r>
              <a:rPr lang="en-US" sz="2000" smtClean="0">
                <a:solidFill>
                  <a:schemeClr val="bg1"/>
                </a:solidFill>
              </a:rPr>
              <a:t>(2004)</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74638"/>
            <a:ext cx="8229600" cy="5821362"/>
          </a:xfrm>
        </p:spPr>
        <p:txBody>
          <a:bodyPr/>
          <a:lstStyle/>
          <a:p>
            <a:pPr algn="l" eaLnBrk="1" hangingPunct="1"/>
            <a:r>
              <a:rPr lang="en-US" sz="3200" smtClean="0">
                <a:solidFill>
                  <a:schemeClr val="bg1"/>
                </a:solidFill>
              </a:rPr>
              <a:t>The information literate individual…</a:t>
            </a:r>
            <a:br>
              <a:rPr lang="en-US" sz="3200" smtClean="0">
                <a:solidFill>
                  <a:schemeClr val="bg1"/>
                </a:solidFill>
              </a:rPr>
            </a:br>
            <a:r>
              <a:rPr lang="en-US" sz="3200" smtClean="0">
                <a:solidFill>
                  <a:schemeClr val="bg1"/>
                </a:solidFill>
              </a:rPr>
              <a:t/>
            </a:r>
            <a:br>
              <a:rPr lang="en-US" sz="3200" smtClean="0">
                <a:solidFill>
                  <a:schemeClr val="bg1"/>
                </a:solidFill>
              </a:rPr>
            </a:br>
            <a:r>
              <a:rPr lang="en-US" sz="3200" smtClean="0">
                <a:solidFill>
                  <a:schemeClr val="bg1"/>
                </a:solidFill>
              </a:rPr>
              <a:t>	“maintains an internally coherent set of 	values informed by knowledge and 	experience.”</a:t>
            </a:r>
            <a:br>
              <a:rPr lang="en-US" sz="3200" smtClean="0">
                <a:solidFill>
                  <a:schemeClr val="bg1"/>
                </a:solidFill>
              </a:rPr>
            </a:br>
            <a:r>
              <a:rPr lang="en-US" sz="3200" smtClean="0">
                <a:solidFill>
                  <a:schemeClr val="bg1"/>
                </a:solidFill>
              </a:rPr>
              <a:t/>
            </a:r>
            <a:br>
              <a:rPr lang="en-US" sz="3200" smtClean="0">
                <a:solidFill>
                  <a:schemeClr val="bg1"/>
                </a:solidFill>
              </a:rPr>
            </a:br>
            <a:r>
              <a:rPr lang="en-US" sz="3200" smtClean="0">
                <a:solidFill>
                  <a:schemeClr val="bg1"/>
                </a:solidFill>
              </a:rPr>
              <a:t/>
            </a:r>
            <a:br>
              <a:rPr lang="en-US" sz="3200" smtClean="0">
                <a:solidFill>
                  <a:schemeClr val="bg1"/>
                </a:solidFill>
              </a:rPr>
            </a:br>
            <a:r>
              <a:rPr lang="en-US" sz="3200" smtClean="0">
                <a:solidFill>
                  <a:schemeClr val="bg1"/>
                </a:solidFill>
              </a:rPr>
              <a:t> </a:t>
            </a:r>
            <a:r>
              <a:rPr lang="en-US" sz="2000" i="1" smtClean="0">
                <a:solidFill>
                  <a:schemeClr val="bg1"/>
                </a:solidFill>
              </a:rPr>
              <a:t>Australian and New Zealand Information Literacy Framework   </a:t>
            </a:r>
            <a:r>
              <a:rPr lang="en-US" sz="2000" smtClean="0">
                <a:solidFill>
                  <a:schemeClr val="bg1"/>
                </a:solidFill>
              </a:rPr>
              <a:t>(2004)</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5592762"/>
          </a:xfrm>
        </p:spPr>
        <p:txBody>
          <a:bodyPr/>
          <a:lstStyle/>
          <a:p>
            <a:pPr eaLnBrk="1" hangingPunct="1">
              <a:defRPr/>
            </a:pPr>
            <a:r>
              <a:rPr lang="en-US" dirty="0" smtClean="0">
                <a:solidFill>
                  <a:schemeClr val="bg1"/>
                </a:solidFill>
              </a:rPr>
              <a:t>Information Literacy and Values:</a:t>
            </a:r>
            <a:br>
              <a:rPr lang="en-US" dirty="0" smtClean="0">
                <a:solidFill>
                  <a:schemeClr val="bg1"/>
                </a:solidFill>
              </a:rPr>
            </a:br>
            <a:r>
              <a:rPr lang="en-US" dirty="0" smtClean="0">
                <a:solidFill>
                  <a:schemeClr val="bg1"/>
                </a:solidFill>
              </a:rPr>
              <a:t/>
            </a:r>
            <a:br>
              <a:rPr lang="en-US" dirty="0" smtClean="0">
                <a:solidFill>
                  <a:schemeClr val="bg1"/>
                </a:solidFill>
              </a:rPr>
            </a:br>
            <a:r>
              <a:rPr lang="en-US" dirty="0" smtClean="0">
                <a:solidFill>
                  <a:schemeClr val="bg1"/>
                </a:solidFill>
              </a:rPr>
              <a:t>The </a:t>
            </a:r>
            <a:r>
              <a:rPr lang="en-US" dirty="0" smtClean="0">
                <a:solidFill>
                  <a:schemeClr val="bg1">
                    <a:lumMod val="50000"/>
                  </a:schemeClr>
                </a:solidFill>
              </a:rPr>
              <a:t>Invisible</a:t>
            </a:r>
            <a:r>
              <a:rPr lang="en-US" dirty="0" smtClean="0">
                <a:solidFill>
                  <a:schemeClr val="bg1"/>
                </a:solidFill>
              </a:rPr>
              <a:t> Literature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5364162"/>
          </a:xfrm>
        </p:spPr>
        <p:txBody>
          <a:bodyPr/>
          <a:lstStyle/>
          <a:p>
            <a:pPr eaLnBrk="1" hangingPunct="1"/>
            <a:r>
              <a:rPr lang="en-US" sz="4000" smtClean="0">
                <a:solidFill>
                  <a:schemeClr val="bg1"/>
                </a:solidFill>
              </a:rPr>
              <a:t/>
            </a:r>
            <a:br>
              <a:rPr lang="en-US" sz="4000" smtClean="0">
                <a:solidFill>
                  <a:schemeClr val="bg1"/>
                </a:solidFill>
              </a:rPr>
            </a:br>
            <a:r>
              <a:rPr lang="en-US" sz="4000" smtClean="0">
                <a:solidFill>
                  <a:schemeClr val="bg1"/>
                </a:solidFill>
              </a:rPr>
              <a:t/>
            </a:r>
            <a:br>
              <a:rPr lang="en-US" sz="4000" smtClean="0">
                <a:solidFill>
                  <a:schemeClr val="bg1"/>
                </a:solidFill>
              </a:rPr>
            </a:br>
            <a:r>
              <a:rPr lang="en-US" sz="4800" smtClean="0">
                <a:solidFill>
                  <a:schemeClr val="bg1"/>
                </a:solidFill>
              </a:rPr>
              <a:t>2</a:t>
            </a:r>
            <a:r>
              <a:rPr lang="en-US" sz="8800" smtClean="0">
                <a:solidFill>
                  <a:schemeClr val="bg1"/>
                </a:solidFill>
              </a:rPr>
              <a:t/>
            </a:r>
            <a:br>
              <a:rPr lang="en-US" sz="8800" smtClean="0">
                <a:solidFill>
                  <a:schemeClr val="bg1"/>
                </a:solidFill>
              </a:rPr>
            </a:br>
            <a:r>
              <a:rPr lang="en-US" sz="2000" smtClean="0">
                <a:solidFill>
                  <a:schemeClr val="bg1"/>
                </a:solidFill>
              </a:rPr>
              <a:t/>
            </a:r>
            <a:br>
              <a:rPr lang="en-US" sz="2000" smtClean="0">
                <a:solidFill>
                  <a:schemeClr val="bg1"/>
                </a:solidFill>
              </a:rPr>
            </a:br>
            <a:r>
              <a:rPr lang="en-US" sz="2400" smtClean="0">
                <a:solidFill>
                  <a:schemeClr val="bg1"/>
                </a:solidFill>
              </a:rPr>
              <a:t/>
            </a:r>
            <a:br>
              <a:rPr lang="en-US" sz="2400" smtClean="0">
                <a:solidFill>
                  <a:schemeClr val="bg1"/>
                </a:solidFill>
              </a:rPr>
            </a:br>
            <a:r>
              <a:rPr lang="en-US" sz="2400" smtClean="0">
                <a:solidFill>
                  <a:schemeClr val="bg1"/>
                </a:solidFill>
              </a:rPr>
              <a:t>Bruce Harley (San Diego State)</a:t>
            </a:r>
            <a:br>
              <a:rPr lang="en-US" sz="2400" smtClean="0">
                <a:solidFill>
                  <a:schemeClr val="bg1"/>
                </a:solidFill>
              </a:rPr>
            </a:br>
            <a:r>
              <a:rPr lang="en-US" sz="2400" smtClean="0">
                <a:solidFill>
                  <a:schemeClr val="bg1"/>
                </a:solidFill>
              </a:rPr>
              <a:t>“Freshmen, information literacy, critical thinking, and values.”</a:t>
            </a:r>
            <a:br>
              <a:rPr lang="en-US" sz="2400" smtClean="0">
                <a:solidFill>
                  <a:schemeClr val="bg1"/>
                </a:solidFill>
              </a:rPr>
            </a:br>
            <a:r>
              <a:rPr lang="en-US" sz="2400" smtClean="0">
                <a:solidFill>
                  <a:schemeClr val="bg1"/>
                </a:solidFill>
              </a:rPr>
              <a:t/>
            </a:r>
            <a:br>
              <a:rPr lang="en-US" sz="2400" smtClean="0">
                <a:solidFill>
                  <a:schemeClr val="bg1"/>
                </a:solidFill>
              </a:rPr>
            </a:br>
            <a:r>
              <a:rPr lang="en-US" sz="2400" smtClean="0">
                <a:solidFill>
                  <a:schemeClr val="bg1"/>
                </a:solidFill>
              </a:rPr>
              <a:t/>
            </a:r>
            <a:br>
              <a:rPr lang="en-US" sz="2400" smtClean="0">
                <a:solidFill>
                  <a:schemeClr val="bg1"/>
                </a:solidFill>
              </a:rPr>
            </a:br>
            <a:r>
              <a:rPr lang="en-US" sz="2400" smtClean="0">
                <a:solidFill>
                  <a:schemeClr val="bg1"/>
                </a:solidFill>
              </a:rPr>
              <a:t/>
            </a:r>
            <a:br>
              <a:rPr lang="en-US" sz="2400" smtClean="0">
                <a:solidFill>
                  <a:schemeClr val="bg1"/>
                </a:solidFill>
              </a:rPr>
            </a:br>
            <a:r>
              <a:rPr lang="en-US" sz="2400" smtClean="0">
                <a:solidFill>
                  <a:schemeClr val="bg1"/>
                </a:solidFill>
              </a:rPr>
              <a:t>Katie Eller  </a:t>
            </a:r>
            <a:br>
              <a:rPr lang="en-US" sz="2400" smtClean="0">
                <a:solidFill>
                  <a:schemeClr val="bg1"/>
                </a:solidFill>
              </a:rPr>
            </a:br>
            <a:r>
              <a:rPr lang="en-US" sz="2400" smtClean="0">
                <a:solidFill>
                  <a:schemeClr val="bg1"/>
                </a:solidFill>
              </a:rPr>
              <a:t>“A basis for evaluation: integrating values education and information</a:t>
            </a:r>
            <a:br>
              <a:rPr lang="en-US" sz="2400" smtClean="0">
                <a:solidFill>
                  <a:schemeClr val="bg1"/>
                </a:solidFill>
              </a:rPr>
            </a:br>
            <a:r>
              <a:rPr lang="en-US" sz="2400" smtClean="0">
                <a:solidFill>
                  <a:schemeClr val="bg1"/>
                </a:solidFill>
              </a:rPr>
              <a:t>	literacy in the school library center”</a:t>
            </a:r>
            <a:br>
              <a:rPr lang="en-US" sz="2400" smtClean="0">
                <a:solidFill>
                  <a:schemeClr val="bg1"/>
                </a:solidFill>
              </a:rPr>
            </a:br>
            <a:endParaRPr lang="en-US" sz="2400" smtClean="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5821362"/>
          </a:xfrm>
        </p:spPr>
        <p:txBody>
          <a:bodyPr/>
          <a:lstStyle/>
          <a:p>
            <a:pPr eaLnBrk="1" hangingPunct="1"/>
            <a:r>
              <a:rPr lang="en-US" smtClean="0">
                <a:solidFill>
                  <a:schemeClr val="bg1"/>
                </a:solidFill>
              </a:rPr>
              <a:t>Critical Theory and IL</a:t>
            </a:r>
            <a:br>
              <a:rPr lang="en-US" smtClean="0">
                <a:solidFill>
                  <a:schemeClr val="bg1"/>
                </a:solidFill>
              </a:rPr>
            </a:br>
            <a:r>
              <a:rPr lang="en-US" smtClean="0">
                <a:solidFill>
                  <a:schemeClr val="bg1"/>
                </a:solidFill>
              </a:rPr>
              <a:t/>
            </a:r>
            <a:br>
              <a:rPr lang="en-US" smtClean="0">
                <a:solidFill>
                  <a:schemeClr val="bg1"/>
                </a:solidFill>
              </a:rPr>
            </a:br>
            <a:r>
              <a:rPr lang="en-US" smtClean="0">
                <a:solidFill>
                  <a:schemeClr val="bg1"/>
                </a:solidFill>
              </a:rPr>
              <a:t/>
            </a:r>
            <a:br>
              <a:rPr lang="en-US" smtClean="0">
                <a:solidFill>
                  <a:schemeClr val="bg1"/>
                </a:solidFill>
              </a:rPr>
            </a:br>
            <a:r>
              <a:rPr lang="en-US" sz="2800" smtClean="0">
                <a:solidFill>
                  <a:schemeClr val="bg1"/>
                </a:solidFill>
              </a:rPr>
              <a:t>James Elmborg, Michelle Simmons, Troy Swanson</a:t>
            </a:r>
            <a:endParaRPr lang="en-US" sz="4200" smtClean="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274638"/>
            <a:ext cx="8229600" cy="5440362"/>
          </a:xfrm>
        </p:spPr>
        <p:txBody>
          <a:bodyPr/>
          <a:lstStyle/>
          <a:p>
            <a:r>
              <a:rPr lang="en-US" dirty="0" smtClean="0">
                <a:solidFill>
                  <a:schemeClr val="bg1"/>
                </a:solidFill>
              </a:rPr>
              <a:t>Why have we neglected to discuss or consider our own standard related to values development?</a:t>
            </a:r>
            <a:br>
              <a:rPr lang="en-US" dirty="0" smtClean="0">
                <a:solidFill>
                  <a:schemeClr val="bg1"/>
                </a:solidFill>
              </a:rPr>
            </a:br>
            <a:endParaRPr lang="en-US" dirty="0" smtClean="0">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8229600" cy="6049962"/>
          </a:xfrm>
        </p:spPr>
        <p:txBody>
          <a:bodyPr/>
          <a:lstStyle/>
          <a:p>
            <a:pPr eaLnBrk="1" hangingPunct="1"/>
            <a:r>
              <a:rPr lang="en-US" sz="4800" smtClean="0">
                <a:solidFill>
                  <a:schemeClr val="bg1"/>
                </a:solidFill>
              </a:rPr>
              <a:t>Discourse </a:t>
            </a:r>
            <a:r>
              <a:rPr lang="en-US" sz="4600" smtClean="0">
                <a:solidFill>
                  <a:schemeClr val="bg1"/>
                </a:solidFill>
              </a:rPr>
              <a:t>Communities and IL</a:t>
            </a:r>
            <a:br>
              <a:rPr lang="en-US" sz="4600" smtClean="0">
                <a:solidFill>
                  <a:schemeClr val="bg1"/>
                </a:solidFill>
              </a:rPr>
            </a:br>
            <a:r>
              <a:rPr lang="en-US" sz="4600" smtClean="0">
                <a:solidFill>
                  <a:schemeClr val="bg1"/>
                </a:solidFill>
              </a:rPr>
              <a:t/>
            </a:r>
            <a:br>
              <a:rPr lang="en-US" sz="4600" smtClean="0">
                <a:solidFill>
                  <a:schemeClr val="bg1"/>
                </a:solidFill>
              </a:rPr>
            </a:br>
            <a:r>
              <a:rPr lang="en-US" sz="2800" smtClean="0">
                <a:solidFill>
                  <a:schemeClr val="bg1"/>
                </a:solidFill>
              </a:rPr>
              <a:t>Social networking, communities of practice, gaming</a:t>
            </a:r>
            <a:br>
              <a:rPr lang="en-US" sz="2800" smtClean="0">
                <a:solidFill>
                  <a:schemeClr val="bg1"/>
                </a:solidFill>
              </a:rPr>
            </a:br>
            <a:r>
              <a:rPr lang="en-US" sz="2800" smtClean="0">
                <a:solidFill>
                  <a:schemeClr val="bg1"/>
                </a:solidFill>
              </a:rPr>
              <a:t/>
            </a:r>
            <a:br>
              <a:rPr lang="en-US" sz="2800" smtClean="0">
                <a:solidFill>
                  <a:schemeClr val="bg1"/>
                </a:solidFill>
              </a:rPr>
            </a:br>
            <a:r>
              <a:rPr lang="en-US" sz="2800" smtClean="0">
                <a:solidFill>
                  <a:schemeClr val="bg1"/>
                </a:solidFill>
              </a:rPr>
              <a:t>AnneMarie Lloyd, “Information Literacy Landscapes”</a:t>
            </a:r>
            <a:endParaRPr lang="en-US" sz="4600" smtClean="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2667000"/>
            <a:ext cx="8229600" cy="1143000"/>
          </a:xfrm>
        </p:spPr>
        <p:txBody>
          <a:bodyPr/>
          <a:lstStyle/>
          <a:p>
            <a:pPr eaLnBrk="1" hangingPunct="1"/>
            <a:r>
              <a:rPr lang="en-US" sz="4200" smtClean="0">
                <a:solidFill>
                  <a:schemeClr val="bg1"/>
                </a:solidFill>
              </a:rPr>
              <a:t>The Higher Order</a:t>
            </a:r>
            <a:br>
              <a:rPr lang="en-US" sz="4200" smtClean="0">
                <a:solidFill>
                  <a:schemeClr val="bg1"/>
                </a:solidFill>
              </a:rPr>
            </a:br>
            <a:r>
              <a:rPr lang="en-US" sz="4200" smtClean="0">
                <a:solidFill>
                  <a:schemeClr val="bg1"/>
                </a:solidFill>
              </a:rPr>
              <a:t/>
            </a:r>
            <a:br>
              <a:rPr lang="en-US" sz="4200" smtClean="0">
                <a:solidFill>
                  <a:schemeClr val="bg1"/>
                </a:solidFill>
              </a:rPr>
            </a:br>
            <a:r>
              <a:rPr lang="en-US" sz="2800" smtClean="0">
                <a:solidFill>
                  <a:schemeClr val="bg1"/>
                </a:solidFill>
              </a:rPr>
              <a:t>Karl and Hartel, the “pleasurable and the profound”</a:t>
            </a:r>
            <a:br>
              <a:rPr lang="en-US" sz="2800" smtClean="0">
                <a:solidFill>
                  <a:schemeClr val="bg1"/>
                </a:solidFill>
              </a:rPr>
            </a:br>
            <a:r>
              <a:rPr lang="en-US" sz="4200" smtClean="0">
                <a:solidFill>
                  <a:schemeClr val="bg1"/>
                </a:solidFill>
              </a:rPr>
              <a:t/>
            </a:r>
            <a:br>
              <a:rPr lang="en-US" sz="4200" smtClean="0">
                <a:solidFill>
                  <a:schemeClr val="bg1"/>
                </a:solidFill>
              </a:rPr>
            </a:br>
            <a:r>
              <a:rPr lang="en-US" sz="2800" smtClean="0">
                <a:solidFill>
                  <a:schemeClr val="bg1"/>
                </a:solidFill>
              </a:rPr>
              <a:t>spirituality, sexuality</a:t>
            </a:r>
            <a:endParaRPr lang="en-US" sz="4200" smtClean="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43200"/>
            <a:ext cx="8229600" cy="1143000"/>
          </a:xfrm>
        </p:spPr>
        <p:txBody>
          <a:bodyPr/>
          <a:lstStyle/>
          <a:p>
            <a:pPr eaLnBrk="1" hangingPunct="1"/>
            <a:r>
              <a:rPr lang="en-US" sz="4000" smtClean="0">
                <a:solidFill>
                  <a:schemeClr val="bg1"/>
                </a:solidFill>
              </a:rPr>
              <a:t>Solutions</a:t>
            </a:r>
            <a:br>
              <a:rPr lang="en-US" sz="4000" smtClean="0">
                <a:solidFill>
                  <a:schemeClr val="bg1"/>
                </a:solidFill>
              </a:rPr>
            </a:br>
            <a:r>
              <a:rPr lang="en-US" sz="4000" smtClean="0">
                <a:solidFill>
                  <a:schemeClr val="bg1"/>
                </a:solidFill>
              </a:rPr>
              <a:t/>
            </a:r>
            <a:br>
              <a:rPr lang="en-US" sz="4000" smtClean="0">
                <a:solidFill>
                  <a:schemeClr val="bg1"/>
                </a:solidFill>
              </a:rPr>
            </a:br>
            <a:r>
              <a:rPr lang="en-US" sz="4000" smtClean="0">
                <a:solidFill>
                  <a:schemeClr val="bg1"/>
                </a:solidFill>
              </a:rPr>
              <a:t>Ignore it</a:t>
            </a:r>
            <a:br>
              <a:rPr lang="en-US" sz="4000" smtClean="0">
                <a:solidFill>
                  <a:schemeClr val="bg1"/>
                </a:solidFill>
              </a:rPr>
            </a:br>
            <a:r>
              <a:rPr lang="en-US" sz="4000" smtClean="0">
                <a:solidFill>
                  <a:schemeClr val="bg1"/>
                </a:solidFill>
              </a:rPr>
              <a:t>Revise it to be more specific</a:t>
            </a:r>
            <a:br>
              <a:rPr lang="en-US" sz="4000" smtClean="0">
                <a:solidFill>
                  <a:schemeClr val="bg1"/>
                </a:solidFill>
              </a:rPr>
            </a:br>
            <a:r>
              <a:rPr lang="en-US" sz="4000" smtClean="0">
                <a:solidFill>
                  <a:schemeClr val="bg1"/>
                </a:solidFill>
              </a:rPr>
              <a:t>Run with it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33400" y="2667000"/>
            <a:ext cx="8229600" cy="1143000"/>
          </a:xfrm>
        </p:spPr>
        <p:txBody>
          <a:bodyPr/>
          <a:lstStyle/>
          <a:p>
            <a:pPr eaLnBrk="1" hangingPunct="1"/>
            <a:r>
              <a:rPr lang="en-US" sz="4000" smtClean="0">
                <a:solidFill>
                  <a:schemeClr val="bg1"/>
                </a:solidFill>
              </a:rPr>
              <a:t>Strategies for Dealing with the topic of value systems and information literacy?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1295400"/>
            <a:ext cx="8229600" cy="4191000"/>
          </a:xfrm>
        </p:spPr>
        <p:txBody>
          <a:bodyPr/>
          <a:lstStyle/>
          <a:p>
            <a:pPr eaLnBrk="1" hangingPunct="1"/>
            <a:r>
              <a:rPr lang="en-US" sz="9600" smtClean="0">
                <a:solidFill>
                  <a:schemeClr val="bg1"/>
                </a:solidFill>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6278562"/>
          </a:xfrm>
        </p:spPr>
        <p:txBody>
          <a:bodyPr/>
          <a:lstStyle/>
          <a:p>
            <a:pPr eaLnBrk="1" hangingPunct="1"/>
            <a:r>
              <a:rPr lang="en-US" i="1" smtClean="0">
                <a:solidFill>
                  <a:schemeClr val="bg1"/>
                </a:solidFill>
              </a:rPr>
              <a:t>“…evaluates information and its sources critically and incorporates selected information into his or her knowledge base and value system.”</a:t>
            </a:r>
            <a:br>
              <a:rPr lang="en-US" i="1" smtClean="0">
                <a:solidFill>
                  <a:schemeClr val="bg1"/>
                </a:solidFill>
              </a:rPr>
            </a:br>
            <a:r>
              <a:rPr lang="en-US" i="1" smtClean="0">
                <a:solidFill>
                  <a:schemeClr val="bg1"/>
                </a:solidFill>
              </a:rPr>
              <a:t/>
            </a:r>
            <a:br>
              <a:rPr lang="en-US" i="1" smtClean="0">
                <a:solidFill>
                  <a:schemeClr val="bg1"/>
                </a:solidFill>
              </a:rPr>
            </a:br>
            <a:r>
              <a:rPr lang="en-US" sz="2400" smtClean="0">
                <a:solidFill>
                  <a:schemeClr val="bg1"/>
                </a:solidFill>
              </a:rPr>
              <a:t>ACRL Competency Standard 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5973762"/>
          </a:xfrm>
        </p:spPr>
        <p:txBody>
          <a:bodyPr/>
          <a:lstStyle/>
          <a:p>
            <a:pPr eaLnBrk="1" hangingPunct="1"/>
            <a:r>
              <a:rPr lang="en-US" i="1" smtClean="0">
                <a:solidFill>
                  <a:schemeClr val="bg1"/>
                </a:solidFill>
              </a:rPr>
              <a:t>“…determines whether the knowledge has an impact on the individual’s value system and takes steps to reconcile the difference.”</a:t>
            </a:r>
            <a:br>
              <a:rPr lang="en-US" i="1" smtClean="0">
                <a:solidFill>
                  <a:schemeClr val="bg1"/>
                </a:solidFill>
              </a:rPr>
            </a:br>
            <a:r>
              <a:rPr lang="en-US" sz="2400" i="1" smtClean="0">
                <a:solidFill>
                  <a:schemeClr val="bg1"/>
                </a:solidFill>
              </a:rPr>
              <a:t/>
            </a:r>
            <a:br>
              <a:rPr lang="en-US" sz="2400" i="1" smtClean="0">
                <a:solidFill>
                  <a:schemeClr val="bg1"/>
                </a:solidFill>
              </a:rPr>
            </a:br>
            <a:r>
              <a:rPr lang="en-US" sz="2400" smtClean="0">
                <a:solidFill>
                  <a:schemeClr val="bg1"/>
                </a:solidFill>
              </a:rPr>
              <a:t>ACRL Competency Standard 3, Indicators </a:t>
            </a:r>
            <a:endParaRPr lang="en-US" smtClean="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6278562"/>
          </a:xfrm>
        </p:spPr>
        <p:txBody>
          <a:bodyPr/>
          <a:lstStyle/>
          <a:p>
            <a:pPr eaLnBrk="1" hangingPunct="1"/>
            <a:r>
              <a:rPr lang="en-US" smtClean="0">
                <a:solidFill>
                  <a:schemeClr val="bg1"/>
                </a:solidFill>
              </a:rPr>
              <a:t>“…</a:t>
            </a:r>
            <a:r>
              <a:rPr lang="en-US" i="1" smtClean="0">
                <a:solidFill>
                  <a:schemeClr val="bg1"/>
                </a:solidFill>
              </a:rPr>
              <a:t>investigate different points in the literature.</a:t>
            </a:r>
            <a:r>
              <a:rPr lang="en-US" smtClean="0">
                <a:solidFill>
                  <a:schemeClr val="bg1"/>
                </a:solidFill>
              </a:rPr>
              <a:t>”</a:t>
            </a:r>
            <a:br>
              <a:rPr lang="en-US" smtClean="0">
                <a:solidFill>
                  <a:schemeClr val="bg1"/>
                </a:solidFill>
              </a:rPr>
            </a:br>
            <a:r>
              <a:rPr lang="en-US" smtClean="0">
                <a:solidFill>
                  <a:schemeClr val="bg1"/>
                </a:solidFill>
              </a:rPr>
              <a:t/>
            </a:r>
            <a:br>
              <a:rPr lang="en-US" smtClean="0">
                <a:solidFill>
                  <a:schemeClr val="bg1"/>
                </a:solidFill>
              </a:rPr>
            </a:br>
            <a:r>
              <a:rPr lang="en-US" smtClean="0">
                <a:solidFill>
                  <a:schemeClr val="bg1"/>
                </a:solidFill>
              </a:rPr>
              <a:t>“…</a:t>
            </a:r>
            <a:r>
              <a:rPr lang="en-US" i="1" smtClean="0">
                <a:solidFill>
                  <a:schemeClr val="bg1"/>
                </a:solidFill>
              </a:rPr>
              <a:t>determine whether to incorporate or reject the viewpoints considered.</a:t>
            </a:r>
            <a:r>
              <a:rPr lang="en-US" smtClean="0">
                <a:solidFill>
                  <a:schemeClr val="bg1"/>
                </a:solidFill>
              </a:rPr>
              <a:t>”</a:t>
            </a:r>
            <a:br>
              <a:rPr lang="en-US" smtClean="0">
                <a:solidFill>
                  <a:schemeClr val="bg1"/>
                </a:solidFill>
              </a:rPr>
            </a:br>
            <a:r>
              <a:rPr lang="en-US" smtClean="0">
                <a:solidFill>
                  <a:schemeClr val="bg1"/>
                </a:solidFill>
              </a:rPr>
              <a:t/>
            </a:r>
            <a:br>
              <a:rPr lang="en-US" smtClean="0">
                <a:solidFill>
                  <a:schemeClr val="bg1"/>
                </a:solidFill>
              </a:rPr>
            </a:br>
            <a:r>
              <a:rPr lang="en-US" sz="2400" smtClean="0">
                <a:solidFill>
                  <a:schemeClr val="bg1"/>
                </a:solidFill>
              </a:rPr>
              <a:t>ACRL Competency Standard 3, Outcomes </a:t>
            </a:r>
            <a:endParaRPr lang="en-US" smtClean="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74638"/>
            <a:ext cx="8229600" cy="5592762"/>
          </a:xfrm>
        </p:spPr>
        <p:txBody>
          <a:bodyPr/>
          <a:lstStyle/>
          <a:p>
            <a:r>
              <a:rPr lang="en-US" smtClean="0">
                <a:solidFill>
                  <a:schemeClr val="bg1"/>
                </a:solidFill>
              </a:rPr>
              <a:t>Objectives for Information Literacy Instruction:</a:t>
            </a:r>
            <a:br>
              <a:rPr lang="en-US" smtClean="0">
                <a:solidFill>
                  <a:schemeClr val="bg1"/>
                </a:solidFill>
              </a:rPr>
            </a:br>
            <a:r>
              <a:rPr lang="en-US" smtClean="0">
                <a:solidFill>
                  <a:schemeClr val="bg1"/>
                </a:solidFill>
              </a:rPr>
              <a:t>A Model Statement for Academic Librarians</a:t>
            </a:r>
            <a:br>
              <a:rPr lang="en-US" smtClean="0">
                <a:solidFill>
                  <a:schemeClr val="bg1"/>
                </a:solidFill>
              </a:rPr>
            </a:br>
            <a:r>
              <a:rPr lang="en-US" smtClean="0">
                <a:solidFill>
                  <a:schemeClr val="bg1"/>
                </a:solidFill>
              </a:rPr>
              <a:t/>
            </a:r>
            <a:br>
              <a:rPr lang="en-US" smtClean="0">
                <a:solidFill>
                  <a:schemeClr val="bg1"/>
                </a:solidFill>
              </a:rPr>
            </a:br>
            <a:r>
              <a:rPr lang="en-US" smtClean="0">
                <a:solidFill>
                  <a:schemeClr val="bg1"/>
                </a:solidFill>
              </a:rPr>
              <a:t>(2001)</a:t>
            </a:r>
            <a:r>
              <a:rPr lang="en-US" smtClean="0"/>
              <a:t/>
            </a:r>
            <a:br>
              <a:rPr lang="en-US" smtClean="0"/>
            </a:br>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762000" y="228600"/>
            <a:ext cx="7772400" cy="609600"/>
          </a:xfrm>
        </p:spPr>
        <p:txBody>
          <a:bodyPr>
            <a:normAutofit fontScale="90000"/>
          </a:bodyPr>
          <a:lstStyle/>
          <a:p>
            <a:pPr eaLnBrk="1" hangingPunct="1">
              <a:defRPr/>
            </a:pPr>
            <a:r>
              <a:rPr lang="en-US" sz="4000" smtClean="0">
                <a:solidFill>
                  <a:schemeClr val="bg1"/>
                </a:solidFill>
              </a:rPr>
              <a:t>Bloom’s Process of “Valuing”    </a:t>
            </a:r>
          </a:p>
        </p:txBody>
      </p:sp>
      <p:sp>
        <p:nvSpPr>
          <p:cNvPr id="4" name="Oval 3"/>
          <p:cNvSpPr/>
          <p:nvPr/>
        </p:nvSpPr>
        <p:spPr>
          <a:xfrm>
            <a:off x="1676400" y="1295400"/>
            <a:ext cx="5486400" cy="5257800"/>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a:p>
            <a:pPr algn="ctr" fontAlgn="auto">
              <a:spcBef>
                <a:spcPts val="0"/>
              </a:spcBef>
              <a:spcAft>
                <a:spcPts val="0"/>
              </a:spcAft>
              <a:defRPr/>
            </a:pPr>
            <a:r>
              <a:rPr lang="en-US" dirty="0"/>
              <a:t> </a:t>
            </a:r>
            <a:r>
              <a:rPr lang="en-US" sz="2000" dirty="0"/>
              <a:t> Knowledge</a:t>
            </a:r>
          </a:p>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endParaRPr lang="en-US" dirty="0"/>
          </a:p>
        </p:txBody>
      </p:sp>
      <p:sp>
        <p:nvSpPr>
          <p:cNvPr id="5" name="Oval 4"/>
          <p:cNvSpPr/>
          <p:nvPr/>
        </p:nvSpPr>
        <p:spPr>
          <a:xfrm>
            <a:off x="2819400" y="2362200"/>
            <a:ext cx="3200400" cy="304800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b="1">
                <a:solidFill>
                  <a:srgbClr val="FFFFFF"/>
                </a:solidFill>
              </a:rPr>
              <a:t>Beliefs</a:t>
            </a:r>
          </a:p>
          <a:p>
            <a:pPr algn="ctr"/>
            <a:endParaRPr lang="en-US">
              <a:solidFill>
                <a:srgbClr val="FFFFFF"/>
              </a:solidFill>
            </a:endParaRPr>
          </a:p>
          <a:p>
            <a:pPr algn="ctr"/>
            <a:endParaRPr lang="en-US">
              <a:solidFill>
                <a:srgbClr val="FFFFFF"/>
              </a:solidFill>
            </a:endParaRPr>
          </a:p>
          <a:p>
            <a:pPr algn="ctr"/>
            <a:endParaRPr lang="en-US">
              <a:solidFill>
                <a:srgbClr val="FFFFFF"/>
              </a:solidFill>
            </a:endParaRPr>
          </a:p>
          <a:p>
            <a:pPr algn="ctr"/>
            <a:endParaRPr lang="en-US">
              <a:solidFill>
                <a:srgbClr val="FFFFFF"/>
              </a:solidFill>
            </a:endParaRPr>
          </a:p>
          <a:p>
            <a:pPr algn="ctr"/>
            <a:endParaRPr lang="en-US">
              <a:solidFill>
                <a:srgbClr val="FFFFFF"/>
              </a:solidFill>
            </a:endParaRPr>
          </a:p>
          <a:p>
            <a:pPr algn="ctr"/>
            <a:endParaRPr lang="en-US">
              <a:solidFill>
                <a:srgbClr val="FFFFFF"/>
              </a:solidFill>
            </a:endParaRPr>
          </a:p>
          <a:p>
            <a:pPr algn="ctr"/>
            <a:endParaRPr lang="en-US">
              <a:solidFill>
                <a:srgbClr val="FFFFFF"/>
              </a:solidFill>
            </a:endParaRPr>
          </a:p>
          <a:p>
            <a:pPr algn="ctr"/>
            <a:endParaRPr lang="en-US">
              <a:solidFill>
                <a:srgbClr val="FFFFFF"/>
              </a:solidFill>
            </a:endParaRPr>
          </a:p>
        </p:txBody>
      </p:sp>
      <p:sp>
        <p:nvSpPr>
          <p:cNvPr id="6" name="Oval 5"/>
          <p:cNvSpPr/>
          <p:nvPr/>
        </p:nvSpPr>
        <p:spPr>
          <a:xfrm>
            <a:off x="3657600" y="3124200"/>
            <a:ext cx="1600200" cy="1524000"/>
          </a:xfrm>
          <a:prstGeom prst="ellipse">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200" b="1">
                <a:solidFill>
                  <a:srgbClr val="FFFFFF"/>
                </a:solidFill>
              </a:rPr>
              <a:t>Commitment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895600"/>
            <a:ext cx="8229600" cy="1143000"/>
          </a:xfrm>
        </p:spPr>
        <p:txBody>
          <a:bodyPr/>
          <a:lstStyle/>
          <a:p>
            <a:pPr eaLnBrk="1" hangingPunct="1"/>
            <a:r>
              <a:rPr lang="en-US" smtClean="0">
                <a:solidFill>
                  <a:schemeClr val="bg1"/>
                </a:solidFill>
              </a:rPr>
              <a:t>Comparing Standards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685800"/>
            <a:ext cx="8229600" cy="5257800"/>
          </a:xfrm>
        </p:spPr>
        <p:txBody>
          <a:bodyPr/>
          <a:lstStyle/>
          <a:p>
            <a:pPr eaLnBrk="1" hangingPunct="1"/>
            <a:r>
              <a:rPr lang="en-US" smtClean="0">
                <a:solidFill>
                  <a:schemeClr val="bg1"/>
                </a:solidFill>
              </a:rPr>
              <a:t>“Compares new knowledge with prior knowledge to determine value added, contradictions, or other unique characteristics of the information.”</a:t>
            </a:r>
            <a:br>
              <a:rPr lang="en-US" smtClean="0">
                <a:solidFill>
                  <a:schemeClr val="bg1"/>
                </a:solidFill>
              </a:rPr>
            </a:br>
            <a:r>
              <a:rPr lang="en-US" sz="2400" smtClean="0">
                <a:solidFill>
                  <a:schemeClr val="bg1"/>
                </a:solidFill>
              </a:rPr>
              <a:t/>
            </a:r>
            <a:br>
              <a:rPr lang="en-US" sz="2400" smtClean="0">
                <a:solidFill>
                  <a:schemeClr val="bg1"/>
                </a:solidFill>
              </a:rPr>
            </a:br>
            <a:r>
              <a:rPr lang="en-US" sz="2400" i="1" smtClean="0">
                <a:solidFill>
                  <a:schemeClr val="bg1"/>
                </a:solidFill>
              </a:rPr>
              <a:t>Information Literacy Standards for Science and Engineering </a:t>
            </a:r>
            <a:r>
              <a:rPr lang="en-US" sz="2400" smtClean="0">
                <a:solidFill>
                  <a:schemeClr val="bg1"/>
                </a:solidFill>
              </a:rPr>
              <a:t>(2006)</a:t>
            </a:r>
            <a:endParaRPr lang="en-US" smtClean="0">
              <a:solidFill>
                <a:schemeClr val="bg1"/>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535</TotalTime>
  <Words>208</Words>
  <Application>Microsoft Office PowerPoint</Application>
  <PresentationFormat>On-screen Show (4:3)</PresentationFormat>
  <Paragraphs>53</Paragraphs>
  <Slides>24</Slides>
  <Notes>5</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  Encountering Values: A Revision of Information Literacy?   Benjamin R. Harris     Trinity University San Antonio, Texas</vt:lpstr>
      <vt:lpstr>Why have we neglected to discuss or consider our own standard related to values development? </vt:lpstr>
      <vt:lpstr>“…evaluates information and its sources critically and incorporates selected information into his or her knowledge base and value system.”  ACRL Competency Standard 3</vt:lpstr>
      <vt:lpstr>“…determines whether the knowledge has an impact on the individual’s value system and takes steps to reconcile the difference.”  ACRL Competency Standard 3, Indicators </vt:lpstr>
      <vt:lpstr>“…investigate different points in the literature.”  “…determine whether to incorporate or reject the viewpoints considered.”  ACRL Competency Standard 3, Outcomes </vt:lpstr>
      <vt:lpstr>Objectives for Information Literacy Instruction: A Model Statement for Academic Librarians  (2001) </vt:lpstr>
      <vt:lpstr>Bloom’s Process of “Valuing”    </vt:lpstr>
      <vt:lpstr>Comparing Standards</vt:lpstr>
      <vt:lpstr>“Compares new knowledge with prior knowledge to determine value added, contradictions, or other unique characteristics of the information.”  Information Literacy Standards for Science and Engineering (2006)</vt:lpstr>
      <vt:lpstr>“…seeks differing viewpoints…and determines whether to incorporate or reject the viewpoints encountered.”  Information Literacy Standards for Anthropology and Sociology Students (2008) </vt:lpstr>
      <vt:lpstr>SCONUL (The Seven Headline Skills)</vt:lpstr>
      <vt:lpstr>Australian and New Zealand Information Literacy Framework  2004</vt:lpstr>
      <vt:lpstr>“The information literate person uses information with understanding and acknowledges cultural, ethical, economic, legal, and social issues surrounding the use of information” (Standard 6)</vt:lpstr>
      <vt:lpstr>The information literate individual…   “identifies whether there are differing  values that underpin new information or  whether information has implications  for personal values and beliefs.”    Australian and New Zealand Information Literacy Framework   (2004)</vt:lpstr>
      <vt:lpstr>The information literate individual…   “applies reasoning to determine  whether to incorporate or reject  viewpoints encountered.”    Australian and New Zealand Information Literacy Framework   (2004)</vt:lpstr>
      <vt:lpstr>The information literate individual…   “maintains an internally coherent set of  values informed by knowledge and  experience.”    Australian and New Zealand Information Literacy Framework   (2004)</vt:lpstr>
      <vt:lpstr>Information Literacy and Values:  The Invisible Literature</vt:lpstr>
      <vt:lpstr>  2   Bruce Harley (San Diego State) “Freshmen, information literacy, critical thinking, and values.”    Katie Eller   “A basis for evaluation: integrating values education and information  literacy in the school library center” </vt:lpstr>
      <vt:lpstr>Critical Theory and IL   James Elmborg, Michelle Simmons, Troy Swanson</vt:lpstr>
      <vt:lpstr>Discourse Communities and IL  Social networking, communities of practice, gaming  AnneMarie Lloyd, “Information Literacy Landscapes”</vt:lpstr>
      <vt:lpstr>The Higher Order  Karl and Hartel, the “pleasurable and the profound”  spirituality, sexuality</vt:lpstr>
      <vt:lpstr>Solutions  Ignore it Revise it to be more specific Run with it</vt:lpstr>
      <vt:lpstr>Strategies for Dealing with the topic of value systems and information literacy?</vt:lpstr>
      <vt:lpstr>?</vt:lpstr>
    </vt:vector>
  </TitlesOfParts>
  <Company>Trinity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Benjamin Harris</dc:creator>
  <cp:lastModifiedBy>Jane Costanza</cp:lastModifiedBy>
  <cp:revision>27</cp:revision>
  <dcterms:created xsi:type="dcterms:W3CDTF">2008-05-27T16:49:05Z</dcterms:created>
  <dcterms:modified xsi:type="dcterms:W3CDTF">2013-02-28T16:27:15Z</dcterms:modified>
</cp:coreProperties>
</file>