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92" r:id="rId9"/>
    <p:sldId id="294" r:id="rId10"/>
    <p:sldId id="295" r:id="rId11"/>
    <p:sldId id="268" r:id="rId12"/>
    <p:sldId id="263" r:id="rId13"/>
    <p:sldId id="259" r:id="rId14"/>
    <p:sldId id="262" r:id="rId15"/>
    <p:sldId id="261" r:id="rId16"/>
    <p:sldId id="265" r:id="rId17"/>
    <p:sldId id="266" r:id="rId18"/>
    <p:sldId id="267" r:id="rId19"/>
    <p:sldId id="286" r:id="rId20"/>
    <p:sldId id="287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93" r:id="rId29"/>
    <p:sldId id="289" r:id="rId30"/>
    <p:sldId id="290" r:id="rId31"/>
    <p:sldId id="291" r:id="rId32"/>
    <p:sldId id="280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6" d="100"/>
          <a:sy n="86" d="100"/>
        </p:scale>
        <p:origin x="86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B1EF-6723-4584-8094-D877E21969AF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95C0-7068-4E08-9DD3-6932FA92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95C0-7068-4E08-9DD3-6932FA924E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5893EE-B4B3-4B78-925F-C7C6348E81A9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rl.ala.org/ilstandards/" TargetMode="External"/><Relationship Id="rId2" Type="http://schemas.openxmlformats.org/officeDocument/2006/relationships/hyperlink" Target="http://www.ala.org/acrl/standards/informationliteracycompeten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81000"/>
            <a:ext cx="3657600" cy="2895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The Art of Discovery</a:t>
            </a: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r>
              <a:rPr lang="en-US" sz="3200" i="1" dirty="0" smtClean="0">
                <a:latin typeface="Book Antiqua" panose="02040602050305030304" pitchFamily="18" charset="0"/>
              </a:rPr>
              <a:t>Helping Students Find Inspiration in Unlikely Places</a:t>
            </a:r>
            <a:endParaRPr lang="en-US" sz="3200" i="1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733800" cy="2362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Anne Jumonville &amp; 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Dr. Kelly Grey Carlisle, 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Trinity University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LOEX 5/10/14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Other approaches (not as well integrated in IL pedagogy)</a:t>
            </a:r>
            <a:endParaRPr lang="en-US" sz="44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Information Science research on experiences of serendipity, inspiration; behavior and information seeking habits of artists*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Library Science research on the library as a place for artistic/creative process and discovery**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Creative Writing pedagogies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*</a:t>
            </a:r>
            <a:r>
              <a:rPr lang="en-US" sz="1400" dirty="0" err="1"/>
              <a:t>Hemmig</a:t>
            </a:r>
            <a:r>
              <a:rPr lang="en-US" sz="1400" dirty="0"/>
              <a:t>, William. "An Empirical Study of the Information-Seeking Behavior of Practicing Visual Artists." </a:t>
            </a:r>
            <a:r>
              <a:rPr lang="en-US" sz="1400" i="1" dirty="0"/>
              <a:t>Journal of Documentation</a:t>
            </a:r>
            <a:r>
              <a:rPr lang="en-US" sz="1400" dirty="0"/>
              <a:t> 65.4 (2009): 682-703.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**</a:t>
            </a:r>
            <a:r>
              <a:rPr lang="en-US" sz="1400" dirty="0" err="1" smtClean="0"/>
              <a:t>Aurand</a:t>
            </a:r>
            <a:r>
              <a:rPr lang="en-US" sz="1400" dirty="0"/>
              <a:t>, Martin. "Teaching and Learning with Collections: The Library as a Site for Exploration and Inspiration." </a:t>
            </a:r>
            <a:r>
              <a:rPr lang="en-US" sz="1400" i="1" dirty="0"/>
              <a:t>Art Documentation: Bulletin of the Art Libraries Society of North America</a:t>
            </a:r>
            <a:r>
              <a:rPr lang="en-US" sz="1400" dirty="0"/>
              <a:t> 30.1 (2011): 12-20. </a:t>
            </a:r>
          </a:p>
          <a:p>
            <a:pPr marL="0" indent="0">
              <a:buFont typeface="Wingdings" pitchFamily="2" charset="2"/>
              <a:buNone/>
            </a:pPr>
            <a:endParaRPr lang="en-US" sz="1300" dirty="0" smtClean="0"/>
          </a:p>
          <a:p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27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Into the </a:t>
            </a:r>
            <a:r>
              <a:rPr lang="en-US" sz="6600" strike="sngStrike" dirty="0" smtClean="0">
                <a:latin typeface="Book Antiqua" panose="02040602050305030304" pitchFamily="18" charset="0"/>
              </a:rPr>
              <a:t>Library</a:t>
            </a:r>
            <a:r>
              <a:rPr lang="en-US" sz="6600" dirty="0" smtClean="0">
                <a:latin typeface="Book Antiqua" panose="02040602050305030304" pitchFamily="18" charset="0"/>
              </a:rPr>
              <a:t/>
            </a:r>
            <a:br>
              <a:rPr lang="en-US" sz="6600" dirty="0" smtClean="0">
                <a:latin typeface="Book Antiqua" panose="02040602050305030304" pitchFamily="18" charset="0"/>
              </a:rPr>
            </a:br>
            <a:r>
              <a:rPr lang="en-US" sz="12800" dirty="0" smtClean="0">
                <a:latin typeface="Book Antiqua" panose="02040602050305030304" pitchFamily="18" charset="0"/>
              </a:rPr>
              <a:t>Treasury!</a:t>
            </a:r>
            <a:endParaRPr lang="en-US" sz="1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7200"/>
            <a:ext cx="8496327" cy="562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9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96330" cy="562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42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96329" cy="562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2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96329" cy="562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8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706813" cy="562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327">
            <a:off x="5275152" y="209388"/>
            <a:ext cx="3099166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513">
            <a:off x="4370234" y="3173453"/>
            <a:ext cx="4503527" cy="328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71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5" y="457200"/>
            <a:ext cx="8458525" cy="5627438"/>
          </a:xfrm>
        </p:spPr>
      </p:pic>
      <p:sp>
        <p:nvSpPr>
          <p:cNvPr id="2" name="Rounded Rectangular Callout 1"/>
          <p:cNvSpPr/>
          <p:nvPr/>
        </p:nvSpPr>
        <p:spPr>
          <a:xfrm>
            <a:off x="5257800" y="1219200"/>
            <a:ext cx="3048000" cy="3962400"/>
          </a:xfrm>
          <a:prstGeom prst="wedgeRoundRectCallout">
            <a:avLst>
              <a:gd name="adj1" fmla="val -62208"/>
              <a:gd name="adj2" fmla="val 2214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2600" y="1600200"/>
            <a:ext cx="25908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From a family story…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From something I read…</a:t>
            </a: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I was interested to learn…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05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 the classroom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examples of research-driven texts before and after library visit. Point out presence of research when less obvious.</a:t>
            </a:r>
          </a:p>
          <a:p>
            <a:endParaRPr lang="en-US" dirty="0" smtClean="0"/>
          </a:p>
          <a:p>
            <a:r>
              <a:rPr lang="en-US" b="1" dirty="0" smtClean="0"/>
              <a:t>Small stakes exercises that reinforce learning from library session.</a:t>
            </a:r>
          </a:p>
          <a:p>
            <a:endParaRPr lang="en-US" dirty="0" smtClean="0"/>
          </a:p>
          <a:p>
            <a:r>
              <a:rPr lang="en-US" dirty="0" smtClean="0"/>
              <a:t>Feedback that encourages including research where fitting in larger creative projects, like essay drafts.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Enacting 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Why?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Exercise for inspiration (handout “Exercise 3”)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at class period following library session.</a:t>
            </a:r>
          </a:p>
          <a:p>
            <a:pPr lvl="1"/>
            <a:r>
              <a:rPr lang="en-US" dirty="0" smtClean="0"/>
              <a:t>Encourages students to “geek out” without the usual formal requirements of citation and source incorporation.</a:t>
            </a:r>
          </a:p>
          <a:p>
            <a:pPr lvl="1"/>
            <a:endParaRPr lang="en-US" dirty="0"/>
          </a:p>
          <a:p>
            <a:r>
              <a:rPr lang="en-US" dirty="0" smtClean="0"/>
              <a:t>Exercise for revision (handout “Exercise 6”)</a:t>
            </a:r>
          </a:p>
          <a:p>
            <a:pPr lvl="1"/>
            <a:r>
              <a:rPr lang="en-US" dirty="0" smtClean="0"/>
              <a:t>Due after first long essay draft, a few weeks after session.</a:t>
            </a:r>
          </a:p>
          <a:p>
            <a:pPr lvl="1"/>
            <a:r>
              <a:rPr lang="en-US" dirty="0" smtClean="0"/>
              <a:t>Reviews library session material through online video.</a:t>
            </a:r>
          </a:p>
          <a:p>
            <a:pPr lvl="1"/>
            <a:r>
              <a:rPr lang="en-US" dirty="0" smtClean="0"/>
              <a:t>Encourages students to incorporate research into an extant essay draft as a form of revision.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exercises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Assessment Strategies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688">
            <a:off x="228600" y="152400"/>
            <a:ext cx="4512854" cy="5627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548">
            <a:off x="2327943" y="677853"/>
            <a:ext cx="5063652" cy="5632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152">
            <a:off x="4343400" y="1480"/>
            <a:ext cx="42891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324">
            <a:off x="1578956" y="3478787"/>
            <a:ext cx="678306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66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i="1" dirty="0" smtClean="0"/>
              <a:t>vs</a:t>
            </a:r>
            <a:r>
              <a:rPr lang="en-US" dirty="0" smtClean="0"/>
              <a:t> Inspiration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Sporadic</a:t>
            </a:r>
          </a:p>
          <a:p>
            <a:r>
              <a:rPr lang="en-US" dirty="0" smtClean="0"/>
              <a:t>Stumbled upon</a:t>
            </a:r>
          </a:p>
          <a:p>
            <a:r>
              <a:rPr lang="en-US" dirty="0" smtClean="0"/>
              <a:t>Emotional attachment</a:t>
            </a:r>
          </a:p>
          <a:p>
            <a:r>
              <a:rPr lang="en-US" dirty="0" smtClean="0"/>
              <a:t>Sparks further interest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Systematic	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“Information needs”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Fact-based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Goal-oriented</a:t>
            </a:r>
            <a:endParaRPr lang="en-US" sz="2400" dirty="0"/>
          </a:p>
          <a:p>
            <a:pPr marL="411480" lvl="1" indent="0">
              <a:buNone/>
            </a:pPr>
            <a:endParaRPr lang="en-US" sz="2400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09600" y="4191000"/>
            <a:ext cx="7696200" cy="207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Font typeface="Wingdings" pitchFamily="2" charset="2"/>
              <a:buNone/>
            </a:pPr>
            <a:endParaRPr lang="en-US" dirty="0" smtClean="0"/>
          </a:p>
          <a:p>
            <a:pPr marL="411480" lvl="1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104453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en-US" sz="2400" dirty="0" smtClean="0"/>
              <a:t>Lead </a:t>
            </a:r>
            <a:r>
              <a:rPr lang="en-US" sz="2400" dirty="0"/>
              <a:t>to something </a:t>
            </a:r>
            <a:r>
              <a:rPr lang="en-US" sz="2400" dirty="0" smtClean="0"/>
              <a:t>new (Discovery)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 smtClean="0"/>
              <a:t>Influence </a:t>
            </a:r>
            <a:r>
              <a:rPr lang="en-US" sz="2400" dirty="0"/>
              <a:t>each </a:t>
            </a:r>
            <a:r>
              <a:rPr lang="en-US" sz="2400" dirty="0" smtClean="0"/>
              <a:t>other (</a:t>
            </a:r>
            <a:r>
              <a:rPr lang="en-US" sz="2400" dirty="0" err="1" smtClean="0"/>
              <a:t>Coactivating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i="1" dirty="0" smtClean="0"/>
              <a:t>and</a:t>
            </a:r>
            <a:r>
              <a:rPr lang="en-US" dirty="0" smtClean="0"/>
              <a:t> Inspiration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67431" y="3430588"/>
            <a:ext cx="3048000" cy="1981200"/>
          </a:xfrm>
          <a:prstGeom prst="wedgeEllipseCallout">
            <a:avLst>
              <a:gd name="adj1" fmla="val -42969"/>
              <a:gd name="adj2" fmla="val 62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atin typeface="Segoe Print" panose="02000600000000000000" pitchFamily="2" charset="0"/>
              </a:rPr>
              <a:t>“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“They </a:t>
            </a:r>
            <a:r>
              <a:rPr lang="en-US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both tend to require ‘new’ 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information”</a:t>
            </a:r>
            <a:endParaRPr lang="en-US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943600" y="2971800"/>
            <a:ext cx="2590800" cy="1981200"/>
          </a:xfrm>
          <a:prstGeom prst="wedgeEllipseCallout">
            <a:avLst>
              <a:gd name="adj1" fmla="val 51348"/>
              <a:gd name="adj2" fmla="val 696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i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“You </a:t>
            </a:r>
            <a:r>
              <a:rPr lang="en-US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can find inspiration while doing 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research”</a:t>
            </a:r>
            <a:endParaRPr lang="en-US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124200" y="4159295"/>
            <a:ext cx="3505200" cy="2089103"/>
          </a:xfrm>
          <a:prstGeom prst="wedgeEllipseCallout">
            <a:avLst>
              <a:gd name="adj1" fmla="val 25478"/>
              <a:gd name="adj2" fmla="val 714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atin typeface="Segoe Print" panose="02000600000000000000" pitchFamily="2" charset="0"/>
              </a:rPr>
              <a:t>“</a:t>
            </a:r>
            <a:r>
              <a:rPr lang="en-US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“ Research 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is a way to further inspiration and ground it in facts”</a:t>
            </a:r>
            <a:endParaRPr lang="en-US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45946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(action)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47349" y="144108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(experience)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" y="1870364"/>
            <a:ext cx="4797325" cy="4883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208" y="609600"/>
            <a:ext cx="7756263" cy="105425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549">
            <a:off x="714754" y="302100"/>
            <a:ext cx="8048511" cy="4763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49">
            <a:off x="455586" y="1491803"/>
            <a:ext cx="5287303" cy="1439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5">
            <a:off x="5320205" y="2520410"/>
            <a:ext cx="4737594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89">
            <a:off x="2053578" y="3634395"/>
            <a:ext cx="6270385" cy="182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33400" y="1676400"/>
            <a:ext cx="7620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216" y="86557"/>
            <a:ext cx="5507486" cy="6103088"/>
            <a:chOff x="228600" y="228600"/>
            <a:chExt cx="5956888" cy="655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10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334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858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172200" y="444253"/>
            <a:ext cx="2667000" cy="59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Help dealing with difficult situations (5)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More likely to try new experiences (3)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See the ordinary </a:t>
            </a:r>
            <a:r>
              <a:rPr lang="en-US" sz="2100" dirty="0"/>
              <a:t>a</a:t>
            </a:r>
            <a:r>
              <a:rPr lang="en-US" sz="2100" dirty="0" smtClean="0"/>
              <a:t>s extraordinary (3)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More attentive to surroundings (4)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Student Writing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gin Bibliograp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333">
            <a:off x="3448640" y="1580900"/>
            <a:ext cx="5480631" cy="365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767021" cy="644729"/>
          </a:xfrm>
        </p:spPr>
        <p:txBody>
          <a:bodyPr/>
          <a:lstStyle/>
          <a:p>
            <a:r>
              <a:rPr lang="en-US" dirty="0" smtClean="0"/>
              <a:t>Recreation of a Historical Scene</a:t>
            </a:r>
            <a:endParaRPr lang="en-US" dirty="0"/>
          </a:p>
        </p:txBody>
      </p:sp>
      <p:pic>
        <p:nvPicPr>
          <p:cNvPr id="6" name="Picture Placeholder 5" descr="Menger_Hotel_San_Antonio_Texas_photo_of_histrical_photo-1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5193"/>
          <a:stretch>
            <a:fillRect/>
          </a:stretch>
        </p:blipFill>
        <p:spPr>
          <a:xfrm rot="21153816">
            <a:off x="351842" y="580093"/>
            <a:ext cx="4473245" cy="337264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62000" y="5867400"/>
            <a:ext cx="7756264" cy="804862"/>
          </a:xfrm>
        </p:spPr>
        <p:txBody>
          <a:bodyPr/>
          <a:lstStyle/>
          <a:p>
            <a:r>
              <a:rPr lang="en-US" dirty="0" smtClean="0"/>
              <a:t>“Bloodlines” by Student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ergin immers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8256"/>
          <a:stretch>
            <a:fillRect/>
          </a:stretch>
        </p:blipFill>
        <p:spPr>
          <a:xfrm rot="240000">
            <a:off x="1982336" y="559589"/>
            <a:ext cx="5943991" cy="4481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562600"/>
            <a:ext cx="7756264" cy="804862"/>
          </a:xfrm>
        </p:spPr>
        <p:txBody>
          <a:bodyPr/>
          <a:lstStyle/>
          <a:p>
            <a:r>
              <a:rPr lang="en-US" dirty="0" smtClean="0"/>
              <a:t>“Bloodlines” by Student 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767021" cy="644729"/>
          </a:xfrm>
        </p:spPr>
        <p:txBody>
          <a:bodyPr/>
          <a:lstStyle/>
          <a:p>
            <a:r>
              <a:rPr lang="en-US" dirty="0" smtClean="0"/>
              <a:t>Recreation of a Historical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Factually accurate prose about real events, people, and phenomena made more vivid and compelling through the use of literary techniques from fiction and poetry.</a:t>
            </a:r>
          </a:p>
          <a:p>
            <a:endParaRPr lang="en-US" dirty="0" smtClean="0"/>
          </a:p>
          <a:p>
            <a:r>
              <a:rPr lang="en-US" dirty="0" smtClean="0"/>
              <a:t>Memoir, personal writing, nature writing, literary journalism,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Nonfiction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thhouse Bibli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4495800" cy="567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79" y="5334000"/>
            <a:ext cx="7767021" cy="644729"/>
          </a:xfrm>
        </p:spPr>
        <p:txBody>
          <a:bodyPr/>
          <a:lstStyle/>
          <a:p>
            <a:r>
              <a:rPr lang="en-US" dirty="0" smtClean="0"/>
              <a:t>Discovering the Significance of a Topic</a:t>
            </a:r>
            <a:endParaRPr lang="en-US" dirty="0"/>
          </a:p>
        </p:txBody>
      </p:sp>
      <p:pic>
        <p:nvPicPr>
          <p:cNvPr id="5" name="Picture Placeholder 4" descr="bathhouse excerpt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>
          <a:xfrm rot="240000">
            <a:off x="3670899" y="561964"/>
            <a:ext cx="5323126" cy="38561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943600"/>
            <a:ext cx="7756264" cy="804862"/>
          </a:xfrm>
        </p:spPr>
        <p:txBody>
          <a:bodyPr/>
          <a:lstStyle/>
          <a:p>
            <a:r>
              <a:rPr lang="en-US" dirty="0" smtClean="0"/>
              <a:t>“Gay Bathhouse Draft” by Student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unnel Piec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4" b="18754"/>
          <a:stretch>
            <a:fillRect/>
          </a:stretch>
        </p:blipFill>
        <p:spPr>
          <a:xfrm rot="240000">
            <a:off x="1601514" y="360549"/>
            <a:ext cx="6129239" cy="4621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91200"/>
            <a:ext cx="7756264" cy="804862"/>
          </a:xfrm>
        </p:spPr>
        <p:txBody>
          <a:bodyPr/>
          <a:lstStyle/>
          <a:p>
            <a:r>
              <a:rPr lang="en-US" dirty="0" smtClean="0"/>
              <a:t>“When You Find Yourself In a Hole, Dig for Dear Life” by Student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dirty="0" smtClean="0"/>
              <a:t>Using Research to Create a Metaphor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library IS a </a:t>
            </a:r>
            <a:r>
              <a:rPr lang="en-US" dirty="0" smtClean="0"/>
              <a:t>treasury.</a:t>
            </a:r>
            <a:endParaRPr lang="en-US" dirty="0"/>
          </a:p>
          <a:p>
            <a:r>
              <a:rPr lang="en-US" dirty="0"/>
              <a:t>Y</a:t>
            </a:r>
            <a:r>
              <a:rPr lang="en-US" dirty="0" smtClean="0"/>
              <a:t>ou can’t measure curiosity </a:t>
            </a:r>
            <a:r>
              <a:rPr lang="en-US" dirty="0"/>
              <a:t>and wonder</a:t>
            </a:r>
            <a:r>
              <a:rPr lang="en-US" dirty="0" smtClean="0"/>
              <a:t>,* </a:t>
            </a:r>
            <a:r>
              <a:rPr lang="en-US" dirty="0"/>
              <a:t>but </a:t>
            </a:r>
            <a:r>
              <a:rPr lang="en-US" dirty="0" smtClean="0"/>
              <a:t>experimenting with different assessment methods can still be instructive.</a:t>
            </a:r>
          </a:p>
          <a:p>
            <a:r>
              <a:rPr lang="en-US" dirty="0" smtClean="0"/>
              <a:t>Creative nonfiction writing offers an alternative research framework applicable to other courses. </a:t>
            </a:r>
          </a:p>
          <a:p>
            <a:r>
              <a:rPr lang="en-US" dirty="0" smtClean="0"/>
              <a:t>The language and goals of artists and creative writers should be more intentionally included in information literacy pedagogy.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300" dirty="0" smtClean="0"/>
              <a:t>*Jacobs</a:t>
            </a:r>
            <a:r>
              <a:rPr lang="en-US" sz="1300" dirty="0"/>
              <a:t>, Heidi L.M. “Minding the Gaps: Exploring the Space Between Vision and Assessment in Information Literacy Work." </a:t>
            </a:r>
            <a:r>
              <a:rPr lang="en-US" sz="1300" i="1" dirty="0"/>
              <a:t>Communications in Information Literacy </a:t>
            </a:r>
            <a:r>
              <a:rPr lang="en-US" sz="1300" dirty="0"/>
              <a:t>7.2 (2013): </a:t>
            </a:r>
            <a:r>
              <a:rPr lang="pt-BR" sz="1300" dirty="0"/>
              <a:t>n. pag. Web. 9 May 2014.</a:t>
            </a:r>
            <a:endParaRPr lang="en-US" sz="13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Implications for Practice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Thank you!</a:t>
            </a:r>
            <a:br>
              <a:rPr lang="en-US" sz="6600" dirty="0" smtClean="0">
                <a:latin typeface="Book Antiqua" panose="02040602050305030304" pitchFamily="18" charset="0"/>
              </a:rPr>
            </a:br>
            <a:r>
              <a:rPr lang="en-US" sz="6600" dirty="0" smtClean="0">
                <a:latin typeface="Book Antiqua" panose="02040602050305030304" pitchFamily="18" charset="0"/>
              </a:rPr>
              <a:t/>
            </a:r>
            <a:br>
              <a:rPr lang="en-US" sz="6600" dirty="0" smtClean="0">
                <a:latin typeface="Book Antiqua" panose="02040602050305030304" pitchFamily="18" charset="0"/>
              </a:rPr>
            </a:br>
            <a:r>
              <a:rPr lang="en-US" sz="6600" dirty="0" smtClean="0">
                <a:latin typeface="Book Antiqua" panose="02040602050305030304" pitchFamily="18" charset="0"/>
              </a:rPr>
              <a:t>Questions?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Research in Creative Nonfiction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the essay or book is </a:t>
            </a:r>
            <a:r>
              <a:rPr lang="en-US" i="1" dirty="0" smtClean="0"/>
              <a:t>about.</a:t>
            </a:r>
          </a:p>
          <a:p>
            <a:endParaRPr lang="en-US" i="1" dirty="0" smtClean="0"/>
          </a:p>
          <a:p>
            <a:r>
              <a:rPr lang="en-US" dirty="0" smtClean="0"/>
              <a:t>Provides essential information for writer and reader.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Literary Craft/”Creative”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 used to build setting, characterization, etc.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Used to engage readers’ interest.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6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2098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Works in poetry and fiction, as well as other art forms.</a:t>
            </a:r>
            <a:endParaRPr lang="en-US" dirty="0"/>
          </a:p>
          <a:p>
            <a:r>
              <a:rPr lang="en-US" dirty="0"/>
              <a:t>Reading research and information learned through it can inspire new creative work or help a writer make unexpected, fresh connections in an existing work. </a:t>
            </a:r>
          </a:p>
          <a:p>
            <a:r>
              <a:rPr lang="en-US" dirty="0"/>
              <a:t>Facts can serve as metaphors or images</a:t>
            </a:r>
          </a:p>
          <a:p>
            <a:r>
              <a:rPr lang="en-US" dirty="0"/>
              <a:t>Research can create new connections or deepen </a:t>
            </a:r>
            <a:r>
              <a:rPr lang="en-US" dirty="0" smtClean="0"/>
              <a:t>understanding</a:t>
            </a:r>
          </a:p>
          <a:p>
            <a:r>
              <a:rPr lang="en-US" dirty="0" smtClean="0"/>
              <a:t>Creates “Aha!” moments for writer </a:t>
            </a:r>
            <a:r>
              <a:rPr lang="en-US" i="1" dirty="0" smtClean="0"/>
              <a:t>and</a:t>
            </a:r>
            <a:r>
              <a:rPr lang="en-US" dirty="0" smtClean="0"/>
              <a:t> reader.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 Inspire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Developing the habits of a writer can make inspiration more likely to happen.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Reading, browsing in the library</a:t>
            </a:r>
            <a:r>
              <a:rPr lang="en-US" dirty="0" smtClean="0"/>
              <a:t>, and </a:t>
            </a:r>
            <a:r>
              <a:rPr lang="en-US" dirty="0"/>
              <a:t>paying attention to one’s </a:t>
            </a:r>
            <a:r>
              <a:rPr lang="en-US" dirty="0" smtClean="0"/>
              <a:t>surrounding </a:t>
            </a:r>
            <a:r>
              <a:rPr lang="en-US" dirty="0"/>
              <a:t>are all habits </a:t>
            </a:r>
            <a:r>
              <a:rPr lang="en-US" dirty="0" smtClean="0"/>
              <a:t>that encourage </a:t>
            </a:r>
            <a:r>
              <a:rPr lang="en-US" dirty="0"/>
              <a:t>inspiration.</a:t>
            </a:r>
          </a:p>
          <a:p>
            <a:endParaRPr lang="en-US" dirty="0"/>
          </a:p>
          <a:p>
            <a:r>
              <a:rPr lang="en-US" dirty="0"/>
              <a:t>Inspiration is a happy accident, less likely to happen through conscious, focused searching.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and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Overcome student resistance to reading research.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Change student perceptions of research as uncreative drudgery.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Help students to experience inspiration and make happy discoveries through reading research.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the library an exciting place.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library visit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Against the </a:t>
            </a:r>
            <a:r>
              <a:rPr lang="en-US" sz="4000" dirty="0" smtClean="0">
                <a:latin typeface="Book Antiqua" panose="02040602050305030304" pitchFamily="18" charset="0"/>
              </a:rPr>
              <a:t>(information literacy) </a:t>
            </a:r>
            <a:r>
              <a:rPr lang="en-US" sz="6600" dirty="0" smtClean="0">
                <a:latin typeface="Book Antiqua" panose="02040602050305030304" pitchFamily="18" charset="0"/>
              </a:rPr>
              <a:t>grain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Assume a known information “need”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Value efficiency and clear end goals/products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Prioritize strategic searching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Emphasize the development of expertise in scholarly forms/formats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Aim at what’s assessable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700" dirty="0"/>
              <a:t>*Association of College and Research Libraries. “Information Literacy Competency Standards for Higher </a:t>
            </a:r>
            <a:r>
              <a:rPr lang="en-US" sz="1700" dirty="0" smtClean="0"/>
              <a:t>Education.” January, 2000.  </a:t>
            </a:r>
            <a:r>
              <a:rPr lang="en-US" sz="1700" dirty="0" smtClean="0">
                <a:hlinkClick r:id="rId2"/>
              </a:rPr>
              <a:t>http://www.ala.org/acrl/standards/informationliteracycompetency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r>
              <a:rPr lang="en-US" sz="1700" dirty="0"/>
              <a:t>ACRL Information Literacy Competency Standards for Higher Education Task </a:t>
            </a:r>
            <a:r>
              <a:rPr lang="en-US" sz="1700" dirty="0" smtClean="0"/>
              <a:t>Force. “Framework for Information Literacy for Higher Education.” Draft. </a:t>
            </a:r>
            <a:r>
              <a:rPr lang="en-US" sz="1700" dirty="0"/>
              <a:t>February, 2014. </a:t>
            </a:r>
            <a:r>
              <a:rPr lang="en-US" sz="1700" dirty="0">
                <a:hlinkClick r:id="rId3"/>
              </a:rPr>
              <a:t>http://acrl.ala.org/ilstandards</a:t>
            </a:r>
            <a:r>
              <a:rPr lang="en-US" sz="1700" dirty="0" smtClean="0">
                <a:hlinkClick r:id="rId3"/>
              </a:rPr>
              <a:t>/</a:t>
            </a:r>
            <a:r>
              <a:rPr lang="en-US" sz="1700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l</a:t>
            </a:r>
            <a:r>
              <a:rPr lang="en-US" dirty="0" smtClean="0"/>
              <a:t>iteracy guidelines* often…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895</Words>
  <Application>Microsoft Office PowerPoint</Application>
  <PresentationFormat>On-screen Show (4:3)</PresentationFormat>
  <Paragraphs>139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 Antiqua</vt:lpstr>
      <vt:lpstr>Calibri</vt:lpstr>
      <vt:lpstr>Segoe Print</vt:lpstr>
      <vt:lpstr>Wingdings</vt:lpstr>
      <vt:lpstr>Hardcover</vt:lpstr>
      <vt:lpstr>The Art of Discovery  Helping Students Find Inspiration in Unlikely Places</vt:lpstr>
      <vt:lpstr>Why?</vt:lpstr>
      <vt:lpstr>Creative Nonfiction</vt:lpstr>
      <vt:lpstr>Research in Creative Nonfiction</vt:lpstr>
      <vt:lpstr>Research to Inspire</vt:lpstr>
      <vt:lpstr>Inspiration and Research</vt:lpstr>
      <vt:lpstr>Goals for library visit </vt:lpstr>
      <vt:lpstr>Against the (information literacy) grain</vt:lpstr>
      <vt:lpstr>Information literacy guidelines* often…</vt:lpstr>
      <vt:lpstr>Other approaches (not as well integrated in IL pedagogy)</vt:lpstr>
      <vt:lpstr>Into the Library Treasury!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classroom</vt:lpstr>
      <vt:lpstr>Enacting Inspiration</vt:lpstr>
      <vt:lpstr>Reinforcement exercises </vt:lpstr>
      <vt:lpstr>Assessment Strategies</vt:lpstr>
      <vt:lpstr>PowerPoint Presentation</vt:lpstr>
      <vt:lpstr>Research vs Inspiration </vt:lpstr>
      <vt:lpstr>Research and Inspiration </vt:lpstr>
      <vt:lpstr>Results</vt:lpstr>
      <vt:lpstr>PowerPoint Presentation</vt:lpstr>
      <vt:lpstr>Student Writing</vt:lpstr>
      <vt:lpstr>Recreation of a Historical Scene</vt:lpstr>
      <vt:lpstr>Recreation of a Historical Scene</vt:lpstr>
      <vt:lpstr>Discovering the Significance of a Topic</vt:lpstr>
      <vt:lpstr>Using Research to Create a Metaphor</vt:lpstr>
      <vt:lpstr>Implications for Practice</vt:lpstr>
      <vt:lpstr>Thank you!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Discovery  Helping Students Find Inspiration in Unlikely Places</dc:title>
  <dc:creator>Jumonville, Anne</dc:creator>
  <cp:lastModifiedBy>Pamplin, Kimberly</cp:lastModifiedBy>
  <cp:revision>61</cp:revision>
  <dcterms:created xsi:type="dcterms:W3CDTF">2014-05-05T20:07:12Z</dcterms:created>
  <dcterms:modified xsi:type="dcterms:W3CDTF">2016-04-18T15:34:50Z</dcterms:modified>
</cp:coreProperties>
</file>