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70" r:id="rId3"/>
    <p:sldId id="257" r:id="rId4"/>
    <p:sldId id="258" r:id="rId5"/>
    <p:sldId id="269" r:id="rId6"/>
    <p:sldId id="264" r:id="rId7"/>
    <p:sldId id="272" r:id="rId8"/>
    <p:sldId id="262" r:id="rId9"/>
    <p:sldId id="271" r:id="rId10"/>
    <p:sldId id="263" r:id="rId11"/>
    <p:sldId id="260" r:id="rId12"/>
    <p:sldId id="259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863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9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7231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5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6081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91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4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1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9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38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3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7BEECF7-E06B-45E9-920B-B017B7D7D65D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F5DD7DCF-6FB1-44E3-B03C-B032923D10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21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&amp;esrc=s&amp;frm=1&amp;source=images&amp;cd=&amp;cad=rja&amp;uact=8&amp;ved=0ahUKEwixm8GIypPLAhVHSCYKHbgoCvcQjRwIBw&amp;url=http://time.com/money/4062981/rent-control/&amp;bvm=bv.115277099,d.eWE&amp;psig=AFQjCNHD5VBhN8WOQVQwhDWVxjvHz_yA2A&amp;ust=145651247504774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6: Prices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4000" dirty="0" smtClean="0"/>
              <a:t>Price </a:t>
            </a:r>
            <a:r>
              <a:rPr lang="en-US" sz="4000" dirty="0" smtClean="0"/>
              <a:t>ceilings</a:t>
            </a:r>
          </a:p>
          <a:p>
            <a:pPr lvl="2"/>
            <a:r>
              <a:rPr lang="en-US" sz="3600" dirty="0" smtClean="0"/>
              <a:t>The highest legal price that can be charged for a product</a:t>
            </a:r>
          </a:p>
          <a:p>
            <a:pPr lvl="1"/>
            <a:r>
              <a:rPr lang="en-US" sz="4000" dirty="0" smtClean="0"/>
              <a:t>Price </a:t>
            </a:r>
            <a:r>
              <a:rPr lang="en-US" sz="4000" dirty="0" smtClean="0"/>
              <a:t>floors</a:t>
            </a:r>
          </a:p>
          <a:p>
            <a:pPr lvl="2"/>
            <a:r>
              <a:rPr lang="en-US" sz="3600" dirty="0" smtClean="0"/>
              <a:t>The lowest legal price that be paid for a product</a:t>
            </a:r>
          </a:p>
          <a:p>
            <a:pPr lvl="1"/>
            <a:endParaRPr lang="en-US" sz="3600" dirty="0" smtClean="0"/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" y="2178420"/>
            <a:ext cx="4848225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Subsidy</a:t>
            </a:r>
          </a:p>
          <a:p>
            <a:pPr lvl="1"/>
            <a:r>
              <a:rPr lang="en-US" sz="3600" dirty="0" smtClean="0"/>
              <a:t>Government payment to encourage or protect a certain economic activity</a:t>
            </a:r>
          </a:p>
          <a:p>
            <a:r>
              <a:rPr lang="en-US" sz="4000" dirty="0" smtClean="0"/>
              <a:t>Target price</a:t>
            </a:r>
          </a:p>
          <a:p>
            <a:pPr lvl="1"/>
            <a:r>
              <a:rPr lang="en-US" sz="3600" dirty="0" smtClean="0"/>
              <a:t>Price floor for agricultural products set by the government to stabilize farm prices</a:t>
            </a:r>
          </a:p>
          <a:p>
            <a:pPr lvl="1"/>
            <a:r>
              <a:rPr lang="en-US" sz="3600" dirty="0" smtClean="0"/>
              <a:t>The government ensures farmers receive a target price for their goods by granting nonrecourse loans</a:t>
            </a:r>
          </a:p>
          <a:p>
            <a:r>
              <a:rPr lang="en-US" sz="4000" dirty="0" smtClean="0"/>
              <a:t>Nonrecourse loan</a:t>
            </a:r>
          </a:p>
          <a:p>
            <a:pPr lvl="1"/>
            <a:r>
              <a:rPr lang="en-US" sz="3600" dirty="0" smtClean="0"/>
              <a:t>Loan that carries neither a penalty nor further obligation to repay</a:t>
            </a:r>
          </a:p>
          <a:p>
            <a:endParaRPr lang="en-US" sz="4000" dirty="0"/>
          </a:p>
        </p:txBody>
      </p:sp>
      <p:pic>
        <p:nvPicPr>
          <p:cNvPr id="4" name="Picture 2" descr="https://timedotcom.files.wordpress.com/2015/10/151008_rea_rentcontrol.jpg?quality=75&amp;strip=color&amp;w=11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66" y="2388302"/>
            <a:ext cx="4679373" cy="3123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3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09" y="163079"/>
            <a:ext cx="11807536" cy="6518276"/>
          </a:xfrm>
        </p:spPr>
        <p:txBody>
          <a:bodyPr>
            <a:normAutofit/>
          </a:bodyPr>
          <a:lstStyle/>
          <a:p>
            <a:endParaRPr lang="en-US" sz="4000" dirty="0" smtClean="0"/>
          </a:p>
          <a:p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25" y="838505"/>
            <a:ext cx="7995683" cy="516742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626781" y="1201479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NEUTRAL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336466" y="1201479"/>
            <a:ext cx="1843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FLEXIBLE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336466" y="5092995"/>
            <a:ext cx="2063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EFFICIENT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768219" y="5092994"/>
            <a:ext cx="1978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FAMILIAR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02689" y="192174"/>
            <a:ext cx="5890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FOUR ADVANTAGES OF PRICES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2900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09" y="163079"/>
            <a:ext cx="11807536" cy="6518276"/>
          </a:xfrm>
        </p:spPr>
        <p:txBody>
          <a:bodyPr>
            <a:normAutofit/>
          </a:bodyPr>
          <a:lstStyle/>
          <a:p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4908181" y="1749661"/>
            <a:ext cx="1769202" cy="52621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>
                <a:effectLst/>
                <a:latin typeface="Berlin Sans FB" panose="020E0602020502020306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Surplus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44283" y="1754015"/>
            <a:ext cx="3137571" cy="52621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kern="0" dirty="0" smtClean="0">
                <a:solidFill>
                  <a:sysClr val="windowText" lastClr="000000"/>
                </a:solidFill>
              </a:rPr>
              <a:t>Prices decrease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71546" y="3834245"/>
            <a:ext cx="3283044" cy="5443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Prices increase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9021" y="1747667"/>
            <a:ext cx="4104409" cy="52621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QS greater than QD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1892" y="3834245"/>
            <a:ext cx="3290688" cy="5443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QS less than QD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87462" y="3871164"/>
            <a:ext cx="1932708" cy="54437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erlin Sans FB" panose="020E0602020502020306" pitchFamily="34" charset="0"/>
              </a:rPr>
              <a:t>Shortage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rlin Sans FB" panose="020E0602020502020306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036086" y="3871165"/>
            <a:ext cx="587870" cy="43067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801923" y="3871165"/>
            <a:ext cx="587870" cy="430672"/>
          </a:xfrm>
          <a:prstGeom prst="rightArrow">
            <a:avLst>
              <a:gd name="adj1" fmla="val 50000"/>
              <a:gd name="adj2" fmla="val 54825"/>
            </a:avLst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6798102" y="1795438"/>
            <a:ext cx="587870" cy="43067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4306500" y="1843208"/>
            <a:ext cx="535373" cy="382902"/>
          </a:xfrm>
          <a:prstGeom prst="rightArrow">
            <a:avLst/>
          </a:prstGeom>
          <a:solidFill>
            <a:sysClr val="window" lastClr="FFFFFF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50640" y="163079"/>
            <a:ext cx="7790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Cause and effect of surplus and shortage</a:t>
            </a:r>
            <a:endParaRPr lang="en-US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1522556" y="809409"/>
            <a:ext cx="14093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Cause </a:t>
            </a:r>
            <a:endParaRPr lang="en-US" sz="3600" dirty="0"/>
          </a:p>
        </p:txBody>
      </p:sp>
      <p:sp>
        <p:nvSpPr>
          <p:cNvPr id="26" name="TextBox 25"/>
          <p:cNvSpPr txBox="1"/>
          <p:nvPr/>
        </p:nvSpPr>
        <p:spPr>
          <a:xfrm>
            <a:off x="8492513" y="809410"/>
            <a:ext cx="1241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Effect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508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6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Price</a:t>
            </a:r>
          </a:p>
          <a:p>
            <a:pPr lvl="1"/>
            <a:r>
              <a:rPr lang="en-US" sz="3600" dirty="0" smtClean="0"/>
              <a:t>Monetary value of a </a:t>
            </a:r>
            <a:r>
              <a:rPr lang="en-US" sz="3600" dirty="0" smtClean="0"/>
              <a:t>product</a:t>
            </a:r>
          </a:p>
          <a:p>
            <a:pPr lvl="1"/>
            <a:r>
              <a:rPr lang="en-US" sz="3600" dirty="0" smtClean="0"/>
              <a:t>Act </a:t>
            </a:r>
            <a:r>
              <a:rPr lang="en-US" sz="3600" dirty="0"/>
              <a:t>as signals that tell people to buy more or less of a product, and producers to produce more or less of a </a:t>
            </a:r>
            <a:r>
              <a:rPr lang="en-US" sz="3600" dirty="0" smtClean="0"/>
              <a:t>product</a:t>
            </a:r>
            <a:endParaRPr lang="en-US" sz="3600" dirty="0" smtClean="0"/>
          </a:p>
          <a:p>
            <a:pPr lvl="0"/>
            <a:r>
              <a:rPr lang="en-US" sz="4000" dirty="0">
                <a:solidFill>
                  <a:prstClr val="black"/>
                </a:solidFill>
              </a:rPr>
              <a:t>Price helps determine the WHAT to produce</a:t>
            </a:r>
          </a:p>
          <a:p>
            <a:pPr lvl="1"/>
            <a:r>
              <a:rPr lang="en-US" sz="3600" dirty="0">
                <a:solidFill>
                  <a:prstClr val="black"/>
                </a:solidFill>
              </a:rPr>
              <a:t>Producers will profit as long as the cost the item remains lower than the price to </a:t>
            </a:r>
            <a:r>
              <a:rPr lang="en-US" sz="3600" dirty="0" smtClean="0">
                <a:solidFill>
                  <a:prstClr val="black"/>
                </a:solidFill>
              </a:rPr>
              <a:t>consumers</a:t>
            </a:r>
          </a:p>
          <a:p>
            <a:pPr lvl="1"/>
            <a:r>
              <a:rPr lang="en-US" sz="3600" dirty="0" smtClean="0">
                <a:solidFill>
                  <a:prstClr val="black"/>
                </a:solidFill>
              </a:rPr>
              <a:t>Price system is more efficient when markets are competitive</a:t>
            </a:r>
          </a:p>
          <a:p>
            <a:pPr lvl="1"/>
            <a:endParaRPr lang="en-US" sz="3600" dirty="0">
              <a:solidFill>
                <a:prstClr val="black"/>
              </a:solidFill>
            </a:endParaRPr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03" y="1649579"/>
            <a:ext cx="4762500" cy="404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136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Prices </a:t>
            </a:r>
            <a:r>
              <a:rPr lang="en-US" sz="4000" dirty="0" smtClean="0"/>
              <a:t>are neutral</a:t>
            </a:r>
          </a:p>
          <a:p>
            <a:pPr lvl="1"/>
            <a:r>
              <a:rPr lang="en-US" sz="3600" dirty="0" smtClean="0"/>
              <a:t>They don’t favor either side</a:t>
            </a:r>
          </a:p>
          <a:p>
            <a:r>
              <a:rPr lang="en-US" sz="4000" dirty="0" smtClean="0"/>
              <a:t>Prices are  flexible</a:t>
            </a:r>
          </a:p>
          <a:p>
            <a:pPr lvl="1"/>
            <a:r>
              <a:rPr lang="en-US" sz="3600" dirty="0" smtClean="0"/>
              <a:t>They can adapt to change</a:t>
            </a:r>
          </a:p>
          <a:p>
            <a:r>
              <a:rPr lang="en-US" sz="4000" dirty="0" smtClean="0"/>
              <a:t>Prices are familiar</a:t>
            </a:r>
          </a:p>
          <a:p>
            <a:pPr lvl="1"/>
            <a:r>
              <a:rPr lang="en-US" sz="3600" dirty="0" smtClean="0"/>
              <a:t>Easy to understand</a:t>
            </a:r>
          </a:p>
          <a:p>
            <a:r>
              <a:rPr lang="en-US" sz="4000" dirty="0" smtClean="0"/>
              <a:t>Prices are efficient</a:t>
            </a:r>
          </a:p>
          <a:p>
            <a:pPr lvl="1"/>
            <a:r>
              <a:rPr lang="en-US" sz="3600" dirty="0" smtClean="0"/>
              <a:t>The market determines price without administration</a:t>
            </a:r>
          </a:p>
          <a:p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12548"/>
            <a:ext cx="3463247" cy="3463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64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6.2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3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Buyers vs. Sellers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dirty="0" smtClean="0"/>
              <a:t>When prices are too </a:t>
            </a:r>
            <a:r>
              <a:rPr lang="en-US" sz="4000" dirty="0" smtClean="0"/>
              <a:t>high</a:t>
            </a:r>
            <a:endParaRPr lang="en-US" sz="4000" dirty="0" smtClean="0"/>
          </a:p>
          <a:p>
            <a:pPr lvl="1"/>
            <a:r>
              <a:rPr lang="en-US" sz="3600" dirty="0" smtClean="0"/>
              <a:t>A surplus will occur when QS is greater than QD at a given price</a:t>
            </a:r>
          </a:p>
          <a:p>
            <a:pPr lvl="1"/>
            <a:r>
              <a:rPr lang="en-US" sz="3600" dirty="0" smtClean="0"/>
              <a:t>Prices tend to decrease as a result of the surplus</a:t>
            </a:r>
          </a:p>
          <a:p>
            <a:r>
              <a:rPr lang="en-US" sz="4000" dirty="0" smtClean="0"/>
              <a:t>When prices are too low</a:t>
            </a:r>
          </a:p>
          <a:p>
            <a:pPr lvl="1"/>
            <a:r>
              <a:rPr lang="en-US" sz="3600" dirty="0" smtClean="0"/>
              <a:t>A shortage will occur when QD is greater than QS at a given price</a:t>
            </a:r>
          </a:p>
          <a:p>
            <a:pPr lvl="1"/>
            <a:r>
              <a:rPr lang="en-US" sz="3600" dirty="0" smtClean="0"/>
              <a:t>Prices will tend to increase as a result of the shortage</a:t>
            </a:r>
          </a:p>
          <a:p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02" y="2322930"/>
            <a:ext cx="4552950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754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Equilibrium price </a:t>
            </a:r>
            <a:endParaRPr lang="en-US" sz="4000" dirty="0" smtClean="0">
              <a:solidFill>
                <a:prstClr val="black"/>
              </a:solidFill>
            </a:endParaRPr>
          </a:p>
          <a:p>
            <a:pPr lvl="1"/>
            <a:r>
              <a:rPr lang="en-US" sz="3600" dirty="0" smtClean="0">
                <a:solidFill>
                  <a:prstClr val="black"/>
                </a:solidFill>
              </a:rPr>
              <a:t>The </a:t>
            </a:r>
            <a:r>
              <a:rPr lang="en-US" sz="3600" dirty="0">
                <a:solidFill>
                  <a:prstClr val="black"/>
                </a:solidFill>
              </a:rPr>
              <a:t>point where QS = QD</a:t>
            </a:r>
          </a:p>
          <a:p>
            <a:pPr lvl="1"/>
            <a:r>
              <a:rPr lang="en-US" sz="3600" dirty="0">
                <a:solidFill>
                  <a:prstClr val="black"/>
                </a:solidFill>
              </a:rPr>
              <a:t>The point on a graph where price intersects with quantity</a:t>
            </a:r>
          </a:p>
          <a:p>
            <a:pPr lvl="1"/>
            <a:r>
              <a:rPr lang="en-US" sz="3600" dirty="0">
                <a:solidFill>
                  <a:prstClr val="black"/>
                </a:solidFill>
              </a:rPr>
              <a:t>The price that clears the market</a:t>
            </a:r>
            <a:endParaRPr lang="en-US" sz="3600" dirty="0"/>
          </a:p>
          <a:p>
            <a:r>
              <a:rPr lang="en-US" sz="4000" dirty="0" smtClean="0"/>
              <a:t>Equilibrium quantity</a:t>
            </a:r>
          </a:p>
          <a:p>
            <a:pPr lvl="1"/>
            <a:r>
              <a:rPr lang="en-US" sz="3600" dirty="0" smtClean="0"/>
              <a:t>Quantity supplied that is equal to the quantity demanded at the equilibrium price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43" y="1722519"/>
            <a:ext cx="4579910" cy="3789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8844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09" y="163079"/>
            <a:ext cx="11807536" cy="651827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How do changes in supply/demand affect prices?</a:t>
            </a:r>
          </a:p>
          <a:p>
            <a:pPr lvl="1"/>
            <a:r>
              <a:rPr lang="en-US" sz="3600" dirty="0" smtClean="0"/>
              <a:t>When demand increases, the price increases</a:t>
            </a:r>
          </a:p>
          <a:p>
            <a:pPr lvl="1"/>
            <a:r>
              <a:rPr lang="en-US" sz="3600" dirty="0" smtClean="0"/>
              <a:t>When demand decreases, the price decreases</a:t>
            </a:r>
          </a:p>
          <a:p>
            <a:pPr lvl="1"/>
            <a:r>
              <a:rPr lang="en-US" sz="3600" dirty="0" smtClean="0"/>
              <a:t>When supply increases, the price decreases</a:t>
            </a:r>
          </a:p>
          <a:p>
            <a:pPr lvl="1"/>
            <a:r>
              <a:rPr lang="en-US" sz="3600" dirty="0" smtClean="0"/>
              <a:t>When supply decreases, the price increases</a:t>
            </a:r>
          </a:p>
        </p:txBody>
      </p:sp>
    </p:spTree>
    <p:extLst>
      <p:ext uri="{BB962C8B-B14F-4D97-AF65-F5344CB8AC3E}">
        <p14:creationId xmlns:p14="http://schemas.microsoft.com/office/powerpoint/2010/main" val="81199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Section 6.3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TM10001103[[fn=Headlines]]</Template>
  <TotalTime>456</TotalTime>
  <Words>358</Words>
  <Application>Microsoft Office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Berlin Sans FB</vt:lpstr>
      <vt:lpstr>Calibri</vt:lpstr>
      <vt:lpstr>Century Schoolbook</vt:lpstr>
      <vt:lpstr>Corbel</vt:lpstr>
      <vt:lpstr>Times New Roman</vt:lpstr>
      <vt:lpstr>Headlines</vt:lpstr>
      <vt:lpstr>Chapter 6: Prices</vt:lpstr>
      <vt:lpstr>Section 6.1</vt:lpstr>
      <vt:lpstr>Prices</vt:lpstr>
      <vt:lpstr>Advantages of Price</vt:lpstr>
      <vt:lpstr>Section 6.2</vt:lpstr>
      <vt:lpstr>Buyers vs. Sellers</vt:lpstr>
      <vt:lpstr>Equilibrium</vt:lpstr>
      <vt:lpstr>PowerPoint Presentation</vt:lpstr>
      <vt:lpstr>Section 6.3</vt:lpstr>
      <vt:lpstr>Price Controls</vt:lpstr>
      <vt:lpstr>Price Controls</vt:lpstr>
      <vt:lpstr>PowerPoint Presentation</vt:lpstr>
      <vt:lpstr>PowerPoint Presentation</vt:lpstr>
    </vt:vector>
  </TitlesOfParts>
  <Company>Northside 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6: Prices</dc:title>
  <dc:creator>Robert Hansen</dc:creator>
  <cp:lastModifiedBy>swc</cp:lastModifiedBy>
  <cp:revision>21</cp:revision>
  <dcterms:created xsi:type="dcterms:W3CDTF">2016-03-21T12:29:00Z</dcterms:created>
  <dcterms:modified xsi:type="dcterms:W3CDTF">2017-06-14T20:06:40Z</dcterms:modified>
</cp:coreProperties>
</file>