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66" r:id="rId5"/>
    <p:sldId id="258" r:id="rId6"/>
    <p:sldId id="259" r:id="rId7"/>
    <p:sldId id="260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ECDA3C0-031E-43D2-9B12-9C2B53B62F87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590BD2B-F99E-4C94-8FB3-D27BAF5EFBB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A3C0-031E-43D2-9B12-9C2B53B62F87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0BD2B-F99E-4C94-8FB3-D27BAF5EFB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A3C0-031E-43D2-9B12-9C2B53B62F87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590BD2B-F99E-4C94-8FB3-D27BAF5EFB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A3C0-031E-43D2-9B12-9C2B53B62F87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0BD2B-F99E-4C94-8FB3-D27BAF5EFBB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ECDA3C0-031E-43D2-9B12-9C2B53B62F87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590BD2B-F99E-4C94-8FB3-D27BAF5EFBB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A3C0-031E-43D2-9B12-9C2B53B62F87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0BD2B-F99E-4C94-8FB3-D27BAF5EFB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A3C0-031E-43D2-9B12-9C2B53B62F87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0BD2B-F99E-4C94-8FB3-D27BAF5EFBB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A3C0-031E-43D2-9B12-9C2B53B62F87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0BD2B-F99E-4C94-8FB3-D27BAF5EFBB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A3C0-031E-43D2-9B12-9C2B53B62F87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0BD2B-F99E-4C94-8FB3-D27BAF5EFB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A3C0-031E-43D2-9B12-9C2B53B62F87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590BD2B-F99E-4C94-8FB3-D27BAF5EFBB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A3C0-031E-43D2-9B12-9C2B53B62F87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0BD2B-F99E-4C94-8FB3-D27BAF5EFBB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4ECDA3C0-031E-43D2-9B12-9C2B53B62F87}" type="datetimeFigureOut">
              <a:rPr lang="en-US" smtClean="0"/>
              <a:t>6/11/2015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1590BD2B-F99E-4C94-8FB3-D27BAF5EFBB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Literary Theory and Schools of Criticism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51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Similar to phenomenology.</a:t>
            </a:r>
          </a:p>
          <a:p>
            <a:r>
              <a:rPr lang="en-US" dirty="0" smtClean="0"/>
              <a:t>Meaning is created in the interaction between text and reader.</a:t>
            </a:r>
          </a:p>
          <a:p>
            <a:r>
              <a:rPr lang="en-US" dirty="0" smtClean="0"/>
              <a:t>What a text does cannot be separated from what a text is.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Reading is not a passive activity.</a:t>
            </a:r>
          </a:p>
          <a:p>
            <a:r>
              <a:rPr lang="en-US" dirty="0" smtClean="0"/>
              <a:t>This literary theory can work in combination with other schools of criticism.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Reader-response criticism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59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of </a:t>
            </a:r>
            <a:r>
              <a:rPr lang="en-US" dirty="0" smtClean="0"/>
              <a:t>this information </a:t>
            </a:r>
            <a:r>
              <a:rPr lang="en-US" dirty="0" smtClean="0"/>
              <a:t>is based upon the work of Allen </a:t>
            </a:r>
            <a:r>
              <a:rPr lang="en-US" dirty="0" err="1" smtClean="0"/>
              <a:t>Brizee</a:t>
            </a:r>
            <a:r>
              <a:rPr lang="en-US" dirty="0" smtClean="0"/>
              <a:t>, J. Case Tompkins, and Libby </a:t>
            </a:r>
            <a:r>
              <a:rPr lang="en-US" dirty="0" err="1" smtClean="0"/>
              <a:t>Chernouski</a:t>
            </a:r>
            <a:r>
              <a:rPr lang="en-US" dirty="0" smtClean="0"/>
              <a:t> at</a:t>
            </a:r>
            <a:r>
              <a:rPr lang="en-US" dirty="0" smtClean="0"/>
              <a:t> </a:t>
            </a:r>
            <a:r>
              <a:rPr lang="en-US" dirty="0" smtClean="0"/>
              <a:t>https://</a:t>
            </a:r>
            <a:r>
              <a:rPr lang="en-US" smtClean="0"/>
              <a:t>owl.english.purdue.edu/owl/resource/722/01/</a:t>
            </a:r>
            <a:endParaRPr lang="en-US" dirty="0" smtClean="0"/>
          </a:p>
          <a:p>
            <a:r>
              <a:rPr lang="en-US" dirty="0" smtClean="0"/>
              <a:t>OWL website l</a:t>
            </a:r>
            <a:r>
              <a:rPr lang="en-US" dirty="0" smtClean="0"/>
              <a:t>ast edited</a:t>
            </a:r>
            <a:r>
              <a:rPr lang="en-US" dirty="0"/>
              <a:t>: 2012-05-14 12:46:21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24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Characterized by close reading</a:t>
            </a:r>
          </a:p>
          <a:p>
            <a:pPr marL="45720" indent="0">
              <a:buNone/>
            </a:pPr>
            <a:endParaRPr lang="en-US" dirty="0" smtClean="0"/>
          </a:p>
          <a:p>
            <a:r>
              <a:rPr lang="en-US" dirty="0" smtClean="0"/>
              <a:t>The text is studied without a consideration of era or author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Questions typically asked using this approach:</a:t>
            </a:r>
          </a:p>
          <a:p>
            <a:pPr lvl="1"/>
            <a:r>
              <a:rPr lang="en-US" dirty="0" smtClean="0"/>
              <a:t>What are the literary techniques used to create meaning?</a:t>
            </a:r>
          </a:p>
          <a:p>
            <a:pPr lvl="1"/>
            <a:r>
              <a:rPr lang="en-US" dirty="0" smtClean="0"/>
              <a:t>How are the parts of the work unified into a whole?</a:t>
            </a:r>
          </a:p>
          <a:p>
            <a:pPr marL="365760" lvl="1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Formalism / new criticism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59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Every work is a product of the time in which it was produced.</a:t>
            </a:r>
          </a:p>
          <a:p>
            <a:r>
              <a:rPr lang="en-US" dirty="0" smtClean="0"/>
              <a:t>Historicism asks, “What can the text tell us about history?”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New Historicism asks “What can the historical context tell us about this author and text?”</a:t>
            </a:r>
          </a:p>
          <a:p>
            <a:r>
              <a:rPr lang="en-US" dirty="0" smtClean="0"/>
              <a:t>Concerned with the interpretation of events and what that says about human nature.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Historicism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64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author’s experiences and beliefs must be taken into account when analyzing his work.</a:t>
            </a:r>
          </a:p>
          <a:p>
            <a:r>
              <a:rPr lang="en-US" dirty="0" smtClean="0"/>
              <a:t>Similar to New Historicism, the context of the work is considered.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is the author’s intent?</a:t>
            </a:r>
          </a:p>
          <a:p>
            <a:r>
              <a:rPr lang="en-US" dirty="0" smtClean="0"/>
              <a:t>What biases does the author bring to the work?</a:t>
            </a:r>
          </a:p>
          <a:p>
            <a:r>
              <a:rPr lang="en-US" dirty="0" smtClean="0"/>
              <a:t>What personal experiences have shaped the </a:t>
            </a:r>
            <a:r>
              <a:rPr lang="en-US" smtClean="0"/>
              <a:t>author’s writing?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Biographical Criticism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70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Freudian:</a:t>
            </a:r>
          </a:p>
          <a:p>
            <a:pPr lvl="1"/>
            <a:r>
              <a:rPr lang="en-US" dirty="0" smtClean="0"/>
              <a:t>What repressed desires or fears are being surfaced?</a:t>
            </a:r>
          </a:p>
          <a:p>
            <a:pPr lvl="1"/>
            <a:r>
              <a:rPr lang="en-US" dirty="0" smtClean="0"/>
              <a:t>What are the hidden/subconscious meanings?</a:t>
            </a:r>
          </a:p>
          <a:p>
            <a:pPr marL="365760" lvl="1" indent="0">
              <a:buNone/>
            </a:pP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Jungian</a:t>
            </a:r>
          </a:p>
          <a:p>
            <a:pPr lvl="1"/>
            <a:r>
              <a:rPr lang="en-US" dirty="0" smtClean="0"/>
              <a:t>the collective unconscious/racial memory</a:t>
            </a:r>
          </a:p>
          <a:p>
            <a:pPr lvl="1"/>
            <a:r>
              <a:rPr lang="en-US" dirty="0" smtClean="0"/>
              <a:t>Shadow self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rchetypes/hero’s journey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Psychological criticism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1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Concerned with class, economics and the politics of power.</a:t>
            </a:r>
          </a:p>
          <a:p>
            <a:r>
              <a:rPr lang="en-US" dirty="0"/>
              <a:t>c</a:t>
            </a:r>
            <a:r>
              <a:rPr lang="en-US" dirty="0" smtClean="0"/>
              <a:t>ycles of social repression and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What is the class of the author?</a:t>
            </a:r>
          </a:p>
          <a:p>
            <a:r>
              <a:rPr lang="en-US" dirty="0" smtClean="0"/>
              <a:t>What does the text say about “work”?</a:t>
            </a:r>
          </a:p>
          <a:p>
            <a:r>
              <a:rPr lang="en-US" dirty="0" smtClean="0"/>
              <a:t>Who does this work benefit?</a:t>
            </a:r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Marxist criticism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32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Applies to both colonial powers and the persons being colonized. </a:t>
            </a:r>
          </a:p>
          <a:p>
            <a:r>
              <a:rPr lang="en-US" dirty="0" smtClean="0"/>
              <a:t>Generally post-colonial literature is written in the language of the colonial power.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Concerned with the concept of the “other” or the marginalized</a:t>
            </a:r>
          </a:p>
          <a:p>
            <a:r>
              <a:rPr lang="en-US" dirty="0" smtClean="0"/>
              <a:t>Concerned with loss of cultural identity</a:t>
            </a:r>
          </a:p>
          <a:p>
            <a:r>
              <a:rPr lang="en-US" dirty="0" smtClean="0"/>
              <a:t>Concerned with attitudes of moral and/or intellectual superiority of colonial power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Post-colonial Criticism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03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Feminist Criticism is concerned with the oppression of women, economically, politically, physically, socially, and psychologically.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Looks at the portrayal of women in literature, as well as the exclusion of women writers in the teaching of literature.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Feminist Criticism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06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Concerned with non-normative gender or sexual representations.</a:t>
            </a:r>
          </a:p>
          <a:p>
            <a:r>
              <a:rPr lang="en-US" dirty="0" smtClean="0"/>
              <a:t>Concerned with the traditional binary view of sexual identity.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 what way is gender and sexuality discussed?</a:t>
            </a:r>
          </a:p>
          <a:p>
            <a:r>
              <a:rPr lang="en-US" dirty="0" smtClean="0"/>
              <a:t>How are non-heterosexual elements coded in literature?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Queer Theory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29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68</TotalTime>
  <Words>460</Words>
  <Application>Microsoft Office PowerPoint</Application>
  <PresentationFormat>On-screen Show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Grid</vt:lpstr>
      <vt:lpstr>Literary Theory and Schools of Criticism</vt:lpstr>
      <vt:lpstr>Formalism / new criticism</vt:lpstr>
      <vt:lpstr>New Historicism</vt:lpstr>
      <vt:lpstr>Biographical Criticism</vt:lpstr>
      <vt:lpstr>Psychological criticism</vt:lpstr>
      <vt:lpstr>Marxist criticism</vt:lpstr>
      <vt:lpstr>Post-colonial Criticism</vt:lpstr>
      <vt:lpstr>Feminist Criticism</vt:lpstr>
      <vt:lpstr>Queer Theory</vt:lpstr>
      <vt:lpstr>Reader-response criticism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Literary Theory and Schools of Criticism</dc:title>
  <dc:creator>Sherry Brown</dc:creator>
  <cp:lastModifiedBy>Sherry Brown</cp:lastModifiedBy>
  <cp:revision>12</cp:revision>
  <dcterms:created xsi:type="dcterms:W3CDTF">2015-06-10T00:04:19Z</dcterms:created>
  <dcterms:modified xsi:type="dcterms:W3CDTF">2015-06-11T14:38:20Z</dcterms:modified>
</cp:coreProperties>
</file>