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634060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5200"/>
            </a:lvl1pPr>
            <a:lvl2pPr lvl="1" algn="ctr" rtl="0">
              <a:spcBef>
                <a:spcPts val="0"/>
              </a:spcBef>
              <a:buSzPct val="100000"/>
              <a:defRPr sz="5200"/>
            </a:lvl2pPr>
            <a:lvl3pPr lvl="2" algn="ctr" rtl="0">
              <a:spcBef>
                <a:spcPts val="0"/>
              </a:spcBef>
              <a:buSzPct val="100000"/>
              <a:defRPr sz="5200"/>
            </a:lvl3pPr>
            <a:lvl4pPr lvl="3" algn="ctr" rtl="0">
              <a:spcBef>
                <a:spcPts val="0"/>
              </a:spcBef>
              <a:buSzPct val="100000"/>
              <a:defRPr sz="5200"/>
            </a:lvl4pPr>
            <a:lvl5pPr lvl="4" algn="ctr" rtl="0">
              <a:spcBef>
                <a:spcPts val="0"/>
              </a:spcBef>
              <a:buSzPct val="100000"/>
              <a:defRPr sz="5200"/>
            </a:lvl5pPr>
            <a:lvl6pPr lvl="5" algn="ctr" rtl="0">
              <a:spcBef>
                <a:spcPts val="0"/>
              </a:spcBef>
              <a:buSzPct val="100000"/>
              <a:defRPr sz="5200"/>
            </a:lvl6pPr>
            <a:lvl7pPr lvl="6" algn="ctr" rtl="0">
              <a:spcBef>
                <a:spcPts val="0"/>
              </a:spcBef>
              <a:buSzPct val="100000"/>
              <a:defRPr sz="5200"/>
            </a:lvl7pPr>
            <a:lvl8pPr lvl="7" algn="ctr" rtl="0">
              <a:spcBef>
                <a:spcPts val="0"/>
              </a:spcBef>
              <a:buSzPct val="100000"/>
              <a:defRPr sz="5200"/>
            </a:lvl8pPr>
            <a:lvl9pPr lvl="8" algn="ctr" rtl="0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12000"/>
            </a:lvl1pPr>
            <a:lvl2pPr lvl="1" algn="ctr" rtl="0">
              <a:spcBef>
                <a:spcPts val="0"/>
              </a:spcBef>
              <a:buSzPct val="100000"/>
              <a:defRPr sz="12000"/>
            </a:lvl2pPr>
            <a:lvl3pPr lvl="2" algn="ctr" rtl="0">
              <a:spcBef>
                <a:spcPts val="0"/>
              </a:spcBef>
              <a:buSzPct val="100000"/>
              <a:defRPr sz="12000"/>
            </a:lvl3pPr>
            <a:lvl4pPr lvl="3" algn="ctr" rtl="0">
              <a:spcBef>
                <a:spcPts val="0"/>
              </a:spcBef>
              <a:buSzPct val="100000"/>
              <a:defRPr sz="12000"/>
            </a:lvl4pPr>
            <a:lvl5pPr lvl="4" algn="ctr" rtl="0">
              <a:spcBef>
                <a:spcPts val="0"/>
              </a:spcBef>
              <a:buSzPct val="100000"/>
              <a:defRPr sz="12000"/>
            </a:lvl5pPr>
            <a:lvl6pPr lvl="5" algn="ctr" rtl="0">
              <a:spcBef>
                <a:spcPts val="0"/>
              </a:spcBef>
              <a:buSzPct val="100000"/>
              <a:defRPr sz="12000"/>
            </a:lvl6pPr>
            <a:lvl7pPr lvl="6" algn="ctr" rtl="0">
              <a:spcBef>
                <a:spcPts val="0"/>
              </a:spcBef>
              <a:buSzPct val="100000"/>
              <a:defRPr sz="12000"/>
            </a:lvl7pPr>
            <a:lvl8pPr lvl="7" algn="ctr" rtl="0">
              <a:spcBef>
                <a:spcPts val="0"/>
              </a:spcBef>
              <a:buSzPct val="100000"/>
              <a:defRPr sz="12000"/>
            </a:lvl8pPr>
            <a:lvl9pPr lvl="8" algn="ctr" rtl="0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defRPr/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SzPct val="100000"/>
              <a:defRPr sz="3600"/>
            </a:lvl1pPr>
            <a:lvl2pPr lvl="1" algn="ctr" rtl="0">
              <a:spcBef>
                <a:spcPts val="0"/>
              </a:spcBef>
              <a:buSzPct val="100000"/>
              <a:defRPr sz="3600"/>
            </a:lvl2pPr>
            <a:lvl3pPr lvl="2" algn="ctr" rtl="0">
              <a:spcBef>
                <a:spcPts val="0"/>
              </a:spcBef>
              <a:buSzPct val="100000"/>
              <a:defRPr sz="3600"/>
            </a:lvl3pPr>
            <a:lvl4pPr lvl="3" algn="ctr" rtl="0">
              <a:spcBef>
                <a:spcPts val="0"/>
              </a:spcBef>
              <a:buSzPct val="100000"/>
              <a:defRPr sz="3600"/>
            </a:lvl4pPr>
            <a:lvl5pPr lvl="4" algn="ctr" rtl="0">
              <a:spcBef>
                <a:spcPts val="0"/>
              </a:spcBef>
              <a:buSzPct val="100000"/>
              <a:defRPr sz="3600"/>
            </a:lvl5pPr>
            <a:lvl6pPr lvl="5" algn="ctr" rtl="0">
              <a:spcBef>
                <a:spcPts val="0"/>
              </a:spcBef>
              <a:buSzPct val="100000"/>
              <a:defRPr sz="3600"/>
            </a:lvl6pPr>
            <a:lvl7pPr lvl="6" algn="ctr" rtl="0">
              <a:spcBef>
                <a:spcPts val="0"/>
              </a:spcBef>
              <a:buSzPct val="100000"/>
              <a:defRPr sz="3600"/>
            </a:lvl7pPr>
            <a:lvl8pPr lvl="7" algn="ctr" rtl="0">
              <a:spcBef>
                <a:spcPts val="0"/>
              </a:spcBef>
              <a:buSzPct val="100000"/>
              <a:defRPr sz="3600"/>
            </a:lvl8pPr>
            <a:lvl9pPr lvl="8" algn="ctr" rtl="0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SzPct val="100000"/>
              <a:defRPr sz="2400"/>
            </a:lvl1pPr>
            <a:lvl2pPr lvl="1" rtl="0">
              <a:spcBef>
                <a:spcPts val="0"/>
              </a:spcBef>
              <a:buSzPct val="100000"/>
              <a:defRPr sz="2400"/>
            </a:lvl2pPr>
            <a:lvl3pPr lvl="2" rtl="0">
              <a:spcBef>
                <a:spcPts val="0"/>
              </a:spcBef>
              <a:buSzPct val="100000"/>
              <a:defRPr sz="2400"/>
            </a:lvl3pPr>
            <a:lvl4pPr lvl="3" rtl="0">
              <a:spcBef>
                <a:spcPts val="0"/>
              </a:spcBef>
              <a:buSzPct val="100000"/>
              <a:defRPr sz="2400"/>
            </a:lvl4pPr>
            <a:lvl5pPr lvl="4" rtl="0">
              <a:spcBef>
                <a:spcPts val="0"/>
              </a:spcBef>
              <a:buSzPct val="100000"/>
              <a:defRPr sz="2400"/>
            </a:lvl5pPr>
            <a:lvl6pPr lvl="5" rtl="0">
              <a:spcBef>
                <a:spcPts val="0"/>
              </a:spcBef>
              <a:buSzPct val="100000"/>
              <a:defRPr sz="2400"/>
            </a:lvl6pPr>
            <a:lvl7pPr lvl="6" rtl="0">
              <a:spcBef>
                <a:spcPts val="0"/>
              </a:spcBef>
              <a:buSzPct val="100000"/>
              <a:defRPr sz="2400"/>
            </a:lvl7pPr>
            <a:lvl8pPr lvl="7" rtl="0">
              <a:spcBef>
                <a:spcPts val="0"/>
              </a:spcBef>
              <a:buSzPct val="100000"/>
              <a:defRPr sz="2400"/>
            </a:lvl8pPr>
            <a:lvl9pPr lvl="8" rtl="0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SzPct val="100000"/>
              <a:defRPr sz="4800"/>
            </a:lvl1pPr>
            <a:lvl2pPr lvl="1" rtl="0">
              <a:spcBef>
                <a:spcPts val="0"/>
              </a:spcBef>
              <a:buSzPct val="100000"/>
              <a:defRPr sz="4800"/>
            </a:lvl2pPr>
            <a:lvl3pPr lvl="2" rtl="0">
              <a:spcBef>
                <a:spcPts val="0"/>
              </a:spcBef>
              <a:buSzPct val="100000"/>
              <a:defRPr sz="4800"/>
            </a:lvl3pPr>
            <a:lvl4pPr lvl="3" rtl="0">
              <a:spcBef>
                <a:spcPts val="0"/>
              </a:spcBef>
              <a:buSzPct val="100000"/>
              <a:defRPr sz="4800"/>
            </a:lvl4pPr>
            <a:lvl5pPr lvl="4" rtl="0">
              <a:spcBef>
                <a:spcPts val="0"/>
              </a:spcBef>
              <a:buSzPct val="100000"/>
              <a:defRPr sz="4800"/>
            </a:lvl5pPr>
            <a:lvl6pPr lvl="5" rtl="0">
              <a:spcBef>
                <a:spcPts val="0"/>
              </a:spcBef>
              <a:buSzPct val="100000"/>
              <a:defRPr sz="4800"/>
            </a:lvl6pPr>
            <a:lvl7pPr lvl="6" rtl="0">
              <a:spcBef>
                <a:spcPts val="0"/>
              </a:spcBef>
              <a:buSzPct val="100000"/>
              <a:defRPr sz="4800"/>
            </a:lvl7pPr>
            <a:lvl8pPr lvl="7" rtl="0">
              <a:spcBef>
                <a:spcPts val="0"/>
              </a:spcBef>
              <a:buSzPct val="100000"/>
              <a:defRPr sz="4800"/>
            </a:lvl8pPr>
            <a:lvl9pPr lvl="8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200"/>
            </a:lvl1pPr>
            <a:lvl2pPr lvl="1" algn="ctr" rtl="0">
              <a:spcBef>
                <a:spcPts val="0"/>
              </a:spcBef>
              <a:buSzPct val="100000"/>
              <a:defRPr sz="4200"/>
            </a:lvl2pPr>
            <a:lvl3pPr lvl="2" algn="ctr" rtl="0">
              <a:spcBef>
                <a:spcPts val="0"/>
              </a:spcBef>
              <a:buSzPct val="100000"/>
              <a:defRPr sz="4200"/>
            </a:lvl3pPr>
            <a:lvl4pPr lvl="3" algn="ctr" rtl="0">
              <a:spcBef>
                <a:spcPts val="0"/>
              </a:spcBef>
              <a:buSzPct val="100000"/>
              <a:defRPr sz="4200"/>
            </a:lvl4pPr>
            <a:lvl5pPr lvl="4" algn="ctr" rtl="0">
              <a:spcBef>
                <a:spcPts val="0"/>
              </a:spcBef>
              <a:buSzPct val="100000"/>
              <a:defRPr sz="4200"/>
            </a:lvl5pPr>
            <a:lvl6pPr lvl="5" algn="ctr" rtl="0">
              <a:spcBef>
                <a:spcPts val="0"/>
              </a:spcBef>
              <a:buSzPct val="100000"/>
              <a:defRPr sz="4200"/>
            </a:lvl6pPr>
            <a:lvl7pPr lvl="6" algn="ctr" rtl="0">
              <a:spcBef>
                <a:spcPts val="0"/>
              </a:spcBef>
              <a:buSzPct val="100000"/>
              <a:defRPr sz="4200"/>
            </a:lvl7pPr>
            <a:lvl8pPr lvl="7" algn="ctr" rtl="0">
              <a:spcBef>
                <a:spcPts val="0"/>
              </a:spcBef>
              <a:buSzPct val="100000"/>
              <a:defRPr sz="4200"/>
            </a:lvl8pPr>
            <a:lvl9pPr lvl="8" algn="ctr" rtl="0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UBD Pre- Assessment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Kindergarten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2295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/>
              <a:t>Sra. Fernandez is teaching science. All students are listening. Mario has a very interesting story to share with Ken, so he turns and tries to tell Ken.</a:t>
            </a:r>
          </a:p>
          <a:p>
            <a:pPr lvl="0" rtl="0">
              <a:spcBef>
                <a:spcPts val="0"/>
              </a:spcBef>
              <a:buNone/>
            </a:pPr>
            <a:endParaRPr sz="1800"/>
          </a:p>
          <a:p>
            <a:pPr lvl="0" rtl="0">
              <a:spcBef>
                <a:spcPts val="0"/>
              </a:spcBef>
              <a:buNone/>
            </a:pPr>
            <a:r>
              <a:rPr lang="en" sz="1800"/>
              <a:t>What should Ken do?</a:t>
            </a:r>
          </a:p>
        </p:txBody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311700" y="3961025"/>
            <a:ext cx="8520600" cy="1119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Ken should listen to Mario                                       2. Ken should ignore Mario</a:t>
            </a:r>
          </a:p>
        </p:txBody>
      </p:sp>
      <p:pic>
        <p:nvPicPr>
          <p:cNvPr id="117" name="Shape 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0912" y="1228225"/>
            <a:ext cx="3362174" cy="2521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>
                <a:solidFill>
                  <a:srgbClr val="666666"/>
                </a:solidFill>
                <a:highlight>
                  <a:srgbClr val="FFFFFF"/>
                </a:highlight>
              </a:rPr>
              <a:t>You are taking a test and the student behind you asks you for help. They asked what you put for number 3. What could you do?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You should ignore them. 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2. You should give them the answer. </a:t>
            </a:r>
          </a:p>
        </p:txBody>
      </p:sp>
      <p:pic>
        <p:nvPicPr>
          <p:cNvPr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84275" y="1698450"/>
            <a:ext cx="3637049" cy="2424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>
                <a:solidFill>
                  <a:srgbClr val="666666"/>
                </a:solidFill>
                <a:highlight>
                  <a:srgbClr val="FFFFFF"/>
                </a:highlight>
              </a:rPr>
              <a:t>The teacher was working with students.  You have a question, but she didn't see your hand raised. What should you do?</a:t>
            </a:r>
          </a:p>
        </p:txBody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271575" y="1834275"/>
            <a:ext cx="8520600" cy="3078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Go to the teacher.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"/>
              <a:t>2. Continue raising you hand.</a:t>
            </a:r>
          </a:p>
        </p:txBody>
      </p:sp>
      <p:pic>
        <p:nvPicPr>
          <p:cNvPr id="131" name="Shape 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1750" y="1463900"/>
            <a:ext cx="4481772" cy="2987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Sra. Gonzaba is passing out tests to check as a class. Sasha does not like her grade and gets mad. 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311700" y="2658150"/>
            <a:ext cx="8520600" cy="1910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AutoNum type="arabicPeriod"/>
            </a:pPr>
            <a:r>
              <a:rPr lang="en"/>
              <a:t>Sasha should throw her paper away. 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2. Sasha should wait to check the answers and ask the teacher.  </a:t>
            </a:r>
          </a:p>
        </p:txBody>
      </p:sp>
      <p:pic>
        <p:nvPicPr>
          <p:cNvPr id="138" name="Shape 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37950" y="1775900"/>
            <a:ext cx="1905000" cy="233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The class is trying out a new game. Tania finds it difficult and boring. 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311700" y="2469125"/>
            <a:ext cx="8520600" cy="2099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Tania should do something else by herself.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"/>
              <a:t>2. Tania should try it. </a:t>
            </a:r>
          </a:p>
        </p:txBody>
      </p:sp>
      <p:pic>
        <p:nvPicPr>
          <p:cNvPr id="145" name="Shape 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1504" y="1131204"/>
            <a:ext cx="2188474" cy="387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1114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Eric does not find interesting what the teacher is teaching. 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311700" y="2280100"/>
            <a:ext cx="8520600" cy="2288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Eric should think about other students’ ways of learning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457200" lvl="0" indent="-228600">
              <a:spcBef>
                <a:spcPts val="0"/>
              </a:spcBef>
              <a:buAutoNum type="arabicPeriod"/>
            </a:pPr>
            <a:r>
              <a:rPr lang="en"/>
              <a:t>Eric should start playing and distracting others. </a:t>
            </a:r>
          </a:p>
        </p:txBody>
      </p:sp>
      <p:pic>
        <p:nvPicPr>
          <p:cNvPr id="152" name="Shape 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8506" y="1331256"/>
            <a:ext cx="2064150" cy="271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>
                <a:solidFill>
                  <a:srgbClr val="666666"/>
                </a:solidFill>
                <a:highlight>
                  <a:srgbClr val="FFFFFF"/>
                </a:highlight>
              </a:rPr>
              <a:t>A student on the playground keeps pushing you. You tell him nicely that you don’t like it, but he continues. What would you do?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lvl="0" indent="-228600">
              <a:spcBef>
                <a:spcPts val="0"/>
              </a:spcBef>
              <a:buAutoNum type="arabicPeriod"/>
            </a:pPr>
            <a:r>
              <a:rPr lang="en"/>
              <a:t>Do the same thing to him.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2. Tell the teacher.</a:t>
            </a:r>
          </a:p>
        </p:txBody>
      </p:sp>
      <p:pic>
        <p:nvPicPr>
          <p:cNvPr id="159" name="Shape 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7500" y="1540528"/>
            <a:ext cx="4243650" cy="318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825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/>
              <a:t>		 	 	 		</a:t>
            </a:r>
          </a:p>
          <a:p>
            <a:pPr lvl="0">
              <a:spcBef>
                <a:spcPts val="0"/>
              </a:spcBef>
              <a:buNone/>
            </a:pPr>
            <a:r>
              <a:rPr lang="en" sz="3000"/>
              <a:t>You are lining  up to go to lunch and three other students cut in front of you, but the teacher doesn’t notice it. </a:t>
            </a:r>
          </a:p>
          <a:p>
            <a:pPr lvl="0">
              <a:spcBef>
                <a:spcPts val="0"/>
              </a:spcBef>
              <a:buNone/>
            </a:pPr>
            <a:endParaRPr sz="1100"/>
          </a:p>
          <a:p>
            <a:pPr lvl="0">
              <a:spcBef>
                <a:spcPts val="0"/>
              </a:spcBef>
              <a:buNone/>
            </a:pPr>
            <a:endParaRPr sz="1100"/>
          </a:p>
          <a:p>
            <a:pPr lvl="0">
              <a:spcBef>
                <a:spcPts val="0"/>
              </a:spcBef>
              <a:buNone/>
            </a:pPr>
            <a:r>
              <a:rPr lang="en" sz="1100"/>
              <a:t>		</a:t>
            </a:r>
          </a:p>
          <a:p>
            <a:pPr lvl="0">
              <a:spcBef>
                <a:spcPts val="0"/>
              </a:spcBef>
              <a:buNone/>
            </a:pPr>
            <a:r>
              <a:rPr lang="en" sz="1100"/>
              <a:t>							</a:t>
            </a:r>
          </a:p>
          <a:p>
            <a:pPr lvl="0">
              <a:spcBef>
                <a:spcPts val="0"/>
              </a:spcBef>
              <a:buNone/>
            </a:pPr>
            <a:r>
              <a:rPr lang="en" sz="1100"/>
              <a:t>				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What should you do?			</a:t>
            </a:r>
          </a:p>
          <a:p>
            <a:pPr lvl="0">
              <a:spcBef>
                <a:spcPts val="0"/>
              </a:spcBef>
              <a:buNone/>
            </a:pPr>
            <a:r>
              <a:rPr lang="en" sz="1100"/>
              <a:t>		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/>
              <a:t>		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/>
              <a:t>				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/>
              <a:t>			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 sz="1100"/>
              <a:t>		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65" name="Shape 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59875" y="1784649"/>
            <a:ext cx="4023900" cy="301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2295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/>
              <a:t>Sra. Fernandez is teaching science. All students are listening. Mario has a very interesting story to share with Ken, so he turns and tries to tell Ken.</a:t>
            </a:r>
          </a:p>
          <a:p>
            <a:pPr lvl="0">
              <a:spcBef>
                <a:spcPts val="0"/>
              </a:spcBef>
              <a:buNone/>
            </a:pPr>
            <a:endParaRPr sz="1800"/>
          </a:p>
          <a:p>
            <a:pPr lvl="0">
              <a:spcBef>
                <a:spcPts val="0"/>
              </a:spcBef>
              <a:buNone/>
            </a:pPr>
            <a:r>
              <a:rPr lang="en" sz="1800"/>
              <a:t>What should Ken do?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3961025"/>
            <a:ext cx="8520600" cy="1119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AutoNum type="arabicPeriod"/>
            </a:pPr>
            <a:r>
              <a:rPr lang="en"/>
              <a:t>Ken should listen to Mario                                       2. Ken should ignore Mario</a:t>
            </a:r>
          </a:p>
        </p:txBody>
      </p:sp>
      <p:pic>
        <p:nvPicPr>
          <p:cNvPr id="62" name="Shape 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0912" y="1228225"/>
            <a:ext cx="3362174" cy="2521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Ms. Arroyo is reading a story. Students are listening. Teddy has something to say about the story.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311700" y="3118875"/>
            <a:ext cx="8520600" cy="1449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Teddy should shout it out loud   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 </a:t>
            </a:r>
          </a:p>
          <a:p>
            <a:pPr marL="457200" lvl="0" indent="-228600">
              <a:spcBef>
                <a:spcPts val="0"/>
              </a:spcBef>
              <a:buAutoNum type="arabicPeriod"/>
            </a:pPr>
            <a:r>
              <a:rPr lang="en"/>
              <a:t>Teddy should wait until the teacher finish reading.  </a:t>
            </a:r>
          </a:p>
        </p:txBody>
      </p:sp>
      <p:pic>
        <p:nvPicPr>
          <p:cNvPr id="69" name="Shape 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2475" y="1542050"/>
            <a:ext cx="2735199" cy="254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>
                <a:solidFill>
                  <a:srgbClr val="666666"/>
                </a:solidFill>
                <a:highlight>
                  <a:srgbClr val="FFFFFF"/>
                </a:highlight>
              </a:rPr>
              <a:t>The teacher was working with students.  You have a question, but she didn't see your hand raised. What should you do?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271575" y="1834275"/>
            <a:ext cx="8520600" cy="3078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AutoNum type="arabicPeriod"/>
            </a:pPr>
            <a:r>
              <a:rPr lang="en"/>
              <a:t>Go to the teacher.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2. Continue raising you hand.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71650" y="1701450"/>
            <a:ext cx="4359450" cy="290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The class is trying out a new game. Tania finds it difficult and boring. 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311700" y="2469125"/>
            <a:ext cx="8520600" cy="2099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>
              <a:spcBef>
                <a:spcPts val="0"/>
              </a:spcBef>
              <a:buAutoNum type="arabicPeriod"/>
            </a:pPr>
            <a:r>
              <a:rPr lang="en"/>
              <a:t>Tania should do something else by herself.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2. Tania should try it. </a:t>
            </a:r>
          </a:p>
        </p:txBody>
      </p:sp>
      <p:pic>
        <p:nvPicPr>
          <p:cNvPr id="83" name="Shape 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1504" y="1131204"/>
            <a:ext cx="2188474" cy="387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Susy needs a crayon that Maria has. 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Susy should take it away from Maria’s hand.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457200" lvl="0" indent="-228600">
              <a:spcBef>
                <a:spcPts val="0"/>
              </a:spcBef>
              <a:buAutoNum type="arabicPeriod"/>
            </a:pPr>
            <a:r>
              <a:rPr lang="en"/>
              <a:t>Susy should ask her nicely to share once Maria is done. 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 </a:t>
            </a:r>
          </a:p>
        </p:txBody>
      </p:sp>
      <p:pic>
        <p:nvPicPr>
          <p:cNvPr id="90" name="Shape 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73749" y="1097924"/>
            <a:ext cx="3398929" cy="2265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1114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Eric does not find interesting what the teacher is teaching. 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311700" y="2280100"/>
            <a:ext cx="8520600" cy="2288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Eric should think about other students’ ways of learning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Eric should start playing and distracting others. </a:t>
            </a:r>
          </a:p>
        </p:txBody>
      </p:sp>
      <p:pic>
        <p:nvPicPr>
          <p:cNvPr id="97" name="Shape 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8506" y="1331256"/>
            <a:ext cx="2064150" cy="271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266662" y="15427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>
                <a:solidFill>
                  <a:srgbClr val="666666"/>
                </a:solidFill>
                <a:highlight>
                  <a:srgbClr val="FFFFFF"/>
                </a:highlight>
              </a:rPr>
              <a:t>During recess you are waiting to swing.  When it was your turn, another student jumped in front of you and took the swing. What would you do?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Try to get the swing back in an aggressive or rough way. 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2. Say nicely, “It was my turn.”</a:t>
            </a:r>
          </a:p>
        </p:txBody>
      </p:sp>
      <p:pic>
        <p:nvPicPr>
          <p:cNvPr id="104" name="Shape 104"/>
          <p:cNvPicPr preferRelativeResize="0"/>
          <p:nvPr/>
        </p:nvPicPr>
        <p:blipFill rotWithShape="1">
          <a:blip r:embed="rId3">
            <a:alphaModFix/>
          </a:blip>
          <a:srcRect b="17931"/>
          <a:stretch/>
        </p:blipFill>
        <p:spPr>
          <a:xfrm>
            <a:off x="2371874" y="881775"/>
            <a:ext cx="4049474" cy="2446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UBD Pre- Assessment 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1st - 2nd grade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</Words>
  <Application>Microsoft Office PowerPoint</Application>
  <PresentationFormat>On-screen Show (16:9)</PresentationFormat>
  <Paragraphs>92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simple-light-2</vt:lpstr>
      <vt:lpstr>UBD Pre- Assessment </vt:lpstr>
      <vt:lpstr>Sra. Fernandez is teaching science. All students are listening. Mario has a very interesting story to share with Ken, so he turns and tries to tell Ken.  What should Ken do?</vt:lpstr>
      <vt:lpstr>Ms. Arroyo is reading a story. Students are listening. Teddy has something to say about the story.     </vt:lpstr>
      <vt:lpstr>The teacher was working with students.  You have a question, but she didn't see your hand raised. What should you do?</vt:lpstr>
      <vt:lpstr>The class is trying out a new game. Tania finds it difficult and boring. </vt:lpstr>
      <vt:lpstr>Susy needs a crayon that Maria has. </vt:lpstr>
      <vt:lpstr>Eric does not find interesting what the teacher is teaching. </vt:lpstr>
      <vt:lpstr>During recess you are waiting to swing.  When it was your turn, another student jumped in front of you and took the swing. What would you do?</vt:lpstr>
      <vt:lpstr>UBD Pre- Assessment </vt:lpstr>
      <vt:lpstr>Sra. Fernandez is teaching science. All students are listening. Mario has a very interesting story to share with Ken, so he turns and tries to tell Ken.  What should Ken do?</vt:lpstr>
      <vt:lpstr>You are taking a test and the student behind you asks you for help. They asked what you put for number 3. What could you do?</vt:lpstr>
      <vt:lpstr>The teacher was working with students.  You have a question, but she didn't see your hand raised. What should you do?</vt:lpstr>
      <vt:lpstr>Sra. Gonzaba is passing out tests to check as a class. Sasha does not like her grade and gets mad. </vt:lpstr>
      <vt:lpstr>The class is trying out a new game. Tania finds it difficult and boring. </vt:lpstr>
      <vt:lpstr>Eric does not find interesting what the teacher is teaching. </vt:lpstr>
      <vt:lpstr>A student on the playground keeps pushing you. You tell him nicely that you don’t like it, but he continues. What would you do?</vt:lpstr>
      <vt:lpstr>          You are lining  up to go to lunch and three other students cut in front of you, but the teacher doesn’t notice it.                    What should you do?        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UBD Pre- Assessment </dc:title>
  <dc:creator>Caroline Arroyo</dc:creator>
  <cp:lastModifiedBy>Caroline Arroyo</cp:lastModifiedBy>
  <cp:revision>1</cp:revision>
  <dcterms:modified xsi:type="dcterms:W3CDTF">2016-06-17T03:32:52Z</dcterms:modified>
</cp:coreProperties>
</file>