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2" r:id="rId3"/>
    <p:sldMasterId id="2147483653" r:id="rId4"/>
    <p:sldMasterId id="2147483654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3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" name="Shape 4"/>
          <p:cNvSpPr txBox="1"/>
          <p:nvPr>
            <p:ph idx="10" type="dt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" name="Shape 5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1" type="ftr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Shape 4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Shape 14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Shape 15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Shape 17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Shape 20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Shape 21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Shape 21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Shape 22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Shape 23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Shape 24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Shape 24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Shape 5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Shape 25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Shape 26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Shape 6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Shape 6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Shape 7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Shape 8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Shape 9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Shape 11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Shape 12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  <a:defRPr b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_Blank" type="blank">
  <p:cSld name="BLANK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3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theme" Target="../theme/theme4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Char char="•"/>
              <a:defRPr b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–"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•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–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Char char="•"/>
              <a:defRPr b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–"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•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–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0" r:id="rId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Char char="•"/>
              <a:defRPr b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–"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•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–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1" r:id="rId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://www.youtube.com/watch?v=wLyh5fSTLLw" TargetMode="External"/><Relationship Id="rId4" Type="http://schemas.openxmlformats.org/officeDocument/2006/relationships/image" Target="../media/image6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7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www.youtube.com/watch?v=qwCXhumCe1g" TargetMode="External"/><Relationship Id="rId4" Type="http://schemas.openxmlformats.org/officeDocument/2006/relationships/image" Target="../media/image1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3C47D"/>
        </a:solidFill>
      </p:bgPr>
    </p:bg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type="ctrTitle"/>
          </p:nvPr>
        </p:nvSpPr>
        <p:spPr>
          <a:xfrm>
            <a:off x="0" y="2743200"/>
            <a:ext cx="91440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br>
              <a:rPr b="1" i="0" lang="en-US" sz="6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1" i="0" lang="en-US" sz="6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Money Market</a:t>
            </a:r>
            <a:endParaRPr b="0" i="0" sz="4400" u="none" cap="none" strike="noStrike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0" name="Shape 50"/>
          <p:cNvSpPr txBox="1"/>
          <p:nvPr/>
        </p:nvSpPr>
        <p:spPr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3C47D"/>
        </a:solidFill>
      </p:bgPr>
    </p:bg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/>
          <p:nvPr>
            <p:ph idx="4294967295" type="ctrTitle"/>
          </p:nvPr>
        </p:nvSpPr>
        <p:spPr>
          <a:xfrm>
            <a:off x="685800" y="11430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</a:pPr>
            <a:r>
              <a:rPr b="1" i="0" lang="en-US" sz="60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Federal Reserve</a:t>
            </a:r>
            <a:endParaRPr b="0" i="0" sz="4400" u="none" cap="none" strike="noStrike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6" name="Shape 146"/>
          <p:cNvSpPr txBox="1"/>
          <p:nvPr/>
        </p:nvSpPr>
        <p:spPr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Shape 147"/>
          <p:cNvSpPr txBox="1"/>
          <p:nvPr/>
        </p:nvSpPr>
        <p:spPr>
          <a:xfrm>
            <a:off x="-4762" y="2244725"/>
            <a:ext cx="9144000" cy="16716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3600"/>
              <a:buFont typeface="Times New Roman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Transcript (PDF): http://www.federalreserve.gov/mediacenter/files/what-is-the-fed-transcript-2016.pdf &#10;&#10;Learn more: http://www.federalreserve.gov/aboutthefed/structure-federal-reserve-system.htm" id="148" name="Shape 148" title="What is the Fed?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92100" y="2413500"/>
            <a:ext cx="5185675" cy="3889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3C47D"/>
        </a:solidFill>
      </p:bgPr>
    </p:bg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3" name="Shape 153"/>
          <p:cNvCxnSpPr/>
          <p:nvPr/>
        </p:nvCxnSpPr>
        <p:spPr>
          <a:xfrm>
            <a:off x="3276600" y="1295400"/>
            <a:ext cx="0" cy="3662362"/>
          </a:xfrm>
          <a:prstGeom prst="straightConnector1">
            <a:avLst/>
          </a:prstGeom>
          <a:noFill/>
          <a:ln cap="flat" cmpd="sng" w="57150">
            <a:solidFill>
              <a:srgbClr val="990000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54" name="Shape 154"/>
          <p:cNvSpPr txBox="1"/>
          <p:nvPr/>
        </p:nvSpPr>
        <p:spPr>
          <a:xfrm>
            <a:off x="3962400" y="914400"/>
            <a:ext cx="5181600" cy="271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-228600" lvl="0" marL="2286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3200"/>
              <a:buFont typeface="Times New Roman"/>
              <a:buNone/>
            </a:pPr>
            <a:r>
              <a:rPr b="1" i="0" lang="en-US" sz="32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If the FED increases the money supply, a temporary surplus of money will occur at 5% interest.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3200"/>
              <a:buFont typeface="Times New Roman"/>
              <a:buNone/>
            </a:pPr>
            <a:r>
              <a:rPr b="1" i="0" lang="en-US" sz="32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surplus will cause the interest rate to fall to 2%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Shape 155"/>
          <p:cNvSpPr txBox="1"/>
          <p:nvPr/>
        </p:nvSpPr>
        <p:spPr>
          <a:xfrm>
            <a:off x="304800" y="74612"/>
            <a:ext cx="8458200" cy="728662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Times New Roman"/>
              <a:buNone/>
            </a:pPr>
            <a:r>
              <a:rPr b="1" i="0" lang="en-US" sz="4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Increasing the Money Supply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Shape 156"/>
          <p:cNvSpPr txBox="1"/>
          <p:nvPr/>
        </p:nvSpPr>
        <p:spPr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7" name="Shape 157"/>
          <p:cNvCxnSpPr/>
          <p:nvPr/>
        </p:nvCxnSpPr>
        <p:spPr>
          <a:xfrm flipH="1">
            <a:off x="1143000" y="3048000"/>
            <a:ext cx="1362075" cy="1587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58" name="Shape 158"/>
          <p:cNvCxnSpPr/>
          <p:nvPr/>
        </p:nvCxnSpPr>
        <p:spPr>
          <a:xfrm>
            <a:off x="1524000" y="2057400"/>
            <a:ext cx="2438400" cy="2590800"/>
          </a:xfrm>
          <a:prstGeom prst="straightConnector1">
            <a:avLst/>
          </a:prstGeom>
          <a:noFill/>
          <a:ln cap="flat" cmpd="sng" w="50800">
            <a:solidFill>
              <a:srgbClr val="000099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59" name="Shape 159"/>
          <p:cNvCxnSpPr/>
          <p:nvPr/>
        </p:nvCxnSpPr>
        <p:spPr>
          <a:xfrm>
            <a:off x="2514600" y="1308100"/>
            <a:ext cx="0" cy="3662362"/>
          </a:xfrm>
          <a:prstGeom prst="straightConnector1">
            <a:avLst/>
          </a:prstGeom>
          <a:noFill/>
          <a:ln cap="flat" cmpd="sng" w="57150">
            <a:solidFill>
              <a:srgbClr val="990000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160" name="Shape 160"/>
          <p:cNvGrpSpPr/>
          <p:nvPr/>
        </p:nvGrpSpPr>
        <p:grpSpPr>
          <a:xfrm>
            <a:off x="1066800" y="1384300"/>
            <a:ext cx="3733800" cy="3581400"/>
            <a:chOff x="3198812" y="1822450"/>
            <a:chExt cx="3494087" cy="3197225"/>
          </a:xfrm>
        </p:grpSpPr>
        <p:cxnSp>
          <p:nvCxnSpPr>
            <p:cNvPr id="161" name="Shape 161"/>
            <p:cNvCxnSpPr/>
            <p:nvPr/>
          </p:nvCxnSpPr>
          <p:spPr>
            <a:xfrm>
              <a:off x="3219450" y="1822450"/>
              <a:ext cx="0" cy="3194050"/>
            </a:xfrm>
            <a:prstGeom prst="straightConnector1">
              <a:avLst/>
            </a:prstGeom>
            <a:noFill/>
            <a:ln cap="flat" cmpd="sng" w="762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62" name="Shape 162"/>
            <p:cNvCxnSpPr/>
            <p:nvPr/>
          </p:nvCxnSpPr>
          <p:spPr>
            <a:xfrm>
              <a:off x="3198812" y="5019675"/>
              <a:ext cx="3494087" cy="0"/>
            </a:xfrm>
            <a:prstGeom prst="straightConnector1">
              <a:avLst/>
            </a:prstGeom>
            <a:noFill/>
            <a:ln cap="flat" cmpd="sng" w="762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163" name="Shape 163"/>
          <p:cNvSpPr txBox="1"/>
          <p:nvPr/>
        </p:nvSpPr>
        <p:spPr>
          <a:xfrm>
            <a:off x="2209800" y="4965700"/>
            <a:ext cx="523875" cy="363537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Shape 164"/>
          <p:cNvSpPr txBox="1"/>
          <p:nvPr/>
        </p:nvSpPr>
        <p:spPr>
          <a:xfrm>
            <a:off x="3962400" y="4343400"/>
            <a:ext cx="1341437" cy="582612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MD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Shape 165"/>
          <p:cNvSpPr txBox="1"/>
          <p:nvPr/>
        </p:nvSpPr>
        <p:spPr>
          <a:xfrm>
            <a:off x="2265362" y="803275"/>
            <a:ext cx="1336675" cy="582612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3200"/>
              <a:buFont typeface="Times New Roman"/>
              <a:buNone/>
            </a:pPr>
            <a:r>
              <a:rPr b="1" i="0" lang="en-US" sz="32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Shape 166"/>
          <p:cNvSpPr/>
          <p:nvPr/>
        </p:nvSpPr>
        <p:spPr>
          <a:xfrm>
            <a:off x="2438400" y="3048000"/>
            <a:ext cx="136525" cy="136525"/>
          </a:xfrm>
          <a:prstGeom prst="ellipse">
            <a:avLst/>
          </a:prstGeom>
          <a:solidFill>
            <a:srgbClr val="FFFF00"/>
          </a:solidFill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7" name="Shape 167"/>
          <p:cNvSpPr txBox="1"/>
          <p:nvPr/>
        </p:nvSpPr>
        <p:spPr>
          <a:xfrm>
            <a:off x="381000" y="1752600"/>
            <a:ext cx="727075" cy="276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t/>
            </a:r>
            <a:endParaRPr b="1" i="0" sz="20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10%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5%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t/>
            </a:r>
            <a:endParaRPr b="1" i="0" sz="20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t/>
            </a:r>
            <a:endParaRPr b="1" i="0" sz="20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2%</a:t>
            </a:r>
            <a:endParaRPr b="1" i="0" sz="12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Shape 168"/>
          <p:cNvSpPr txBox="1"/>
          <p:nvPr/>
        </p:nvSpPr>
        <p:spPr>
          <a:xfrm>
            <a:off x="3733800" y="5029200"/>
            <a:ext cx="2238375" cy="6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Quantity of Money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(billions of dollars)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Shape 169"/>
          <p:cNvSpPr txBox="1"/>
          <p:nvPr/>
        </p:nvSpPr>
        <p:spPr>
          <a:xfrm>
            <a:off x="0" y="622300"/>
            <a:ext cx="1601787" cy="81915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Interest Rate (ir)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Shape 170"/>
          <p:cNvSpPr txBox="1"/>
          <p:nvPr/>
        </p:nvSpPr>
        <p:spPr>
          <a:xfrm>
            <a:off x="3048000" y="4953000"/>
            <a:ext cx="523875" cy="363537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250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1" name="Shape 171"/>
          <p:cNvCxnSpPr/>
          <p:nvPr/>
        </p:nvCxnSpPr>
        <p:spPr>
          <a:xfrm rot="10800000">
            <a:off x="1143000" y="3962400"/>
            <a:ext cx="2133600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72" name="Shape 172"/>
          <p:cNvSpPr txBox="1"/>
          <p:nvPr/>
        </p:nvSpPr>
        <p:spPr>
          <a:xfrm>
            <a:off x="3065462" y="803275"/>
            <a:ext cx="1336675" cy="582612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3200"/>
              <a:buFont typeface="Times New Roman"/>
              <a:buNone/>
            </a:pPr>
            <a:r>
              <a:rPr b="1" i="0" lang="en-US" sz="32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MS</a:t>
            </a:r>
            <a:r>
              <a:rPr b="1" baseline="-25000" i="0" lang="en-US" sz="32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Shape 173"/>
          <p:cNvSpPr/>
          <p:nvPr/>
        </p:nvSpPr>
        <p:spPr>
          <a:xfrm>
            <a:off x="3200400" y="3886200"/>
            <a:ext cx="136525" cy="136525"/>
          </a:xfrm>
          <a:prstGeom prst="ellipse">
            <a:avLst/>
          </a:prstGeom>
          <a:solidFill>
            <a:srgbClr val="FFFF00"/>
          </a:solidFill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4" name="Shape 174"/>
          <p:cNvSpPr/>
          <p:nvPr/>
        </p:nvSpPr>
        <p:spPr>
          <a:xfrm>
            <a:off x="2590800" y="2057400"/>
            <a:ext cx="609600" cy="304800"/>
          </a:xfrm>
          <a:prstGeom prst="rightArrow">
            <a:avLst>
              <a:gd fmla="val 13556" name="adj1"/>
              <a:gd fmla="val 50000" name="adj2"/>
            </a:avLst>
          </a:prstGeom>
          <a:solidFill>
            <a:srgbClr val="FFFF00"/>
          </a:solidFill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5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5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3C47D"/>
        </a:solidFill>
      </p:bgPr>
    </p:bg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9" name="Shape 179"/>
          <p:cNvCxnSpPr/>
          <p:nvPr/>
        </p:nvCxnSpPr>
        <p:spPr>
          <a:xfrm>
            <a:off x="1752600" y="1295400"/>
            <a:ext cx="0" cy="3662362"/>
          </a:xfrm>
          <a:prstGeom prst="straightConnector1">
            <a:avLst/>
          </a:prstGeom>
          <a:noFill/>
          <a:ln cap="flat" cmpd="sng" w="57150">
            <a:solidFill>
              <a:srgbClr val="990000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80" name="Shape 180"/>
          <p:cNvSpPr txBox="1"/>
          <p:nvPr/>
        </p:nvSpPr>
        <p:spPr>
          <a:xfrm>
            <a:off x="3657600" y="914400"/>
            <a:ext cx="5486400" cy="271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-228600" lvl="0" marL="2286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3200"/>
              <a:buFont typeface="Times New Roman"/>
              <a:buNone/>
            </a:pPr>
            <a:r>
              <a:rPr b="1" i="0" lang="en-US" sz="32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If the FED decreases the money supply, a temporary shortage of money will occur at 5% interest.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3200"/>
              <a:buFont typeface="Times New Roman"/>
              <a:buNone/>
            </a:pPr>
            <a:r>
              <a:rPr b="1" i="0" lang="en-US" sz="32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shortage will cause the interest rate to rise to 10%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Shape 181"/>
          <p:cNvSpPr txBox="1"/>
          <p:nvPr/>
        </p:nvSpPr>
        <p:spPr>
          <a:xfrm>
            <a:off x="304800" y="74612"/>
            <a:ext cx="8458200" cy="728662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Times New Roman"/>
              <a:buNone/>
            </a:pPr>
            <a:r>
              <a:rPr b="1" i="0" lang="en-US" sz="4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Decreasing the Money Supply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Shape 182"/>
          <p:cNvSpPr txBox="1"/>
          <p:nvPr/>
        </p:nvSpPr>
        <p:spPr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3" name="Shape 183"/>
          <p:cNvCxnSpPr/>
          <p:nvPr/>
        </p:nvCxnSpPr>
        <p:spPr>
          <a:xfrm flipH="1">
            <a:off x="1143000" y="3048000"/>
            <a:ext cx="1362075" cy="1587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84" name="Shape 184"/>
          <p:cNvCxnSpPr/>
          <p:nvPr/>
        </p:nvCxnSpPr>
        <p:spPr>
          <a:xfrm>
            <a:off x="1219200" y="1676400"/>
            <a:ext cx="2743200" cy="2971800"/>
          </a:xfrm>
          <a:prstGeom prst="straightConnector1">
            <a:avLst/>
          </a:prstGeom>
          <a:noFill/>
          <a:ln cap="flat" cmpd="sng" w="50800">
            <a:solidFill>
              <a:srgbClr val="000099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85" name="Shape 185"/>
          <p:cNvCxnSpPr/>
          <p:nvPr/>
        </p:nvCxnSpPr>
        <p:spPr>
          <a:xfrm>
            <a:off x="2514600" y="1308100"/>
            <a:ext cx="0" cy="3662362"/>
          </a:xfrm>
          <a:prstGeom prst="straightConnector1">
            <a:avLst/>
          </a:prstGeom>
          <a:noFill/>
          <a:ln cap="flat" cmpd="sng" w="57150">
            <a:solidFill>
              <a:srgbClr val="990000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186" name="Shape 186"/>
          <p:cNvGrpSpPr/>
          <p:nvPr/>
        </p:nvGrpSpPr>
        <p:grpSpPr>
          <a:xfrm>
            <a:off x="1066800" y="1384300"/>
            <a:ext cx="3733800" cy="3581400"/>
            <a:chOff x="3198812" y="1822450"/>
            <a:chExt cx="3494087" cy="3197225"/>
          </a:xfrm>
        </p:grpSpPr>
        <p:cxnSp>
          <p:nvCxnSpPr>
            <p:cNvPr id="187" name="Shape 187"/>
            <p:cNvCxnSpPr/>
            <p:nvPr/>
          </p:nvCxnSpPr>
          <p:spPr>
            <a:xfrm>
              <a:off x="3219450" y="1822450"/>
              <a:ext cx="0" cy="3194050"/>
            </a:xfrm>
            <a:prstGeom prst="straightConnector1">
              <a:avLst/>
            </a:prstGeom>
            <a:noFill/>
            <a:ln cap="flat" cmpd="sng" w="762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88" name="Shape 188"/>
            <p:cNvCxnSpPr/>
            <p:nvPr/>
          </p:nvCxnSpPr>
          <p:spPr>
            <a:xfrm>
              <a:off x="3198812" y="5019675"/>
              <a:ext cx="3494087" cy="0"/>
            </a:xfrm>
            <a:prstGeom prst="straightConnector1">
              <a:avLst/>
            </a:prstGeom>
            <a:noFill/>
            <a:ln cap="flat" cmpd="sng" w="762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189" name="Shape 189"/>
          <p:cNvSpPr txBox="1"/>
          <p:nvPr/>
        </p:nvSpPr>
        <p:spPr>
          <a:xfrm>
            <a:off x="2209800" y="4965700"/>
            <a:ext cx="523875" cy="363537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Shape 190"/>
          <p:cNvSpPr txBox="1"/>
          <p:nvPr/>
        </p:nvSpPr>
        <p:spPr>
          <a:xfrm>
            <a:off x="3962400" y="4343400"/>
            <a:ext cx="1341437" cy="582612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MD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Shape 191"/>
          <p:cNvSpPr txBox="1"/>
          <p:nvPr/>
        </p:nvSpPr>
        <p:spPr>
          <a:xfrm>
            <a:off x="2286000" y="774700"/>
            <a:ext cx="1335087" cy="582612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3200"/>
              <a:buFont typeface="Times New Roman"/>
              <a:buNone/>
            </a:pPr>
            <a:r>
              <a:rPr b="1" i="0" lang="en-US" sz="32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Shape 192"/>
          <p:cNvSpPr/>
          <p:nvPr/>
        </p:nvSpPr>
        <p:spPr>
          <a:xfrm>
            <a:off x="2438400" y="3048000"/>
            <a:ext cx="136525" cy="136525"/>
          </a:xfrm>
          <a:prstGeom prst="ellipse">
            <a:avLst/>
          </a:prstGeom>
          <a:solidFill>
            <a:srgbClr val="FFFF00"/>
          </a:solidFill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3" name="Shape 193"/>
          <p:cNvSpPr txBox="1"/>
          <p:nvPr/>
        </p:nvSpPr>
        <p:spPr>
          <a:xfrm>
            <a:off x="381000" y="1752600"/>
            <a:ext cx="727075" cy="276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t/>
            </a:r>
            <a:endParaRPr b="1" i="0" sz="20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10%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5%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t/>
            </a:r>
            <a:endParaRPr b="1" i="0" sz="20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t/>
            </a:r>
            <a:endParaRPr b="1" i="0" sz="20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2%</a:t>
            </a:r>
            <a:endParaRPr b="1" i="0" sz="12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Shape 194"/>
          <p:cNvSpPr txBox="1"/>
          <p:nvPr/>
        </p:nvSpPr>
        <p:spPr>
          <a:xfrm>
            <a:off x="3733800" y="5029200"/>
            <a:ext cx="2238375" cy="6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Quantity of Money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(billions of dollars)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Shape 195"/>
          <p:cNvSpPr txBox="1"/>
          <p:nvPr/>
        </p:nvSpPr>
        <p:spPr>
          <a:xfrm>
            <a:off x="0" y="622300"/>
            <a:ext cx="1601787" cy="81915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Interest Rate (ir)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Shape 196"/>
          <p:cNvSpPr txBox="1"/>
          <p:nvPr/>
        </p:nvSpPr>
        <p:spPr>
          <a:xfrm>
            <a:off x="1524000" y="4953000"/>
            <a:ext cx="523875" cy="363537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150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7" name="Shape 197"/>
          <p:cNvCxnSpPr/>
          <p:nvPr/>
        </p:nvCxnSpPr>
        <p:spPr>
          <a:xfrm rot="10800000">
            <a:off x="1143000" y="2286000"/>
            <a:ext cx="609600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98" name="Shape 198"/>
          <p:cNvSpPr txBox="1"/>
          <p:nvPr/>
        </p:nvSpPr>
        <p:spPr>
          <a:xfrm>
            <a:off x="1447800" y="762000"/>
            <a:ext cx="990600" cy="582612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3200"/>
              <a:buFont typeface="Times New Roman"/>
              <a:buNone/>
            </a:pPr>
            <a:r>
              <a:rPr b="1" i="0" lang="en-US" sz="32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MS</a:t>
            </a:r>
            <a:r>
              <a:rPr b="1" baseline="-25000" i="0" lang="en-US" sz="32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Shape 199"/>
          <p:cNvSpPr/>
          <p:nvPr/>
        </p:nvSpPr>
        <p:spPr>
          <a:xfrm>
            <a:off x="1676400" y="2209800"/>
            <a:ext cx="136525" cy="136525"/>
          </a:xfrm>
          <a:prstGeom prst="ellipse">
            <a:avLst/>
          </a:prstGeom>
          <a:solidFill>
            <a:srgbClr val="FFFF00"/>
          </a:solidFill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0" name="Shape 200"/>
          <p:cNvSpPr/>
          <p:nvPr/>
        </p:nvSpPr>
        <p:spPr>
          <a:xfrm rot="10800000">
            <a:off x="1828800" y="1828800"/>
            <a:ext cx="609600" cy="304800"/>
          </a:xfrm>
          <a:prstGeom prst="rightArrow">
            <a:avLst>
              <a:gd fmla="val 13556" name="adj1"/>
              <a:gd fmla="val 50000" name="adj2"/>
            </a:avLst>
          </a:prstGeom>
          <a:solidFill>
            <a:srgbClr val="FFFF00"/>
          </a:solidFill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3C47D"/>
        </a:solidFill>
      </p:bgPr>
    </p:bg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/>
          <p:nvPr/>
        </p:nvSpPr>
        <p:spPr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Shape 206"/>
          <p:cNvSpPr txBox="1"/>
          <p:nvPr/>
        </p:nvSpPr>
        <p:spPr>
          <a:xfrm>
            <a:off x="304800" y="228600"/>
            <a:ext cx="8458200" cy="291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4400"/>
              <a:buFont typeface="Times New Roman"/>
              <a:buNone/>
            </a:pPr>
            <a:r>
              <a:rPr b="1" i="0" lang="en-US" sz="44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Wait, why would the FED ever want to slow down the economy?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4400"/>
              <a:buFont typeface="Times New Roman"/>
              <a:buNone/>
            </a:pPr>
            <a:r>
              <a:rPr b="1" i="0" lang="en-US" sz="44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fight inflation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mes New Roman"/>
              <a:buNone/>
            </a:pPr>
            <a:r>
              <a:rPr b="1" i="0" lang="en-US" sz="3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role of the Fed is to “take away the punch bowl just as the party gets going”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http://static1.squarespace.com/static/537cb855e4b0b522497d96fe/t/54bfe010e4b0a0e8a51f75d8/1421860881827/" id="207" name="Shape 20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48000" y="3149600"/>
            <a:ext cx="2868612" cy="35254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3C47D"/>
        </a:solidFill>
      </p:bgPr>
    </p:bg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/>
          <p:nvPr/>
        </p:nvSpPr>
        <p:spPr>
          <a:xfrm>
            <a:off x="304800" y="-228600"/>
            <a:ext cx="88392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Times New Roman"/>
              <a:buNone/>
            </a:pPr>
            <a:r>
              <a:rPr b="0" i="0" lang="en-US" sz="36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How the Government Stabilizes the Economy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C:\Documents and Settings\msalazar\Desktop\AP Economics\Macroeconomics\Monetary and Fiscaal Policies.tif" id="213" name="Shape 213"/>
          <p:cNvPicPr preferRelativeResize="0"/>
          <p:nvPr/>
        </p:nvPicPr>
        <p:blipFill rotWithShape="1">
          <a:blip r:embed="rId3">
            <a:alphaModFix/>
          </a:blip>
          <a:srcRect b="22206" l="8819" r="8827" t="6521"/>
          <a:stretch/>
        </p:blipFill>
        <p:spPr>
          <a:xfrm>
            <a:off x="1941512" y="533400"/>
            <a:ext cx="5178295" cy="6134755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Shape 214"/>
          <p:cNvSpPr txBox="1"/>
          <p:nvPr/>
        </p:nvSpPr>
        <p:spPr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3C47D"/>
        </a:solidFill>
      </p:bgPr>
    </p:bg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/>
          <p:nvPr/>
        </p:nvSpPr>
        <p:spPr>
          <a:xfrm>
            <a:off x="0" y="-22860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Times New Roman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How the FED Stabilizes the Economy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C:\Documents and Settings\msalazar\Desktop\AP Economics\Macroeconomics\Monetary and Fiscaal Policies.tif" id="220" name="Shape 220"/>
          <p:cNvPicPr preferRelativeResize="0"/>
          <p:nvPr/>
        </p:nvPicPr>
        <p:blipFill rotWithShape="1">
          <a:blip r:embed="rId3">
            <a:alphaModFix/>
          </a:blip>
          <a:srcRect b="35409" l="8824" r="50603" t="39952"/>
          <a:stretch/>
        </p:blipFill>
        <p:spPr>
          <a:xfrm>
            <a:off x="1905000" y="1828800"/>
            <a:ext cx="5022914" cy="4176620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Shape 221"/>
          <p:cNvSpPr txBox="1"/>
          <p:nvPr/>
        </p:nvSpPr>
        <p:spPr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Shape 222"/>
          <p:cNvSpPr txBox="1"/>
          <p:nvPr/>
        </p:nvSpPr>
        <p:spPr>
          <a:xfrm>
            <a:off x="990600" y="609600"/>
            <a:ext cx="7010400" cy="119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3600"/>
              <a:buFont typeface="Times New Roman"/>
              <a:buNone/>
            </a:pPr>
            <a:r>
              <a:rPr b="1" i="0" lang="en-US" sz="36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These are the three Shifters of Money Supply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3C47D"/>
        </a:solidFill>
      </p:bgPr>
    </p:bg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 txBox="1"/>
          <p:nvPr/>
        </p:nvSpPr>
        <p:spPr>
          <a:xfrm>
            <a:off x="4762" y="2438400"/>
            <a:ext cx="9139200" cy="212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Times New Roman"/>
              <a:buNone/>
            </a:pPr>
            <a:r>
              <a:rPr b="1" i="0" lang="en-US" sz="6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 Shifters of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Times New Roman"/>
              <a:buNone/>
            </a:pPr>
            <a:r>
              <a:rPr b="1" i="0" lang="en-US" sz="6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Money Supply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Shape 228"/>
          <p:cNvSpPr txBox="1"/>
          <p:nvPr/>
        </p:nvSpPr>
        <p:spPr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3C47D"/>
        </a:solidFill>
      </p:bgPr>
    </p:bg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 txBox="1"/>
          <p:nvPr/>
        </p:nvSpPr>
        <p:spPr>
          <a:xfrm>
            <a:off x="0" y="0"/>
            <a:ext cx="9139200" cy="72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Times New Roman"/>
              <a:buNone/>
            </a:pPr>
            <a:r>
              <a:rPr b="1" i="0" lang="en-US" sz="4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 Shifters of Money Supply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Shape 234"/>
          <p:cNvSpPr txBox="1"/>
          <p:nvPr/>
        </p:nvSpPr>
        <p:spPr>
          <a:xfrm>
            <a:off x="398462" y="762000"/>
            <a:ext cx="8745600" cy="353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-403225" lvl="0" marL="403225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Times New Roman"/>
              <a:buNone/>
            </a:pPr>
            <a:r>
              <a:rPr b="1" i="0" lang="en-US" sz="3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FED adjusts the money supply by changing any one of the following: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03225" lvl="0" marL="403225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3400"/>
              <a:buFont typeface="Times New Roman"/>
              <a:buNone/>
            </a:pPr>
            <a:r>
              <a:rPr b="1" i="0" lang="en-US" sz="34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Setting </a:t>
            </a:r>
            <a:r>
              <a:rPr b="1" i="0" lang="en-US" sz="34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Reserve Requirements (Ratios)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03225" lvl="0" marL="403225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3400"/>
              <a:buFont typeface="Times New Roman"/>
              <a:buNone/>
            </a:pPr>
            <a:r>
              <a:rPr b="1" i="0" lang="en-US" sz="34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Lending Money to Banks &amp; Thrifts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5900" lvl="2" marL="91440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3400"/>
              <a:buFont typeface="Times New Roman"/>
              <a:buChar char="•"/>
            </a:pPr>
            <a:r>
              <a:rPr b="1" i="0" lang="en-US" sz="34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Discount Rate</a:t>
            </a:r>
            <a:endParaRPr b="1" i="0" sz="3400" u="none" cap="none" strike="noStrike">
              <a:solidFill>
                <a:srgbClr val="00009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03225" lvl="0" marL="403225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3400"/>
              <a:buFont typeface="Times New Roman"/>
              <a:buNone/>
            </a:pPr>
            <a:r>
              <a:rPr b="1" i="0" lang="en-US" sz="34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3. Open Market Operations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5900" lvl="2" marL="91440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3400"/>
              <a:buFont typeface="Times New Roman"/>
              <a:buChar char="•"/>
            </a:pPr>
            <a:r>
              <a:rPr b="1" i="0" lang="en-US" sz="34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Buying and selling Bonds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Shape 235"/>
          <p:cNvSpPr txBox="1"/>
          <p:nvPr/>
        </p:nvSpPr>
        <p:spPr>
          <a:xfrm>
            <a:off x="533400" y="4267200"/>
            <a:ext cx="8229600" cy="61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Times New Roman"/>
              <a:buNone/>
            </a:pPr>
            <a:r>
              <a:rPr b="1" i="0" lang="en-US" sz="3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FED is now chaired by Jerome Powell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Shape 236"/>
          <p:cNvSpPr txBox="1"/>
          <p:nvPr/>
        </p:nvSpPr>
        <p:spPr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7" name="Shape 2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98925" y="4798247"/>
            <a:ext cx="1600150" cy="200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3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3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3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3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3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3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3C47D"/>
        </a:solidFill>
      </p:bgPr>
    </p:bg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 txBox="1"/>
          <p:nvPr/>
        </p:nvSpPr>
        <p:spPr>
          <a:xfrm>
            <a:off x="0" y="104775"/>
            <a:ext cx="9139200" cy="72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Times New Roman"/>
              <a:buNone/>
            </a:pPr>
            <a:r>
              <a:rPr b="1" i="0" lang="en-US" sz="4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#1. The Reserve Requirement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Shape 243"/>
          <p:cNvSpPr txBox="1"/>
          <p:nvPr/>
        </p:nvSpPr>
        <p:spPr>
          <a:xfrm>
            <a:off x="228600" y="838200"/>
            <a:ext cx="8915400" cy="590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3000"/>
              <a:buFont typeface="Times New Roman"/>
              <a:buNone/>
            </a:pPr>
            <a:r>
              <a:rPr b="1" i="0" lang="en-US" sz="30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If you have a bank account, where is your money?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3000"/>
              <a:buFont typeface="Times New Roman"/>
              <a:buNone/>
            </a:pPr>
            <a:r>
              <a:rPr b="1" i="0" lang="en-US" sz="30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Only a small percent of your money is held in reserve. The rest of your money has been loaned out.</a:t>
            </a:r>
            <a:r>
              <a:rPr b="1" i="0" lang="en-US" sz="3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3000"/>
              <a:buFont typeface="Times New Roman"/>
              <a:buNone/>
            </a:pPr>
            <a:r>
              <a:rPr b="1" i="0" lang="en-US" sz="30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 is called “Fractional Reserve Banking”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3000"/>
              <a:buFont typeface="Times New Roman"/>
              <a:buNone/>
            </a:pPr>
            <a:r>
              <a:rPr b="1" i="0" lang="en-US" sz="30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FED sets the amount that banks must hold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Times New Roman"/>
              <a:buNone/>
            </a:pPr>
            <a:r>
              <a:rPr b="1" i="0" lang="en-US" sz="3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</a:t>
            </a:r>
            <a:r>
              <a:rPr b="1" i="0" lang="en-US" sz="3400" u="sng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reserve requirement</a:t>
            </a:r>
            <a:r>
              <a:rPr b="1" i="0" lang="en-US" sz="3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(reserve ratio)</a:t>
            </a:r>
            <a:r>
              <a:rPr b="1" i="0" lang="en-US" sz="34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1" i="0" lang="en-US" sz="3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is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Times New Roman"/>
              <a:buNone/>
            </a:pPr>
            <a:r>
              <a:rPr b="1" i="0" lang="en-US" sz="3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percent of deposits that banks must hold in reserve (the percent they can NOT loan out)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2400"/>
              <a:buFont typeface="Times New Roman"/>
              <a:buChar char="•"/>
            </a:pPr>
            <a:r>
              <a:rPr b="1" i="0" lang="en-US" sz="24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When the FED increases the money supply it increases the amount of money held in bank deposits.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2400"/>
              <a:buFont typeface="Times New Roman"/>
              <a:buChar char="•"/>
            </a:pPr>
            <a:r>
              <a:rPr b="1" i="0" lang="en-US" sz="24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As banks keeps some of the money in reserve and loans out their excess reserves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2400"/>
              <a:buFont typeface="Times New Roman"/>
              <a:buChar char="•"/>
            </a:pPr>
            <a:r>
              <a:rPr b="1" i="0" lang="en-US" sz="24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loan eventually becomes deposits for another bank that will loan out their excess reserves.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Shape 244"/>
          <p:cNvSpPr txBox="1"/>
          <p:nvPr/>
        </p:nvSpPr>
        <p:spPr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3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3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3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3C47D"/>
        </a:solidFill>
      </p:bgPr>
    </p:bg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 txBox="1"/>
          <p:nvPr/>
        </p:nvSpPr>
        <p:spPr>
          <a:xfrm>
            <a:off x="0" y="104775"/>
            <a:ext cx="9139200" cy="6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Times New Roman"/>
              <a:buNone/>
            </a:pPr>
            <a:r>
              <a:rPr b="1" i="0" lang="en-US" sz="3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#2. The Discount Rate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Shape 250"/>
          <p:cNvSpPr txBox="1"/>
          <p:nvPr/>
        </p:nvSpPr>
        <p:spPr>
          <a:xfrm>
            <a:off x="304800" y="838200"/>
            <a:ext cx="8745600" cy="519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-403225" lvl="0" marL="40322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3400"/>
              <a:buFont typeface="Times New Roman"/>
              <a:buNone/>
            </a:pPr>
            <a:r>
              <a:rPr b="1" i="0" lang="en-US" sz="34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</a:t>
            </a:r>
            <a:r>
              <a:rPr b="1" i="0" lang="en-US" sz="3400" u="sng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Discount Rate </a:t>
            </a:r>
            <a:r>
              <a:rPr b="1" i="0" lang="en-US" sz="34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is the interest rate that the FED charges commercial banks.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03225" lvl="0" marL="40322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3400"/>
              <a:buFont typeface="Times New Roman"/>
              <a:buNone/>
            </a:pPr>
            <a:r>
              <a:rPr b="1" i="0" lang="en-US" sz="34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1" i="0" lang="en-US" sz="26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Example: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77800" lvl="1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2800"/>
              <a:buFont typeface="Times New Roman"/>
              <a:buChar char="•"/>
            </a:pPr>
            <a:r>
              <a:rPr b="1" i="0" lang="en-US" sz="28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If Banks of America needs $10 million, they borrow it from the U.S. Treasury (which the FED controls) but they must pay it back with 3% interest.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03225" lvl="0" marL="40322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mes New Roman"/>
              <a:buNone/>
            </a:pPr>
            <a:r>
              <a:t/>
            </a:r>
            <a:endParaRPr b="1" i="0" sz="2600" u="none" cap="none" strike="noStrike">
              <a:solidFill>
                <a:srgbClr val="99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03225" lvl="0" marL="40322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Times New Roman"/>
              <a:buNone/>
            </a:pPr>
            <a:r>
              <a:rPr b="1" i="0" lang="en-US" sz="3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increase the Money supply, the FED should _________ the Discount Rate </a:t>
            </a:r>
            <a:r>
              <a:rPr b="1" i="0" lang="en-US" sz="2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(Easy Money Policy).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03225" lvl="0" marL="40322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Times New Roman"/>
              <a:buNone/>
            </a:pPr>
            <a:r>
              <a:rPr b="1" i="0" lang="en-US" sz="3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decrease the Money supply, the FED should _________ the Discount Rate </a:t>
            </a:r>
            <a:r>
              <a:rPr b="1" i="0" lang="en-US" sz="2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(Tight Money Policy).</a:t>
            </a:r>
            <a:r>
              <a:rPr b="1" i="0" lang="en-US" sz="26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" name="Shape 251"/>
          <p:cNvSpPr txBox="1"/>
          <p:nvPr/>
        </p:nvSpPr>
        <p:spPr>
          <a:xfrm>
            <a:off x="609600" y="4495800"/>
            <a:ext cx="2000400" cy="49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2600"/>
              <a:buFont typeface="Times New Roman"/>
              <a:buNone/>
            </a:pPr>
            <a:r>
              <a:rPr b="1" i="0" lang="en-US" sz="26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DECREASE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Shape 252"/>
          <p:cNvSpPr txBox="1"/>
          <p:nvPr/>
        </p:nvSpPr>
        <p:spPr>
          <a:xfrm>
            <a:off x="685800" y="5410200"/>
            <a:ext cx="1890600" cy="48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2600"/>
              <a:buFont typeface="Times New Roman"/>
              <a:buNone/>
            </a:pPr>
            <a:r>
              <a:rPr b="1" i="0" lang="en-US" sz="26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INCREASE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Shape 253"/>
          <p:cNvSpPr txBox="1"/>
          <p:nvPr/>
        </p:nvSpPr>
        <p:spPr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5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5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5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5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5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50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3C47D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/>
          <p:nvPr>
            <p:ph type="ctrTitle"/>
          </p:nvPr>
        </p:nvSpPr>
        <p:spPr>
          <a:xfrm>
            <a:off x="0" y="2743200"/>
            <a:ext cx="91440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br>
              <a:rPr b="1" i="0" lang="en-US" sz="6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 b="0" i="0" sz="4400" u="none" cap="none" strike="noStrike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6" name="Shape 56"/>
          <p:cNvSpPr txBox="1"/>
          <p:nvPr/>
        </p:nvSpPr>
        <p:spPr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 " id="57" name="Shape 57" title="Investopedia Video Introduction To Bonds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6125" y="436250"/>
            <a:ext cx="7683325" cy="576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3C47D"/>
        </a:solidFill>
      </p:bgPr>
    </p:bg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 txBox="1"/>
          <p:nvPr/>
        </p:nvSpPr>
        <p:spPr>
          <a:xfrm>
            <a:off x="0" y="0"/>
            <a:ext cx="9139200" cy="6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Times New Roman"/>
              <a:buNone/>
            </a:pPr>
            <a:r>
              <a:rPr b="1" i="0" lang="en-US" sz="3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#3. Open Market Operations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Shape 259"/>
          <p:cNvSpPr txBox="1"/>
          <p:nvPr/>
        </p:nvSpPr>
        <p:spPr>
          <a:xfrm>
            <a:off x="228600" y="609600"/>
            <a:ext cx="8745600" cy="45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-403225" lvl="0" marL="40322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3000"/>
              <a:buFont typeface="Times New Roman"/>
              <a:buChar char="•"/>
            </a:pPr>
            <a:r>
              <a:rPr b="1" i="0" lang="en-US" sz="3000" u="sng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Open Market Operations</a:t>
            </a:r>
            <a:r>
              <a:rPr b="1" i="0" lang="en-US" sz="30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is when the FED buys or sells government bonds (securities).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03225" lvl="0" marL="40322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3000"/>
              <a:buFont typeface="Times New Roman"/>
              <a:buChar char="•"/>
            </a:pPr>
            <a:r>
              <a:rPr b="1" i="0" lang="en-US" sz="30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 is the most important and widely used monetary policy</a:t>
            </a:r>
            <a:endParaRPr b="1" i="0" sz="1200" u="none" cap="none" strike="noStrike">
              <a:solidFill>
                <a:srgbClr val="00009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03225" lvl="0" marL="40322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Times New Roman"/>
              <a:buNone/>
            </a:pPr>
            <a:r>
              <a:rPr b="1" i="0" lang="en-US" sz="3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increase the Money supply, the FED should _________ government securities.</a:t>
            </a:r>
            <a:endParaRPr b="1" i="0" sz="2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03225" lvl="0" marL="40322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Times New Roman"/>
              <a:buNone/>
            </a:pPr>
            <a:r>
              <a:rPr b="1" i="0" lang="en-US" sz="3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decrease the Money supply, the FED should _________ government securities.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03225" lvl="0" marL="40322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mes New Roman"/>
              <a:buNone/>
            </a:pPr>
            <a:r>
              <a:t/>
            </a:r>
            <a:endParaRPr b="1" i="0" sz="2600" u="none" cap="none" strike="noStrike">
              <a:solidFill>
                <a:srgbClr val="99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t/>
            </a:r>
            <a:endParaRPr b="1" i="0" sz="2600" u="none" cap="none" strike="noStrike">
              <a:solidFill>
                <a:srgbClr val="99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0" name="Shape 260"/>
          <p:cNvSpPr txBox="1"/>
          <p:nvPr/>
        </p:nvSpPr>
        <p:spPr>
          <a:xfrm>
            <a:off x="304800" y="4572000"/>
            <a:ext cx="8839200" cy="15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3400"/>
              <a:buFont typeface="Times New Roman"/>
              <a:buNone/>
            </a:pPr>
            <a:r>
              <a:rPr b="1" i="0" lang="en-US" sz="34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How are you going to remember?</a:t>
            </a:r>
            <a:endParaRPr b="1" i="0" sz="1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3000"/>
              <a:buFont typeface="Times New Roman"/>
              <a:buNone/>
            </a:pPr>
            <a:r>
              <a:rPr b="1" i="0" lang="en-US" sz="3000" u="sng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</a:t>
            </a:r>
            <a:r>
              <a:rPr b="1" i="0" lang="en-US" sz="30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uy-</a:t>
            </a:r>
            <a:r>
              <a:rPr b="1" i="0" lang="en-US" sz="3000" u="sng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</a:t>
            </a:r>
            <a:r>
              <a:rPr b="1" i="0" lang="en-US" sz="30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IG- </a:t>
            </a:r>
            <a:r>
              <a:rPr b="1" i="0" lang="en-US" sz="3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Buying bonds increases money supply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3000"/>
              <a:buFont typeface="Times New Roman"/>
              <a:buNone/>
            </a:pPr>
            <a:r>
              <a:rPr b="1" i="0" lang="en-US" sz="3000" u="sng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</a:t>
            </a:r>
            <a:r>
              <a:rPr b="1" i="0" lang="en-US" sz="30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ell-</a:t>
            </a:r>
            <a:r>
              <a:rPr b="1" i="0" lang="en-US" sz="3000" u="sng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</a:t>
            </a:r>
            <a:r>
              <a:rPr b="1" i="0" lang="en-US" sz="30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MALL- </a:t>
            </a:r>
            <a:r>
              <a:rPr b="1" i="0" lang="en-US" sz="3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Selling bonds decreases money supply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Shape 261"/>
          <p:cNvSpPr txBox="1"/>
          <p:nvPr/>
        </p:nvSpPr>
        <p:spPr>
          <a:xfrm>
            <a:off x="1143000" y="2895600"/>
            <a:ext cx="881100" cy="48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2600"/>
              <a:buFont typeface="Times New Roman"/>
              <a:buNone/>
            </a:pPr>
            <a:r>
              <a:rPr b="1" i="0" lang="en-US" sz="26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BUY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Shape 262"/>
          <p:cNvSpPr txBox="1"/>
          <p:nvPr/>
        </p:nvSpPr>
        <p:spPr>
          <a:xfrm>
            <a:off x="1143000" y="3733800"/>
            <a:ext cx="1030200" cy="48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2600"/>
              <a:buFont typeface="Times New Roman"/>
              <a:buNone/>
            </a:pPr>
            <a:r>
              <a:rPr b="1" i="0" lang="en-US" sz="26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SELL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Shape 263"/>
          <p:cNvSpPr txBox="1"/>
          <p:nvPr/>
        </p:nvSpPr>
        <p:spPr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5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5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5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5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5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5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6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6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6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3C47D"/>
        </a:solidFill>
      </p:bgPr>
    </p:bg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/>
          <p:nvPr>
            <p:ph type="ctrTitle"/>
          </p:nvPr>
        </p:nvSpPr>
        <p:spPr>
          <a:xfrm>
            <a:off x="709612" y="342615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</a:pPr>
            <a:r>
              <a:rPr b="1" lang="en-US" sz="3600"/>
              <a:t>3-2-1</a:t>
            </a:r>
            <a:endParaRPr b="1" sz="3600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</a:pPr>
            <a:r>
              <a:rPr b="1" lang="en-US" sz="3600"/>
              <a:t>Write 3 things that you now know about the money market.</a:t>
            </a:r>
            <a:endParaRPr b="1" sz="3600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</a:pPr>
            <a:r>
              <a:rPr b="1" lang="en-US" sz="3600"/>
              <a:t>Write 2 questions you have</a:t>
            </a:r>
            <a:endParaRPr b="1" sz="3600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</a:pPr>
            <a:r>
              <a:rPr b="1" lang="en-US" sz="3600"/>
              <a:t>Draw 1 correctly labeled money market graph.</a:t>
            </a:r>
            <a:endParaRPr b="1" sz="3600"/>
          </a:p>
        </p:txBody>
      </p:sp>
      <p:sp>
        <p:nvSpPr>
          <p:cNvPr id="269" name="Shape 269"/>
          <p:cNvSpPr txBox="1"/>
          <p:nvPr>
            <p:ph type="ctrTitle"/>
          </p:nvPr>
        </p:nvSpPr>
        <p:spPr>
          <a:xfrm>
            <a:off x="709612" y="11430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</a:pPr>
            <a:r>
              <a:rPr b="1" lang="en-US" sz="5400"/>
              <a:t>Exit Ticket</a:t>
            </a:r>
            <a:endParaRPr b="0" i="0" sz="4400" u="none" cap="none" strike="noStrike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3C47D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idx="4294967295" type="ctrTitle"/>
          </p:nvPr>
        </p:nvSpPr>
        <p:spPr>
          <a:xfrm>
            <a:off x="-38100" y="335280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None/>
            </a:pPr>
            <a:r>
              <a:rPr b="1" i="0" lang="en-US" sz="66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Money Market</a:t>
            </a:r>
            <a:br>
              <a:rPr b="1" i="0" lang="en-US" sz="66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1" i="0" lang="en-US" sz="40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(Supply and Demand for Money)</a:t>
            </a:r>
            <a:endParaRPr b="0" i="0" sz="4400" u="none" cap="none" strike="noStrike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3" name="Shape 63"/>
          <p:cNvSpPr txBox="1"/>
          <p:nvPr/>
        </p:nvSpPr>
        <p:spPr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3C47D"/>
        </a:soli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/>
          <p:nvPr/>
        </p:nvSpPr>
        <p:spPr>
          <a:xfrm>
            <a:off x="215900" y="0"/>
            <a:ext cx="8775700" cy="790575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Times New Roman"/>
              <a:buNone/>
            </a:pPr>
            <a:r>
              <a:rPr b="1" i="0" lang="en-US" sz="4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Demand for Money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Shape 69"/>
          <p:cNvSpPr txBox="1"/>
          <p:nvPr/>
        </p:nvSpPr>
        <p:spPr>
          <a:xfrm>
            <a:off x="304800" y="790575"/>
            <a:ext cx="8839200" cy="5238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At any given time, people demand a certain amount of liquid assets (money) for two different reasons: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03200" lvl="0" marL="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3200"/>
              <a:buFont typeface="Times New Roman"/>
              <a:buAutoNum type="arabicPeriod"/>
            </a:pPr>
            <a:r>
              <a:rPr b="1" i="0" lang="en-US" sz="3200" u="sng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Transaction Demand for Money</a:t>
            </a:r>
            <a:r>
              <a:rPr b="1" i="0" lang="en-US" sz="32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People hold money for everyday transactions.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03200" lvl="0" marL="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3200"/>
              <a:buFont typeface="Times New Roman"/>
              <a:buAutoNum type="arabicPeriod"/>
            </a:pPr>
            <a:r>
              <a:rPr b="1" i="0" lang="en-US" sz="3200" u="sng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Asset Demand for Money </a:t>
            </a:r>
            <a:r>
              <a:rPr b="1" i="0" lang="en-US" sz="32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People hold money since it is less risky than other assets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3200"/>
              <a:buFont typeface="Times New Roman"/>
              <a:buNone/>
            </a:pPr>
            <a:r>
              <a:rPr b="1" i="0" lang="en-US" sz="32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is the opportunity cost of hold keeping money in your pocket or checking account?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interest you could be earning from other financial assets like stocks, bonds, and real estate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Shape 70"/>
          <p:cNvSpPr txBox="1"/>
          <p:nvPr/>
        </p:nvSpPr>
        <p:spPr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3C47D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/>
        </p:nvSpPr>
        <p:spPr>
          <a:xfrm>
            <a:off x="215900" y="0"/>
            <a:ext cx="8775700" cy="790575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Times New Roman"/>
              <a:buNone/>
            </a:pPr>
            <a:r>
              <a:rPr b="1" i="0" lang="en-US" sz="4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Demand for Money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Shape 76"/>
          <p:cNvSpPr txBox="1"/>
          <p:nvPr/>
        </p:nvSpPr>
        <p:spPr>
          <a:xfrm>
            <a:off x="304800" y="790575"/>
            <a:ext cx="8610600" cy="53546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Times New Roman"/>
              <a:buNone/>
            </a:pPr>
            <a:r>
              <a:rPr b="1" i="0" lang="en-US" sz="3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What happens to the quantity demanded of money when interest rates increase?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Times New Roman"/>
              <a:buNone/>
            </a:pPr>
            <a:r>
              <a:rPr b="1" i="0" lang="en-US" sz="3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1" i="0" lang="en-US" sz="30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Quantity demanded falls because individuals would prefer to have interest earning assets instead</a:t>
            </a:r>
            <a:endParaRPr b="1" i="0" sz="30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Times New Roman"/>
              <a:buNone/>
            </a:pPr>
            <a:r>
              <a:rPr b="1" i="0" lang="en-US" sz="3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What happens to the quantity demanded when interest rates decrease?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3000"/>
              <a:buFont typeface="Times New Roman"/>
              <a:buNone/>
            </a:pPr>
            <a:r>
              <a:rPr b="1" i="0" lang="en-US" sz="30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Quantity demanded increases. There is no incentive to convert cash into interest earning assets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4000"/>
              <a:buFont typeface="Times New Roman"/>
              <a:buNone/>
            </a:pPr>
            <a:r>
              <a:rPr b="1" i="0" lang="en-US" sz="40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There is a inverse relationship between the interest rate and the quantity of money demanded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Shape 77"/>
          <p:cNvSpPr txBox="1"/>
          <p:nvPr/>
        </p:nvSpPr>
        <p:spPr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7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7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7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7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7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3C47D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2" name="Shape 82"/>
          <p:cNvCxnSpPr/>
          <p:nvPr/>
        </p:nvCxnSpPr>
        <p:spPr>
          <a:xfrm>
            <a:off x="2819400" y="2895600"/>
            <a:ext cx="3276600" cy="2971800"/>
          </a:xfrm>
          <a:prstGeom prst="straightConnector1">
            <a:avLst/>
          </a:prstGeom>
          <a:noFill/>
          <a:ln cap="flat" cmpd="sng" w="57150">
            <a:solidFill>
              <a:srgbClr val="000099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83" name="Shape 83"/>
          <p:cNvGrpSpPr/>
          <p:nvPr/>
        </p:nvGrpSpPr>
        <p:grpSpPr>
          <a:xfrm>
            <a:off x="2514600" y="2133600"/>
            <a:ext cx="4267200" cy="3959225"/>
            <a:chOff x="3198812" y="1822450"/>
            <a:chExt cx="3494087" cy="3197225"/>
          </a:xfrm>
        </p:grpSpPr>
        <p:cxnSp>
          <p:nvCxnSpPr>
            <p:cNvPr id="84" name="Shape 84"/>
            <p:cNvCxnSpPr/>
            <p:nvPr/>
          </p:nvCxnSpPr>
          <p:spPr>
            <a:xfrm>
              <a:off x="3219450" y="1822450"/>
              <a:ext cx="0" cy="3194050"/>
            </a:xfrm>
            <a:prstGeom prst="straightConnector1">
              <a:avLst/>
            </a:prstGeom>
            <a:noFill/>
            <a:ln cap="flat" cmpd="sng" w="762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85" name="Shape 85"/>
            <p:cNvCxnSpPr/>
            <p:nvPr/>
          </p:nvCxnSpPr>
          <p:spPr>
            <a:xfrm>
              <a:off x="3198812" y="5019675"/>
              <a:ext cx="3494087" cy="0"/>
            </a:xfrm>
            <a:prstGeom prst="straightConnector1">
              <a:avLst/>
            </a:prstGeom>
            <a:noFill/>
            <a:ln cap="flat" cmpd="sng" w="762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86" name="Shape 86"/>
          <p:cNvSpPr txBox="1"/>
          <p:nvPr/>
        </p:nvSpPr>
        <p:spPr>
          <a:xfrm>
            <a:off x="533400" y="1828800"/>
            <a:ext cx="2058987" cy="1184275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Nominal Interest Rate (ir)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Shape 87"/>
          <p:cNvSpPr txBox="1"/>
          <p:nvPr/>
        </p:nvSpPr>
        <p:spPr>
          <a:xfrm>
            <a:off x="5327650" y="6096000"/>
            <a:ext cx="2238375" cy="6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Quantity of Money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(billions of dollars)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Shape 88"/>
          <p:cNvSpPr txBox="1"/>
          <p:nvPr/>
        </p:nvSpPr>
        <p:spPr>
          <a:xfrm>
            <a:off x="1447800" y="2895600"/>
            <a:ext cx="1031875" cy="3305175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20%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t/>
            </a:r>
            <a:endParaRPr b="1" i="0" sz="20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t/>
            </a:r>
            <a:endParaRPr b="1" i="0" sz="20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5%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t/>
            </a:r>
            <a:endParaRPr b="1" i="0" sz="20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t/>
            </a:r>
            <a:endParaRPr b="1" i="0" sz="20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2%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r>
              <a:t/>
            </a:r>
            <a:endParaRPr b="1" i="0" sz="12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Shape 89"/>
          <p:cNvSpPr txBox="1"/>
          <p:nvPr/>
        </p:nvSpPr>
        <p:spPr>
          <a:xfrm>
            <a:off x="6096000" y="5410200"/>
            <a:ext cx="866775" cy="582612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MD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Shape 90"/>
          <p:cNvSpPr txBox="1"/>
          <p:nvPr/>
        </p:nvSpPr>
        <p:spPr>
          <a:xfrm>
            <a:off x="381000" y="685800"/>
            <a:ext cx="8458200" cy="106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-288925" lvl="0" marL="28892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3200"/>
              <a:buFont typeface="Times New Roman"/>
              <a:buNone/>
            </a:pPr>
            <a:r>
              <a:rPr b="1" i="0" lang="en-US" sz="32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Inverse relationship between interest rates and the quantity of money demanded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Shape 91"/>
          <p:cNvSpPr txBox="1"/>
          <p:nvPr/>
        </p:nvSpPr>
        <p:spPr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Shape 92"/>
          <p:cNvSpPr txBox="1"/>
          <p:nvPr/>
        </p:nvSpPr>
        <p:spPr>
          <a:xfrm>
            <a:off x="215900" y="0"/>
            <a:ext cx="8775700" cy="790575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Times New Roman"/>
              <a:buNone/>
            </a:pPr>
            <a:r>
              <a:rPr b="1" i="0" lang="en-US" sz="4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Demand for Money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3C47D"/>
        </a:solid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7" name="Shape 97"/>
          <p:cNvCxnSpPr/>
          <p:nvPr/>
        </p:nvCxnSpPr>
        <p:spPr>
          <a:xfrm>
            <a:off x="2819400" y="2895600"/>
            <a:ext cx="3276600" cy="2971800"/>
          </a:xfrm>
          <a:prstGeom prst="straightConnector1">
            <a:avLst/>
          </a:prstGeom>
          <a:noFill/>
          <a:ln cap="flat" cmpd="sng" w="57150">
            <a:solidFill>
              <a:srgbClr val="000099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98" name="Shape 98"/>
          <p:cNvGrpSpPr/>
          <p:nvPr/>
        </p:nvGrpSpPr>
        <p:grpSpPr>
          <a:xfrm>
            <a:off x="2514600" y="2057400"/>
            <a:ext cx="4267200" cy="4035425"/>
            <a:chOff x="3198812" y="1822450"/>
            <a:chExt cx="3494087" cy="3197225"/>
          </a:xfrm>
        </p:grpSpPr>
        <p:cxnSp>
          <p:nvCxnSpPr>
            <p:cNvPr id="99" name="Shape 99"/>
            <p:cNvCxnSpPr/>
            <p:nvPr/>
          </p:nvCxnSpPr>
          <p:spPr>
            <a:xfrm>
              <a:off x="3219450" y="1822450"/>
              <a:ext cx="0" cy="3194050"/>
            </a:xfrm>
            <a:prstGeom prst="straightConnector1">
              <a:avLst/>
            </a:prstGeom>
            <a:noFill/>
            <a:ln cap="flat" cmpd="sng" w="762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00" name="Shape 100"/>
            <p:cNvCxnSpPr/>
            <p:nvPr/>
          </p:nvCxnSpPr>
          <p:spPr>
            <a:xfrm>
              <a:off x="3198812" y="5019675"/>
              <a:ext cx="3494087" cy="0"/>
            </a:xfrm>
            <a:prstGeom prst="straightConnector1">
              <a:avLst/>
            </a:prstGeom>
            <a:noFill/>
            <a:ln cap="flat" cmpd="sng" w="762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101" name="Shape 101"/>
          <p:cNvSpPr txBox="1"/>
          <p:nvPr/>
        </p:nvSpPr>
        <p:spPr>
          <a:xfrm>
            <a:off x="5327650" y="6096000"/>
            <a:ext cx="2238375" cy="6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Quantity of Money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(billions of dollars)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Shape 102"/>
          <p:cNvSpPr txBox="1"/>
          <p:nvPr/>
        </p:nvSpPr>
        <p:spPr>
          <a:xfrm>
            <a:off x="1447800" y="2895600"/>
            <a:ext cx="1031875" cy="3305175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20%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t/>
            </a:r>
            <a:endParaRPr b="1" i="0" sz="20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t/>
            </a:r>
            <a:endParaRPr b="1" i="0" sz="20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5%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t/>
            </a:r>
            <a:endParaRPr b="1" i="0" sz="20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t/>
            </a:r>
            <a:endParaRPr b="1" i="0" sz="20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2%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r>
              <a:t/>
            </a:r>
            <a:endParaRPr b="1" i="0" sz="12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Shape 103"/>
          <p:cNvSpPr txBox="1"/>
          <p:nvPr/>
        </p:nvSpPr>
        <p:spPr>
          <a:xfrm>
            <a:off x="6096000" y="5410200"/>
            <a:ext cx="866775" cy="582612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MD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Shape 104"/>
          <p:cNvSpPr txBox="1"/>
          <p:nvPr/>
        </p:nvSpPr>
        <p:spPr>
          <a:xfrm>
            <a:off x="381000" y="685800"/>
            <a:ext cx="8458200" cy="576262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-288925" lvl="0" marL="28892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3200"/>
              <a:buFont typeface="Times New Roman"/>
              <a:buNone/>
            </a:pPr>
            <a:r>
              <a:rPr b="1" i="0" lang="en-US" sz="32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happens if price level increase?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Shape 105"/>
          <p:cNvSpPr txBox="1"/>
          <p:nvPr/>
        </p:nvSpPr>
        <p:spPr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Shape 106"/>
          <p:cNvSpPr txBox="1"/>
          <p:nvPr/>
        </p:nvSpPr>
        <p:spPr>
          <a:xfrm>
            <a:off x="215900" y="0"/>
            <a:ext cx="8775700" cy="790575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Times New Roman"/>
              <a:buNone/>
            </a:pPr>
            <a:r>
              <a:rPr b="1" i="0" lang="en-US" sz="4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Demand for Money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7" name="Shape 107"/>
          <p:cNvCxnSpPr/>
          <p:nvPr/>
        </p:nvCxnSpPr>
        <p:spPr>
          <a:xfrm>
            <a:off x="2819400" y="2057400"/>
            <a:ext cx="3276600" cy="2971800"/>
          </a:xfrm>
          <a:prstGeom prst="straightConnector1">
            <a:avLst/>
          </a:prstGeom>
          <a:noFill/>
          <a:ln cap="flat" cmpd="sng" w="57150">
            <a:solidFill>
              <a:srgbClr val="000099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08" name="Shape 108"/>
          <p:cNvSpPr txBox="1"/>
          <p:nvPr/>
        </p:nvSpPr>
        <p:spPr>
          <a:xfrm>
            <a:off x="6172200" y="4800600"/>
            <a:ext cx="1003300" cy="582612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MD</a:t>
            </a:r>
            <a:r>
              <a:rPr b="1" baseline="-25000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Shape 109"/>
          <p:cNvSpPr txBox="1"/>
          <p:nvPr/>
        </p:nvSpPr>
        <p:spPr>
          <a:xfrm>
            <a:off x="4343400" y="1581150"/>
            <a:ext cx="4800600" cy="1863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4572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3200"/>
              <a:buFont typeface="Times New Roman"/>
              <a:buNone/>
            </a:pPr>
            <a:r>
              <a:rPr b="1" i="0" lang="en-US" sz="32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Money Demand Shifters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AutoNum type="arabicPeriod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Changes in price level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AutoNum type="arabicPeriod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Changes in income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AutoNum type="arabicPeriod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Changes in technology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Shape 110"/>
          <p:cNvSpPr/>
          <p:nvPr/>
        </p:nvSpPr>
        <p:spPr>
          <a:xfrm>
            <a:off x="4114800" y="3733800"/>
            <a:ext cx="609600" cy="3810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1" name="Shape 111"/>
          <p:cNvSpPr txBox="1"/>
          <p:nvPr/>
        </p:nvSpPr>
        <p:spPr>
          <a:xfrm>
            <a:off x="533400" y="1828800"/>
            <a:ext cx="2058987" cy="1184275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Nominal Interest Rate (ir)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3C47D"/>
        </a:solidFill>
      </p:bgPr>
    </p:bg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Shape 116"/>
          <p:cNvPicPr preferRelativeResize="0"/>
          <p:nvPr/>
        </p:nvPicPr>
        <p:blipFill rotWithShape="1">
          <a:blip r:embed="rId3">
            <a:alphaModFix/>
          </a:blip>
          <a:srcRect b="13944" l="12278" r="10752" t="19924"/>
          <a:stretch/>
        </p:blipFill>
        <p:spPr>
          <a:xfrm>
            <a:off x="-26987" y="771525"/>
            <a:ext cx="9128125" cy="4410075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Shape 117"/>
          <p:cNvSpPr txBox="1"/>
          <p:nvPr/>
        </p:nvSpPr>
        <p:spPr>
          <a:xfrm>
            <a:off x="7454900" y="33337"/>
            <a:ext cx="1646237" cy="461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2012 Exam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Shape 118"/>
          <p:cNvSpPr/>
          <p:nvPr/>
        </p:nvSpPr>
        <p:spPr>
          <a:xfrm>
            <a:off x="646112" y="3581400"/>
            <a:ext cx="533400" cy="457200"/>
          </a:xfrm>
          <a:prstGeom prst="ellipse">
            <a:avLst/>
          </a:prstGeom>
          <a:noFill/>
          <a:ln cap="flat" cmpd="sng" w="76200">
            <a:solidFill>
              <a:srgbClr val="C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3C47D"/>
        </a:solidFill>
      </p:bgPr>
    </p:bg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3" name="Shape 123"/>
          <p:cNvCxnSpPr/>
          <p:nvPr/>
        </p:nvCxnSpPr>
        <p:spPr>
          <a:xfrm flipH="1">
            <a:off x="1076325" y="4724400"/>
            <a:ext cx="1362075" cy="1587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24" name="Shape 124"/>
          <p:cNvCxnSpPr/>
          <p:nvPr/>
        </p:nvCxnSpPr>
        <p:spPr>
          <a:xfrm>
            <a:off x="1447800" y="3276600"/>
            <a:ext cx="1981200" cy="2743200"/>
          </a:xfrm>
          <a:prstGeom prst="straightConnector1">
            <a:avLst/>
          </a:prstGeom>
          <a:noFill/>
          <a:ln cap="flat" cmpd="sng" w="50800">
            <a:solidFill>
              <a:srgbClr val="000099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25" name="Shape 125"/>
          <p:cNvCxnSpPr/>
          <p:nvPr/>
        </p:nvCxnSpPr>
        <p:spPr>
          <a:xfrm>
            <a:off x="2514600" y="2514600"/>
            <a:ext cx="0" cy="3662362"/>
          </a:xfrm>
          <a:prstGeom prst="straightConnector1">
            <a:avLst/>
          </a:prstGeom>
          <a:noFill/>
          <a:ln cap="flat" cmpd="sng" w="57150">
            <a:solidFill>
              <a:srgbClr val="990000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126" name="Shape 126"/>
          <p:cNvGrpSpPr/>
          <p:nvPr/>
        </p:nvGrpSpPr>
        <p:grpSpPr>
          <a:xfrm>
            <a:off x="1066800" y="2590800"/>
            <a:ext cx="3733800" cy="3581400"/>
            <a:chOff x="3198812" y="1822450"/>
            <a:chExt cx="3494087" cy="3197225"/>
          </a:xfrm>
        </p:grpSpPr>
        <p:cxnSp>
          <p:nvCxnSpPr>
            <p:cNvPr id="127" name="Shape 127"/>
            <p:cNvCxnSpPr/>
            <p:nvPr/>
          </p:nvCxnSpPr>
          <p:spPr>
            <a:xfrm>
              <a:off x="3219450" y="1822450"/>
              <a:ext cx="0" cy="3194050"/>
            </a:xfrm>
            <a:prstGeom prst="straightConnector1">
              <a:avLst/>
            </a:prstGeom>
            <a:noFill/>
            <a:ln cap="flat" cmpd="sng" w="762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28" name="Shape 128"/>
            <p:cNvCxnSpPr/>
            <p:nvPr/>
          </p:nvCxnSpPr>
          <p:spPr>
            <a:xfrm>
              <a:off x="3198812" y="5019675"/>
              <a:ext cx="3494087" cy="0"/>
            </a:xfrm>
            <a:prstGeom prst="straightConnector1">
              <a:avLst/>
            </a:prstGeom>
            <a:noFill/>
            <a:ln cap="flat" cmpd="sng" w="762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129" name="Shape 129"/>
          <p:cNvSpPr txBox="1"/>
          <p:nvPr/>
        </p:nvSpPr>
        <p:spPr>
          <a:xfrm>
            <a:off x="2209800" y="6172200"/>
            <a:ext cx="523875" cy="363537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Shape 130"/>
          <p:cNvSpPr txBox="1"/>
          <p:nvPr/>
        </p:nvSpPr>
        <p:spPr>
          <a:xfrm>
            <a:off x="3429000" y="5486400"/>
            <a:ext cx="1341437" cy="582612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MD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Shape 131"/>
          <p:cNvSpPr txBox="1"/>
          <p:nvPr/>
        </p:nvSpPr>
        <p:spPr>
          <a:xfrm>
            <a:off x="2209800" y="1981200"/>
            <a:ext cx="1335087" cy="582612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3200"/>
              <a:buFont typeface="Times New Roman"/>
              <a:buNone/>
            </a:pPr>
            <a:r>
              <a:rPr b="1" i="0" lang="en-US" sz="3200" u="none" cap="none" strike="noStrike">
                <a:solidFill>
                  <a:srgbClr val="99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Shape 132"/>
          <p:cNvSpPr/>
          <p:nvPr/>
        </p:nvSpPr>
        <p:spPr>
          <a:xfrm>
            <a:off x="2438400" y="4648200"/>
            <a:ext cx="136525" cy="136525"/>
          </a:xfrm>
          <a:prstGeom prst="ellipse">
            <a:avLst/>
          </a:prstGeom>
          <a:solidFill>
            <a:srgbClr val="FFFF00"/>
          </a:solidFill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3" name="Shape 133"/>
          <p:cNvSpPr txBox="1"/>
          <p:nvPr/>
        </p:nvSpPr>
        <p:spPr>
          <a:xfrm>
            <a:off x="3429000" y="1981200"/>
            <a:ext cx="5715000" cy="2943225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Times New Roman"/>
              <a:buNone/>
            </a:pPr>
            <a:r>
              <a:rPr b="1" i="0" lang="en-US" sz="3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FED is a nonpartisan government office that sets and adjusts the money supply to adjust the economy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Times New Roman"/>
              <a:buNone/>
            </a:pPr>
            <a:r>
              <a:t/>
            </a:r>
            <a:endParaRPr b="1" i="0" sz="9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3400"/>
              <a:buFont typeface="Times New Roman"/>
              <a:buNone/>
            </a:pPr>
            <a:r>
              <a:rPr b="1" i="0" lang="en-US" sz="34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 is called Monetary Policy.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Shape 134"/>
          <p:cNvSpPr txBox="1"/>
          <p:nvPr/>
        </p:nvSpPr>
        <p:spPr>
          <a:xfrm>
            <a:off x="277812" y="685800"/>
            <a:ext cx="8866187" cy="10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ts val="3200"/>
              <a:buFont typeface="Times New Roman"/>
              <a:buNone/>
            </a:pPr>
            <a:r>
              <a:rPr b="1" i="0" lang="en-US" sz="3200" u="none" cap="none" strike="noStrike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U.S. Money Supply is set by the Board of Governors of the Federal Reserve System (FED)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Shape 135"/>
          <p:cNvSpPr txBox="1"/>
          <p:nvPr/>
        </p:nvSpPr>
        <p:spPr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Shape 136"/>
          <p:cNvSpPr txBox="1"/>
          <p:nvPr/>
        </p:nvSpPr>
        <p:spPr>
          <a:xfrm>
            <a:off x="215900" y="0"/>
            <a:ext cx="8775700" cy="790575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Times New Roman"/>
              <a:buNone/>
            </a:pPr>
            <a:r>
              <a:rPr b="1" i="0" lang="en-US" sz="4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Supply for Money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Shape 137"/>
          <p:cNvSpPr txBox="1"/>
          <p:nvPr/>
        </p:nvSpPr>
        <p:spPr>
          <a:xfrm>
            <a:off x="381000" y="3429000"/>
            <a:ext cx="727075" cy="276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20%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t/>
            </a:r>
            <a:endParaRPr b="1" i="0" sz="20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5%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t/>
            </a:r>
            <a:endParaRPr b="1" i="0" sz="20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t/>
            </a:r>
            <a:endParaRPr b="1" i="0" sz="20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2%</a:t>
            </a:r>
            <a:endParaRPr b="1" i="0" sz="12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Shape 138"/>
          <p:cNvSpPr txBox="1"/>
          <p:nvPr/>
        </p:nvSpPr>
        <p:spPr>
          <a:xfrm>
            <a:off x="3657600" y="6159500"/>
            <a:ext cx="2238375" cy="6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Quantity of Money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(billions of dollars)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Shape 139"/>
          <p:cNvSpPr txBox="1"/>
          <p:nvPr/>
        </p:nvSpPr>
        <p:spPr>
          <a:xfrm>
            <a:off x="0" y="1828800"/>
            <a:ext cx="1601787" cy="819150"/>
          </a:xfrm>
          <a:prstGeom prst="rect">
            <a:avLst/>
          </a:prstGeom>
          <a:noFill/>
          <a:ln>
            <a:noFill/>
          </a:ln>
        </p:spPr>
        <p:txBody>
          <a:bodyPr anchorCtr="0" anchor="t" bIns="44450" lIns="90475" spcFirstLastPara="1" rIns="90475" wrap="square" tIns="444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Interest Rate (ir)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http://www.secretservice.gov/images/kym_14.jpg" id="140" name="Shape 1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2800" y="4648200"/>
            <a:ext cx="1676400" cy="16764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pic>
    </p:spTree>
  </p:cSld>
  <p:clrMapOvr>
    <a:masterClrMapping/>
  </p:clrMapOvr>
  <p:transition spd="med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7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6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