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</p:sldIdLst>
  <p:sldSz cy="5143500" cx="9144000"/>
  <p:notesSz cx="6858000" cy="9144000"/>
  <p:embeddedFontLst>
    <p:embeddedFont>
      <p:font typeface="Roboto"/>
      <p:regular r:id="rId38"/>
      <p:bold r:id="rId39"/>
      <p:italic r:id="rId40"/>
      <p:boldItalic r:id="rId41"/>
    </p:embeddedFont>
    <p:embeddedFont>
      <p:font typeface="Playfair Display"/>
      <p:regular r:id="rId42"/>
      <p:bold r:id="rId43"/>
      <p:italic r:id="rId44"/>
      <p:boldItalic r:id="rId45"/>
    </p:embeddedFont>
    <p:embeddedFont>
      <p:font typeface="Montserrat"/>
      <p:regular r:id="rId46"/>
      <p:bold r:id="rId47"/>
      <p:italic r:id="rId48"/>
      <p:boldItalic r:id="rId49"/>
    </p:embeddedFont>
    <p:embeddedFont>
      <p:font typeface="Oswald"/>
      <p:regular r:id="rId50"/>
      <p:bold r:id="rId5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oboto-italic.fntdata"/><Relationship Id="rId42" Type="http://schemas.openxmlformats.org/officeDocument/2006/relationships/font" Target="fonts/PlayfairDisplay-regular.fntdata"/><Relationship Id="rId41" Type="http://schemas.openxmlformats.org/officeDocument/2006/relationships/font" Target="fonts/Roboto-boldItalic.fntdata"/><Relationship Id="rId44" Type="http://schemas.openxmlformats.org/officeDocument/2006/relationships/font" Target="fonts/PlayfairDisplay-italic.fntdata"/><Relationship Id="rId43" Type="http://schemas.openxmlformats.org/officeDocument/2006/relationships/font" Target="fonts/PlayfairDisplay-bold.fntdata"/><Relationship Id="rId46" Type="http://schemas.openxmlformats.org/officeDocument/2006/relationships/font" Target="fonts/Montserrat-regular.fntdata"/><Relationship Id="rId45" Type="http://schemas.openxmlformats.org/officeDocument/2006/relationships/font" Target="fonts/PlayfairDisplay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Montserrat-italic.fntdata"/><Relationship Id="rId47" Type="http://schemas.openxmlformats.org/officeDocument/2006/relationships/font" Target="fonts/Montserrat-bold.fntdata"/><Relationship Id="rId49" Type="http://schemas.openxmlformats.org/officeDocument/2006/relationships/font" Target="fonts/Montserrat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font" Target="fonts/Roboto-bold.fntdata"/><Relationship Id="rId38" Type="http://schemas.openxmlformats.org/officeDocument/2006/relationships/font" Target="fonts/Roboto-regular.fnt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Oswald-bold.fntdata"/><Relationship Id="rId50" Type="http://schemas.openxmlformats.org/officeDocument/2006/relationships/font" Target="fonts/Oswald-regular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Shape 1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Shape 2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Shape 2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Shape 2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Shape 22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Shape 2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Shape 2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Shape 2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Shape 25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Shape 2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Shape 2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4286250" y="0"/>
            <a:ext cx="723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4358475" y="0"/>
            <a:ext cx="3853200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 txBox="1"/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  <a:solidFill>
            <a:schemeClr val="dk2"/>
          </a:solidFill>
        </p:spPr>
        <p:txBody>
          <a:bodyPr anchorCtr="0" anchor="ctr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hasCustomPrompt="1" type="title"/>
          </p:nvPr>
        </p:nvSpPr>
        <p:spPr>
          <a:xfrm>
            <a:off x="311700" y="999925"/>
            <a:ext cx="8520600" cy="2146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t>xx%</a:t>
            </a:r>
          </a:p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dk1"/>
                </a:highlight>
              </a:defRPr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accent5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rot="5400000">
            <a:off x="4550700" y="-498600"/>
            <a:ext cx="42600" cy="845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311700" y="1234050"/>
            <a:ext cx="39999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Shape 26"/>
          <p:cNvSpPr txBox="1"/>
          <p:nvPr>
            <p:ph idx="2" type="body"/>
          </p:nvPr>
        </p:nvSpPr>
        <p:spPr>
          <a:xfrm>
            <a:off x="4832400" y="1234050"/>
            <a:ext cx="39999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Shape 4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Shape 41"/>
          <p:cNvSpPr txBox="1"/>
          <p:nvPr>
            <p:ph type="title"/>
          </p:nvPr>
        </p:nvSpPr>
        <p:spPr>
          <a:xfrm>
            <a:off x="265500" y="10816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Shape 42"/>
          <p:cNvSpPr txBox="1"/>
          <p:nvPr>
            <p:ph idx="1" type="subTitle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Shape 43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lt1"/>
                </a:highlight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highlight>
                  <a:schemeClr val="dk1"/>
                </a:highlight>
              </a:defRPr>
            </a:lvl1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pop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layfair Display"/>
              <a:buChar char="●"/>
              <a:defRPr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goo.gl/T7DGQe" TargetMode="External"/><Relationship Id="rId4" Type="http://schemas.openxmlformats.org/officeDocument/2006/relationships/hyperlink" Target="https://goo.gl/LszDBU" TargetMode="External"/><Relationship Id="rId5" Type="http://schemas.openxmlformats.org/officeDocument/2006/relationships/image" Target="../media/image15.png"/><Relationship Id="rId6" Type="http://schemas.openxmlformats.org/officeDocument/2006/relationships/image" Target="../media/image4.png"/><Relationship Id="rId7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goo.gl/rYubP8" TargetMode="External"/><Relationship Id="rId4" Type="http://schemas.openxmlformats.org/officeDocument/2006/relationships/hyperlink" Target="https://goo.gl/uLrC3p" TargetMode="External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goo.gl/YRXJKo" TargetMode="External"/><Relationship Id="rId4" Type="http://schemas.openxmlformats.org/officeDocument/2006/relationships/image" Target="../media/image7.png"/><Relationship Id="rId5" Type="http://schemas.openxmlformats.org/officeDocument/2006/relationships/image" Target="../media/image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4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hyperlink" Target="https://goo.gl/wwZGjt" TargetMode="External"/><Relationship Id="rId4" Type="http://schemas.openxmlformats.org/officeDocument/2006/relationships/image" Target="../media/image6.png"/><Relationship Id="rId5" Type="http://schemas.openxmlformats.org/officeDocument/2006/relationships/image" Target="../media/image2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s://flipgrid.com/033f6d" TargetMode="External"/><Relationship Id="rId4" Type="http://schemas.openxmlformats.org/officeDocument/2006/relationships/image" Target="../media/image5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hyperlink" Target="https://goo.gl/26zwRc" TargetMode="External"/><Relationship Id="rId4" Type="http://schemas.openxmlformats.org/officeDocument/2006/relationships/image" Target="../media/image13.png"/><Relationship Id="rId5" Type="http://schemas.openxmlformats.org/officeDocument/2006/relationships/image" Target="../media/image2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.png"/><Relationship Id="rId4" Type="http://schemas.openxmlformats.org/officeDocument/2006/relationships/image" Target="../media/image1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hyperlink" Target="https://goo.gl/X7Tjxz" TargetMode="External"/><Relationship Id="rId4" Type="http://schemas.openxmlformats.org/officeDocument/2006/relationships/image" Target="../media/image8.png"/><Relationship Id="rId5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Persuasive Writing</a:t>
            </a:r>
            <a:endParaRPr/>
          </a:p>
        </p:txBody>
      </p:sp>
      <p:sp>
        <p:nvSpPr>
          <p:cNvPr id="59" name="Shape 59"/>
          <p:cNvSpPr txBox="1"/>
          <p:nvPr>
            <p:ph idx="1" type="subTitle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4th-6th Grade Writing Unit</a:t>
            </a:r>
            <a:endParaRPr/>
          </a:p>
        </p:txBody>
      </p:sp>
      <p:pic>
        <p:nvPicPr>
          <p:cNvPr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768544">
            <a:off x="8182792" y="3059341"/>
            <a:ext cx="745091" cy="7450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3</a:t>
            </a:r>
            <a:endParaRPr/>
          </a:p>
        </p:txBody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452225" y="101772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Example 2                                         Google Form</a:t>
            </a:r>
            <a:endParaRPr sz="2400"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https://goo.gl/T7DGQe</a:t>
            </a:r>
            <a:r>
              <a:rPr lang="en" sz="2400">
                <a:solidFill>
                  <a:srgbClr val="444444"/>
                </a:solidFill>
                <a:latin typeface="Roboto"/>
                <a:ea typeface="Roboto"/>
                <a:cs typeface="Roboto"/>
                <a:sym typeface="Roboto"/>
              </a:rPr>
              <a:t>                  </a:t>
            </a:r>
            <a:r>
              <a:rPr lang="en" sz="24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4"/>
              </a:rPr>
              <a:t>https://goo.gl/LszDBU</a:t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444444"/>
                </a:solidFill>
                <a:latin typeface="Roboto"/>
                <a:ea typeface="Roboto"/>
                <a:cs typeface="Roboto"/>
                <a:sym typeface="Roboto"/>
              </a:rPr>
              <a:t>After reading the examples, respond to the questions in the Google Form. </a:t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18" name="Shape 1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2225" y="2571750"/>
            <a:ext cx="1428750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Shape 1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34850" y="2419500"/>
            <a:ext cx="1428750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Shape 12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826825" y="169015"/>
            <a:ext cx="1145989" cy="1124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3 </a:t>
            </a:r>
            <a:endParaRPr/>
          </a:p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There should be a longer recess. </a:t>
            </a:r>
            <a:endParaRPr sz="48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3600"/>
              <a:t>What is an alternative claim that could be made? Think about reasons to support the claim. </a:t>
            </a:r>
            <a:endParaRPr sz="3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3 </a:t>
            </a:r>
            <a:endParaRPr/>
          </a:p>
        </p:txBody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There should be longer holiday breaks.</a:t>
            </a:r>
            <a:endParaRPr sz="4800"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3600"/>
              <a:t>What is an alternative claim that could be made? Think about reasons to support the claim. </a:t>
            </a:r>
            <a:endParaRPr sz="3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3</a:t>
            </a:r>
            <a:endParaRPr/>
          </a:p>
        </p:txBody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Students should be able to eat in class.</a:t>
            </a:r>
            <a:endParaRPr sz="4800"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3600"/>
              <a:t>What is an alternative claim that could be made? Think about reasons to support the claim. </a:t>
            </a:r>
            <a:endParaRPr sz="36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3</a:t>
            </a:r>
            <a:endParaRPr/>
          </a:p>
        </p:txBody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Students should be able to have cell phones in class.</a:t>
            </a:r>
            <a:endParaRPr sz="4800"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3600"/>
              <a:t>What is an alternative claim that could be made? Think about reasons to support the claim. </a:t>
            </a:r>
            <a:endParaRPr sz="36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3</a:t>
            </a:r>
            <a:endParaRPr/>
          </a:p>
        </p:txBody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311700" y="12059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Students should not have homework.</a:t>
            </a:r>
            <a:endParaRPr sz="4800"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3600"/>
              <a:t>What is an alternative claim that could be made? Think about reasons to support the claim. </a:t>
            </a:r>
            <a:endParaRPr sz="36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4</a:t>
            </a:r>
            <a:endParaRPr/>
          </a:p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452225" y="101772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School Uniforms</a:t>
            </a:r>
            <a:r>
              <a:rPr lang="en" sz="2400"/>
              <a:t>  					 Homework                          </a:t>
            </a:r>
            <a:endParaRPr sz="2400"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https://goo.gl/rYubP8</a:t>
            </a:r>
            <a:r>
              <a:rPr lang="en" sz="2400">
                <a:solidFill>
                  <a:srgbClr val="444444"/>
                </a:solidFill>
                <a:latin typeface="Roboto"/>
                <a:ea typeface="Roboto"/>
                <a:cs typeface="Roboto"/>
                <a:sym typeface="Roboto"/>
              </a:rPr>
              <a:t>                        </a:t>
            </a:r>
            <a:r>
              <a:rPr lang="en" sz="24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4"/>
              </a:rPr>
              <a:t>https://goo.gl/uLrC3p</a:t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444444"/>
                </a:solidFill>
                <a:latin typeface="Roboto"/>
                <a:ea typeface="Roboto"/>
                <a:cs typeface="Roboto"/>
                <a:sym typeface="Roboto"/>
              </a:rPr>
              <a:t>                </a:t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7" name="Shape 15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5625" y="2571750"/>
            <a:ext cx="2115025" cy="2115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Shape 15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33225" y="2571750"/>
            <a:ext cx="1946375" cy="194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Shape 15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525325" y="90014"/>
            <a:ext cx="1306977" cy="12827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5</a:t>
            </a:r>
            <a:endParaRPr/>
          </a:p>
        </p:txBody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452225" y="101772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4800"/>
              <a:t>I Wanna New Room</a:t>
            </a:r>
            <a:endParaRPr i="1" sz="4800"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i="1" sz="48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4800"/>
              <a:t>What is something you want from your parents?</a:t>
            </a:r>
            <a:endParaRPr sz="48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66" name="Shape 1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87725" y="360231"/>
            <a:ext cx="1923973" cy="1888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6</a:t>
            </a:r>
            <a:endParaRPr/>
          </a:p>
        </p:txBody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452225" y="101772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400"/>
              <a:t>Padlet Board Link</a:t>
            </a:r>
            <a:endParaRPr i="1" sz="24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https://goo.gl/YRXJKo</a:t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73" name="Shape 17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76100" y="2445950"/>
            <a:ext cx="2072850" cy="2072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Shape 17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58225" y="2791451"/>
            <a:ext cx="1674086" cy="1643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7</a:t>
            </a:r>
            <a:endParaRPr/>
          </a:p>
        </p:txBody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452225" y="101772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There should be no school uniforms</a:t>
            </a:r>
            <a:r>
              <a:rPr i="1" lang="en" sz="2400"/>
              <a:t>.</a:t>
            </a:r>
            <a:endParaRPr i="1" sz="24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i="1" sz="24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i="1" lang="en" sz="2400"/>
              <a:t>What would an alternative claim be?</a:t>
            </a:r>
            <a:endParaRPr i="1" sz="24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i="1" lang="en" sz="2400"/>
              <a:t>What are some reasons that would support our alternative  claim?</a:t>
            </a:r>
            <a:endParaRPr i="1" sz="24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Day 1</a:t>
            </a:r>
            <a:endParaRPr sz="2400"/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184100" y="1134850"/>
            <a:ext cx="88038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Choose ONE of the topics to respond to in about 20 minutes. Make sure you use complete sentences and proper punctuation.</a:t>
            </a:r>
            <a:endParaRPr sz="2200"/>
          </a:p>
          <a:p>
            <a:pPr indent="-368300" lvl="0" marL="457200" rtl="0">
              <a:spcBef>
                <a:spcPts val="1600"/>
              </a:spcBef>
              <a:spcAft>
                <a:spcPts val="0"/>
              </a:spcAft>
              <a:buSzPts val="2200"/>
              <a:buChar char="-"/>
            </a:pPr>
            <a:r>
              <a:rPr lang="en" sz="2200"/>
              <a:t>Should students have no homework?</a:t>
            </a:r>
            <a:endParaRPr sz="2200"/>
          </a:p>
          <a:p>
            <a:pPr indent="-368300" lvl="0" marL="457200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en" sz="2200"/>
              <a:t>Should students have a longer recess?</a:t>
            </a:r>
            <a:endParaRPr sz="2200"/>
          </a:p>
          <a:p>
            <a:pPr indent="-368300" lvl="0" marL="457200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en" sz="2200"/>
              <a:t>Should holiday breaks be longer?</a:t>
            </a:r>
            <a:endParaRPr sz="2200"/>
          </a:p>
          <a:p>
            <a:pPr indent="-368300" lvl="0" marL="457200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en" sz="2200"/>
              <a:t>Should students be able to eat in class whenever they want?</a:t>
            </a:r>
            <a:endParaRPr sz="2200"/>
          </a:p>
          <a:p>
            <a:pPr indent="-368300" lvl="0" marL="457200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en" sz="2200"/>
              <a:t>Should students be able to use cell phones in class?</a:t>
            </a:r>
            <a:endParaRPr sz="2200"/>
          </a:p>
          <a:p>
            <a:pPr indent="0" lvl="0" marL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Support your claim with reasons!</a:t>
            </a:r>
            <a:endParaRPr sz="2200"/>
          </a:p>
        </p:txBody>
      </p:sp>
      <p:pic>
        <p:nvPicPr>
          <p:cNvPr id="67" name="Shape 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89250" y="3831625"/>
            <a:ext cx="1143050" cy="114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7</a:t>
            </a:r>
            <a:endParaRPr/>
          </a:p>
        </p:txBody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x="452225" y="101772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There should be no homework.</a:t>
            </a:r>
            <a:endParaRPr i="1" sz="24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i="1" sz="24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i="1" lang="en" sz="2400"/>
              <a:t>What would an alternative claim be?</a:t>
            </a:r>
            <a:endParaRPr i="1" sz="24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i="1" lang="en" sz="2400"/>
              <a:t>What are some reasons that would support our alternative  claim?</a:t>
            </a:r>
            <a:endParaRPr i="1" sz="24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8</a:t>
            </a:r>
            <a:endParaRPr/>
          </a:p>
        </p:txBody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452225" y="101772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What is something you’ve wanted at school?</a:t>
            </a:r>
            <a:endParaRPr i="1" sz="24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i="1" sz="24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i="1" lang="en" sz="2400"/>
              <a:t>Turn to your partner and brainstorm some ideas. </a:t>
            </a:r>
            <a:endParaRPr i="1" sz="24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93" name="Shape 1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4300" y="3119825"/>
            <a:ext cx="1919827" cy="1798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/>
          <p:nvPr>
            <p:ph type="title"/>
          </p:nvPr>
        </p:nvSpPr>
        <p:spPr>
          <a:xfrm>
            <a:off x="311700" y="3185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9</a:t>
            </a:r>
            <a:endParaRPr/>
          </a:p>
        </p:txBody>
      </p:sp>
      <p:sp>
        <p:nvSpPr>
          <p:cNvPr id="199" name="Shape 199"/>
          <p:cNvSpPr txBox="1"/>
          <p:nvPr>
            <p:ph idx="1" type="body"/>
          </p:nvPr>
        </p:nvSpPr>
        <p:spPr>
          <a:xfrm>
            <a:off x="452225" y="820975"/>
            <a:ext cx="7080300" cy="373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Attach your finished letter to the Padlet board. </a:t>
            </a:r>
            <a:endParaRPr i="1" sz="24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https://goo.gl/wwZGjt</a:t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444444"/>
                </a:solidFill>
              </a:rPr>
              <a:t>Complete the Google Form assignment on the Padlet board for homework. </a:t>
            </a:r>
            <a:endParaRPr sz="3000">
              <a:solidFill>
                <a:srgbClr val="444444"/>
              </a:solidFill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00" name="Shape 20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78000" y="2630325"/>
            <a:ext cx="1428750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Shape 20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82850" y="2833606"/>
            <a:ext cx="1923973" cy="1888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/>
          <p:nvPr>
            <p:ph type="title"/>
          </p:nvPr>
        </p:nvSpPr>
        <p:spPr>
          <a:xfrm>
            <a:off x="311700" y="3185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10</a:t>
            </a:r>
            <a:endParaRPr/>
          </a:p>
        </p:txBody>
      </p:sp>
      <p:sp>
        <p:nvSpPr>
          <p:cNvPr id="207" name="Shape 207"/>
          <p:cNvSpPr txBox="1"/>
          <p:nvPr>
            <p:ph idx="1" type="body"/>
          </p:nvPr>
        </p:nvSpPr>
        <p:spPr>
          <a:xfrm>
            <a:off x="452225" y="1017725"/>
            <a:ext cx="8520600" cy="373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4800"/>
              <a:t>What is a great book you have read that you think a friend should read?</a:t>
            </a:r>
            <a:endParaRPr i="1" sz="4800">
              <a:solidFill>
                <a:srgbClr val="444444"/>
              </a:solidFill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08" name="Shape 2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37225" y="2965225"/>
            <a:ext cx="1907999" cy="186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/>
          <p:nvPr>
            <p:ph type="title"/>
          </p:nvPr>
        </p:nvSpPr>
        <p:spPr>
          <a:xfrm>
            <a:off x="311700" y="3185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11</a:t>
            </a:r>
            <a:endParaRPr/>
          </a:p>
        </p:txBody>
      </p:sp>
      <p:sp>
        <p:nvSpPr>
          <p:cNvPr id="214" name="Shape 214"/>
          <p:cNvSpPr txBox="1"/>
          <p:nvPr>
            <p:ph idx="1" type="body"/>
          </p:nvPr>
        </p:nvSpPr>
        <p:spPr>
          <a:xfrm>
            <a:off x="452225" y="1017725"/>
            <a:ext cx="8520600" cy="373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Create your book trailer in Flipgrid. </a:t>
            </a:r>
            <a:endParaRPr sz="30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000" u="sng">
                <a:solidFill>
                  <a:srgbClr val="01ADF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3"/>
              </a:rPr>
              <a:t>https://flipgrid.com/033f6d</a:t>
            </a:r>
            <a:endParaRPr sz="3000">
              <a:solidFill>
                <a:srgbClr val="343434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343434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Passcode: Saints18</a:t>
            </a:r>
            <a:endParaRPr sz="3000">
              <a:solidFill>
                <a:srgbClr val="343434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343434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15" name="Shape 2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2225" y="3007400"/>
            <a:ext cx="1907999" cy="186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12</a:t>
            </a:r>
            <a:endParaRPr/>
          </a:p>
        </p:txBody>
      </p:sp>
      <p:sp>
        <p:nvSpPr>
          <p:cNvPr id="221" name="Shape 221"/>
          <p:cNvSpPr txBox="1"/>
          <p:nvPr>
            <p:ph idx="1" type="body"/>
          </p:nvPr>
        </p:nvSpPr>
        <p:spPr>
          <a:xfrm>
            <a:off x="452225" y="101772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400"/>
              <a:t>Topic Request </a:t>
            </a:r>
            <a:endParaRPr i="1" sz="24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https://goo.gl/26zwRc</a:t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22" name="Shape 2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57625" y="2644375"/>
            <a:ext cx="1708150" cy="170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Shape 2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43950" y="445031"/>
            <a:ext cx="1923973" cy="1888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13</a:t>
            </a:r>
            <a:endParaRPr/>
          </a:p>
        </p:txBody>
      </p:sp>
      <p:sp>
        <p:nvSpPr>
          <p:cNvPr id="229" name="Shape 229"/>
          <p:cNvSpPr txBox="1"/>
          <p:nvPr>
            <p:ph idx="1" type="body"/>
          </p:nvPr>
        </p:nvSpPr>
        <p:spPr>
          <a:xfrm>
            <a:off x="452225" y="101772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400"/>
              <a:t>Complete your graphic organizer.</a:t>
            </a:r>
            <a:endParaRPr i="1" sz="2400"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i="1" sz="2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i="1" lang="en" sz="2400"/>
              <a:t>If you finish, you may begin working on your first draft. </a:t>
            </a:r>
            <a:endParaRPr i="1" sz="2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30" name="Shape 2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82850" y="2833606"/>
            <a:ext cx="1923973" cy="1888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14</a:t>
            </a:r>
            <a:endParaRPr/>
          </a:p>
        </p:txBody>
      </p:sp>
      <p:sp>
        <p:nvSpPr>
          <p:cNvPr id="236" name="Shape 236"/>
          <p:cNvSpPr txBox="1"/>
          <p:nvPr>
            <p:ph idx="1" type="body"/>
          </p:nvPr>
        </p:nvSpPr>
        <p:spPr>
          <a:xfrm>
            <a:off x="452225" y="101772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4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000"/>
              <a:t>Work on writing your first draft. If you finish, go back and revise. All writing needs revision</a:t>
            </a:r>
            <a:r>
              <a:rPr lang="en" sz="3000"/>
              <a:t>. </a:t>
            </a:r>
            <a:endParaRPr sz="30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37" name="Shape 2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82850" y="2833606"/>
            <a:ext cx="1923973" cy="1888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15</a:t>
            </a:r>
            <a:endParaRPr/>
          </a:p>
        </p:txBody>
      </p:sp>
      <p:sp>
        <p:nvSpPr>
          <p:cNvPr id="243" name="Shape 243"/>
          <p:cNvSpPr txBox="1"/>
          <p:nvPr>
            <p:ph idx="1" type="body"/>
          </p:nvPr>
        </p:nvSpPr>
        <p:spPr>
          <a:xfrm>
            <a:off x="452225" y="101772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4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000"/>
              <a:t>Work on writing your first draft. If you finish, go back and revise. All writing needs revision. </a:t>
            </a:r>
            <a:endParaRPr sz="30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44" name="Shape 2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6200" y="2960081"/>
            <a:ext cx="1923973" cy="1888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16</a:t>
            </a:r>
            <a:endParaRPr/>
          </a:p>
        </p:txBody>
      </p:sp>
      <p:sp>
        <p:nvSpPr>
          <p:cNvPr id="250" name="Shape 250"/>
          <p:cNvSpPr txBox="1"/>
          <p:nvPr>
            <p:ph idx="1" type="body"/>
          </p:nvPr>
        </p:nvSpPr>
        <p:spPr>
          <a:xfrm>
            <a:off x="2712300" y="1644250"/>
            <a:ext cx="61200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4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3600"/>
              <a:t>Revision and Editing</a:t>
            </a:r>
            <a:r>
              <a:rPr b="1" lang="en" sz="3000"/>
              <a:t> </a:t>
            </a:r>
            <a:endParaRPr b="1" sz="30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i="1" lang="en" sz="3000"/>
              <a:t>Remember ARMS and CUPS!</a:t>
            </a:r>
            <a:endParaRPr i="1" sz="30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51" name="Shape 2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68628" y="301000"/>
            <a:ext cx="1804201" cy="1770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Shape 2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699" y="1153550"/>
            <a:ext cx="2695701" cy="3568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2 </a:t>
            </a:r>
            <a:endParaRPr/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What is </a:t>
            </a:r>
            <a:endParaRPr sz="4800"/>
          </a:p>
          <a:p>
            <a:pPr indent="0" lvl="0" mar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4800"/>
              <a:t>persuasive writing?</a:t>
            </a:r>
            <a:endParaRPr sz="4800"/>
          </a:p>
        </p:txBody>
      </p:sp>
      <p:pic>
        <p:nvPicPr>
          <p:cNvPr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62875" y="332131"/>
            <a:ext cx="1923973" cy="1888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17</a:t>
            </a:r>
            <a:endParaRPr/>
          </a:p>
        </p:txBody>
      </p:sp>
      <p:sp>
        <p:nvSpPr>
          <p:cNvPr id="258" name="Shape 258"/>
          <p:cNvSpPr txBox="1"/>
          <p:nvPr>
            <p:ph idx="1" type="body"/>
          </p:nvPr>
        </p:nvSpPr>
        <p:spPr>
          <a:xfrm>
            <a:off x="646450" y="1644250"/>
            <a:ext cx="81858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4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3600"/>
              <a:t>Final Draft Writing</a:t>
            </a:r>
            <a:r>
              <a:rPr b="1" lang="en" sz="3000"/>
              <a:t> </a:t>
            </a:r>
            <a:endParaRPr b="1" sz="30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i="1" lang="en" sz="3000"/>
              <a:t>Use all your revisions to make your final letter the best letter possible!</a:t>
            </a:r>
            <a:endParaRPr i="1" sz="30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59" name="Shape 2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68628" y="301000"/>
            <a:ext cx="1804201" cy="177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18</a:t>
            </a:r>
            <a:endParaRPr/>
          </a:p>
        </p:txBody>
      </p:sp>
      <p:sp>
        <p:nvSpPr>
          <p:cNvPr id="265" name="Shape 265"/>
          <p:cNvSpPr txBox="1"/>
          <p:nvPr>
            <p:ph idx="1" type="body"/>
          </p:nvPr>
        </p:nvSpPr>
        <p:spPr>
          <a:xfrm>
            <a:off x="646500" y="525875"/>
            <a:ext cx="81858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4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3600"/>
              <a:t>Final Draft Writing</a:t>
            </a:r>
            <a:r>
              <a:rPr b="1" lang="en" sz="3000"/>
              <a:t> </a:t>
            </a:r>
            <a:endParaRPr b="1" sz="30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i="1" lang="en" sz="3000"/>
              <a:t>Finish your final draft and attach to the Padlet board.</a:t>
            </a:r>
            <a:endParaRPr i="1" sz="30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i="1" lang="en" sz="3000"/>
              <a:t> </a:t>
            </a:r>
            <a:endParaRPr i="1" sz="30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444444"/>
                </a:solidFill>
                <a:latin typeface="Roboto"/>
                <a:ea typeface="Roboto"/>
                <a:cs typeface="Roboto"/>
                <a:sym typeface="Roboto"/>
              </a:rPr>
              <a:t>https://goo.gl/X7Tjxz</a:t>
            </a:r>
            <a:endParaRPr i="1" sz="30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66" name="Shape 2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4976" y="301000"/>
            <a:ext cx="1327852" cy="1303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Shape 2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31525" y="2707600"/>
            <a:ext cx="2100775" cy="2100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19</a:t>
            </a:r>
            <a:endParaRPr/>
          </a:p>
        </p:txBody>
      </p:sp>
      <p:sp>
        <p:nvSpPr>
          <p:cNvPr id="273" name="Shape 273"/>
          <p:cNvSpPr txBox="1"/>
          <p:nvPr>
            <p:ph idx="1" type="body"/>
          </p:nvPr>
        </p:nvSpPr>
        <p:spPr>
          <a:xfrm>
            <a:off x="466275" y="694500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3000"/>
              <a:t>Evaluating Writing</a:t>
            </a:r>
            <a:endParaRPr b="1" i="1" sz="30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i="1" lang="en" sz="3000"/>
              <a:t>Go to the Padlet board and choose three letters to evaluate.</a:t>
            </a:r>
            <a:endParaRPr i="1" sz="30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0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https://goo.gl/X7Tjxz</a:t>
            </a:r>
            <a:r>
              <a:rPr lang="en" sz="3000">
                <a:solidFill>
                  <a:srgbClr val="444444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sz="30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rgbClr val="44444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74" name="Shape 27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47750" y="2875775"/>
            <a:ext cx="1726225" cy="172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Shape 27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0225" y="2875781"/>
            <a:ext cx="1923973" cy="1888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2 </a:t>
            </a:r>
            <a:endParaRPr/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There should be a longer recess. </a:t>
            </a:r>
            <a:endParaRPr sz="48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3600"/>
              <a:t>Move to “Yes” or “No.”</a:t>
            </a:r>
            <a:endParaRPr sz="3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2 </a:t>
            </a:r>
            <a:endParaRPr/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There should be longer holiday breaks.</a:t>
            </a:r>
            <a:endParaRPr sz="48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3600"/>
              <a:t>Move to “Yes” or “No.”</a:t>
            </a:r>
            <a:endParaRPr sz="3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2 </a:t>
            </a:r>
            <a:endParaRPr/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Students should be able to eat in class.</a:t>
            </a:r>
            <a:endParaRPr sz="48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3600"/>
              <a:t>Move to “Yes” or “No.”</a:t>
            </a:r>
            <a:endParaRPr sz="3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2 </a:t>
            </a:r>
            <a:endParaRPr/>
          </a:p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Students should be able to have cell phones in class.</a:t>
            </a:r>
            <a:endParaRPr sz="48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3600"/>
              <a:t>Move to “Yes” or “No.”</a:t>
            </a:r>
            <a:endParaRPr sz="3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2 </a:t>
            </a:r>
            <a:endParaRPr/>
          </a:p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311700" y="12059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Students should not have homework.</a:t>
            </a:r>
            <a:endParaRPr sz="48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3600"/>
              <a:t>Move to “Yes” or “No.”</a:t>
            </a:r>
            <a:endParaRPr sz="3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Day 3 </a:t>
            </a:r>
            <a:endParaRPr/>
          </a:p>
        </p:txBody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185225" y="119192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Example 1 </a:t>
            </a:r>
            <a:endParaRPr sz="48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3600"/>
          </a:p>
        </p:txBody>
      </p:sp>
      <p:pic>
        <p:nvPicPr>
          <p:cNvPr id="111" name="Shape 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8375" y="101488"/>
            <a:ext cx="3705400" cy="494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op">
  <a:themeElements>
    <a:clrScheme name="Pop">
      <a:dk1>
        <a:srgbClr val="F8E71C"/>
      </a:dk1>
      <a:lt1>
        <a:srgbClr val="FFFFFF"/>
      </a:lt1>
      <a:dk2>
        <a:srgbClr val="000000"/>
      </a:dk2>
      <a:lt2>
        <a:srgbClr val="D9D9D9"/>
      </a:lt2>
      <a:accent1>
        <a:srgbClr val="666666"/>
      </a:accent1>
      <a:accent2>
        <a:srgbClr val="483165"/>
      </a:accent2>
      <a:accent3>
        <a:srgbClr val="EB1E95"/>
      </a:accent3>
      <a:accent4>
        <a:srgbClr val="0F9D58"/>
      </a:accent4>
      <a:accent5>
        <a:srgbClr val="01AFD1"/>
      </a:accent5>
      <a:accent6>
        <a:srgbClr val="9C27B0"/>
      </a:accent6>
      <a:hlink>
        <a:srgbClr val="01AFD1"/>
      </a:hlink>
      <a:folHlink>
        <a:srgbClr val="01AF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