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tags/tag2.xml" ContentType="application/vnd.openxmlformats-officedocument.presentationml.tags+xml"/>
  <Override PartName="/ppt/notesSlides/notesSlide2.xml" ContentType="application/vnd.openxmlformats-officedocument.presentationml.notesSlide+xml"/>
  <Override PartName="/ppt/tags/tag3.xml" ContentType="application/vnd.openxmlformats-officedocument.presentationml.tags+xml"/>
  <Override PartName="/ppt/notesSlides/notesSlide3.xml" ContentType="application/vnd.openxmlformats-officedocument.presentationml.notesSlide+xml"/>
  <Override PartName="/ppt/tags/tag4.xml" ContentType="application/vnd.openxmlformats-officedocument.presentationml.tags+xml"/>
  <Override PartName="/ppt/notesSlides/notesSlide4.xml" ContentType="application/vnd.openxmlformats-officedocument.presentationml.notesSlide+xml"/>
  <Override PartName="/ppt/tags/tag5.xml" ContentType="application/vnd.openxmlformats-officedocument.presentationml.tags+xml"/>
  <Override PartName="/ppt/notesSlides/notesSlide5.xml" ContentType="application/vnd.openxmlformats-officedocument.presentationml.notesSlide+xml"/>
  <Override PartName="/ppt/tags/tag6.xml" ContentType="application/vnd.openxmlformats-officedocument.presentationml.tags+xml"/>
  <Override PartName="/ppt/notesSlides/notesSlide6.xml" ContentType="application/vnd.openxmlformats-officedocument.presentationml.notesSlide+xml"/>
  <Override PartName="/ppt/tags/tag7.xml" ContentType="application/vnd.openxmlformats-officedocument.presentationml.tags+xml"/>
  <Override PartName="/ppt/notesSlides/notesSlide7.xml" ContentType="application/vnd.openxmlformats-officedocument.presentationml.notesSlide+xml"/>
  <Override PartName="/ppt/tags/tag8.xml" ContentType="application/vnd.openxmlformats-officedocument.presentationml.tags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DEE333C-9DF0-490A-94C1-70055C25113E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C85866-4186-4787-BEBA-0FB6E9EA9F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2119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B16FBE2B-75F7-4468-ADFA-E8182A707E1F}" type="slidenum">
              <a:rPr lang="en-US" altLang="en-US" smtClean="0"/>
              <a:pPr/>
              <a:t>1</a:t>
            </a:fld>
            <a:endParaRPr lang="en-US" altLang="en-US" smtClean="0"/>
          </a:p>
        </p:txBody>
      </p:sp>
      <p:sp>
        <p:nvSpPr>
          <p:cNvPr id="77827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422488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400745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520525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BEF1E943-53AA-43D6-B67A-EEC96A65F271}" type="slidenum">
              <a:rPr lang="en-US" altLang="en-US" smtClean="0"/>
              <a:pPr/>
              <a:t>4</a:t>
            </a:fld>
            <a:endParaRPr lang="en-US" altLang="en-US" smtClean="0"/>
          </a:p>
        </p:txBody>
      </p:sp>
      <p:sp>
        <p:nvSpPr>
          <p:cNvPr id="83971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756770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7DC94C29-7455-41A3-AE77-075A789CEAA9}" type="slidenum">
              <a:rPr lang="en-US" altLang="en-US" smtClean="0"/>
              <a:pPr/>
              <a:t>5</a:t>
            </a:fld>
            <a:endParaRPr lang="en-US" altLang="en-US" smtClean="0"/>
          </a:p>
        </p:txBody>
      </p:sp>
      <p:sp>
        <p:nvSpPr>
          <p:cNvPr id="86019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2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904865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DACCD91A-80A3-423C-B3F2-88784883467E}" type="slidenum">
              <a:rPr lang="en-US" altLang="en-US" smtClean="0"/>
              <a:pPr/>
              <a:t>6</a:t>
            </a:fld>
            <a:endParaRPr lang="en-US" altLang="en-US" smtClean="0"/>
          </a:p>
        </p:txBody>
      </p:sp>
      <p:sp>
        <p:nvSpPr>
          <p:cNvPr id="88067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513356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4ACB82C3-F84C-4169-8B9E-DC89CDEA62AB}" type="slidenum">
              <a:rPr lang="en-US" altLang="en-US" smtClean="0"/>
              <a:pPr/>
              <a:t>7</a:t>
            </a:fld>
            <a:endParaRPr lang="en-US" altLang="en-US" smtClean="0"/>
          </a:p>
        </p:txBody>
      </p:sp>
      <p:sp>
        <p:nvSpPr>
          <p:cNvPr id="90115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11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708094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606DEEDD-7F60-42A9-B13A-B36F4E54B862}" type="slidenum">
              <a:rPr lang="en-US" altLang="en-US" smtClean="0">
                <a:solidFill>
                  <a:srgbClr val="000000"/>
                </a:solidFill>
              </a:rPr>
              <a:pPr/>
              <a:t>8</a:t>
            </a:fld>
            <a:endParaRPr lang="en-US" altLang="en-US" smtClean="0">
              <a:solidFill>
                <a:srgbClr val="000000"/>
              </a:solidFill>
            </a:endParaRPr>
          </a:p>
        </p:txBody>
      </p:sp>
      <p:sp>
        <p:nvSpPr>
          <p:cNvPr id="92163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6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buFontTx/>
              <a:buChar char="•"/>
            </a:pPr>
            <a:r>
              <a:rPr lang="en-US" altLang="en-US" b="1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1SS-E17. Describe the aspirations, ideals, and events that served as the foundation for the creation of a new national government, with emphasis on:</a:t>
            </a:r>
            <a:r>
              <a:rPr lang="en-US" altLang="en-US" b="1" smtClean="0">
                <a:solidFill>
                  <a:srgbClr val="333366"/>
                </a:solidFill>
                <a:latin typeface="Verdana" panose="020B0604030504040204" pitchFamily="34" charset="0"/>
              </a:rPr>
              <a:t> </a:t>
            </a:r>
          </a:p>
          <a:p>
            <a:pPr eaLnBrk="1" hangingPunct="1"/>
            <a:r>
              <a:rPr lang="en-US" altLang="en-US" smtClean="0">
                <a:solidFill>
                  <a:srgbClr val="3333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 4. Struggles over ratification of the Constitution and the creation of the Bill of Rights</a:t>
            </a:r>
            <a:endParaRPr lang="en-US" altLang="en-US" smtClean="0">
              <a:solidFill>
                <a:srgbClr val="333366"/>
              </a:solidFill>
              <a:latin typeface="Verdana" panose="020B0604030504040204" pitchFamily="34" charset="0"/>
            </a:endParaRPr>
          </a:p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70870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0884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81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2644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930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49730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9551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36893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17170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9536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281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771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2BB847-731D-4439-B271-EEA12EBD030B}" type="datetimeFigureOut">
              <a:rPr lang="en-US" smtClean="0"/>
              <a:t>6/15/2016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B6E77-8F5A-468A-A40C-94DE59C9F7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04074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Relationship Id="rId5" Type="http://schemas.openxmlformats.org/officeDocument/2006/relationships/image" Target="../media/image2.jpeg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5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4" name="Text Box 4"/>
          <p:cNvSpPr txBox="1">
            <a:spLocks noChangeArrowheads="1"/>
          </p:cNvSpPr>
          <p:nvPr/>
        </p:nvSpPr>
        <p:spPr bwMode="auto">
          <a:xfrm>
            <a:off x="2392062" y="466898"/>
            <a:ext cx="7391400" cy="212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en-US" sz="4400" dirty="0">
                <a:solidFill>
                  <a:schemeClr val="tx2"/>
                </a:solidFill>
                <a:latin typeface="Arial" panose="020B0604020202020204" pitchFamily="34" charset="0"/>
              </a:rPr>
              <a:t>Anti-Federalists, Federalists, The Federalist Papers and the Bill of Rights</a:t>
            </a:r>
          </a:p>
        </p:txBody>
      </p:sp>
      <p:pic>
        <p:nvPicPr>
          <p:cNvPr id="16386" name="Picture 2" descr="http://www.historyhub.us/uploads/2/0/0/3/20030423/6628106_orig.jpg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6278" y="3001376"/>
            <a:ext cx="4515279" cy="30101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6388" name="Picture 4" descr="http://www.redherring.us/uploads/2/0/0/3/20030423/2668722_orig.jpg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48353" y="3001376"/>
            <a:ext cx="4424663" cy="2949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5362832" y="4128899"/>
            <a:ext cx="158166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smtClean="0"/>
              <a:t>Vs.</a:t>
            </a:r>
            <a:endParaRPr lang="en-US" sz="72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88841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Struggle for Ratification</a:t>
            </a:r>
            <a:endParaRPr lang="en-US" dirty="0"/>
          </a:p>
        </p:txBody>
      </p:sp>
      <p:sp>
        <p:nvSpPr>
          <p:cNvPr id="30728" name="Rectangle 8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>
                <a:latin typeface="Arial" panose="020B0604020202020204" pitchFamily="34" charset="0"/>
              </a:rPr>
              <a:t>After the Constitution was signed on </a:t>
            </a:r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September 17, 1787</a:t>
            </a:r>
            <a:r>
              <a:rPr lang="en-US" altLang="en-US" dirty="0">
                <a:latin typeface="Arial" panose="020B0604020202020204" pitchFamily="34" charset="0"/>
              </a:rPr>
              <a:t>, the fight for Ratification began.</a:t>
            </a:r>
          </a:p>
          <a:p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9</a:t>
            </a:r>
            <a:r>
              <a:rPr lang="en-US" altLang="en-US" dirty="0">
                <a:solidFill>
                  <a:srgbClr val="002060"/>
                </a:solidFill>
                <a:latin typeface="Arial" panose="020B0604020202020204" pitchFamily="34" charset="0"/>
              </a:rPr>
              <a:t> </a:t>
            </a:r>
            <a:r>
              <a:rPr lang="en-US" altLang="en-US" dirty="0">
                <a:latin typeface="Arial" panose="020B0604020202020204" pitchFamily="34" charset="0"/>
              </a:rPr>
              <a:t>out of 13 states had to </a:t>
            </a:r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ratify</a:t>
            </a:r>
            <a:r>
              <a:rPr lang="en-US" altLang="en-US" dirty="0">
                <a:latin typeface="Arial" panose="020B0604020202020204" pitchFamily="34" charset="0"/>
              </a:rPr>
              <a:t> the Constitution before it would go into effect.</a:t>
            </a:r>
          </a:p>
          <a:p>
            <a:r>
              <a:rPr lang="en-US" altLang="en-US" dirty="0">
                <a:latin typeface="Arial" panose="020B0604020202020204" pitchFamily="34" charset="0"/>
              </a:rPr>
              <a:t>Two factions (opposing groups) emerged:</a:t>
            </a:r>
          </a:p>
          <a:p>
            <a:pPr lvl="1"/>
            <a:r>
              <a:rPr lang="en-US" altLang="en-US" b="1" u="sng" dirty="0" smtClean="0">
                <a:solidFill>
                  <a:srgbClr val="002060"/>
                </a:solidFill>
                <a:latin typeface="Arial" panose="020B0604020202020204" pitchFamily="34" charset="0"/>
              </a:rPr>
              <a:t>Federalists</a:t>
            </a:r>
            <a:r>
              <a:rPr lang="en-US" altLang="en-US" dirty="0" smtClean="0">
                <a:latin typeface="Arial" panose="020B0604020202020204" pitchFamily="34" charset="0"/>
              </a:rPr>
              <a:t> who supported the Constitution</a:t>
            </a:r>
          </a:p>
          <a:p>
            <a:pPr lvl="1"/>
            <a:r>
              <a:rPr lang="en-US" altLang="en-US" b="1" u="sng" dirty="0" smtClean="0">
                <a:solidFill>
                  <a:srgbClr val="002060"/>
                </a:solidFill>
                <a:latin typeface="Arial" panose="020B0604020202020204" pitchFamily="34" charset="0"/>
              </a:rPr>
              <a:t>Anti-Federalist</a:t>
            </a:r>
            <a:r>
              <a:rPr lang="en-US" altLang="en-US" dirty="0" smtClean="0">
                <a:latin typeface="Arial" panose="020B0604020202020204" pitchFamily="34" charset="0"/>
              </a:rPr>
              <a:t>s who opposed to the Constitution</a:t>
            </a:r>
          </a:p>
          <a:p>
            <a:r>
              <a:rPr lang="en-US" altLang="en-US" dirty="0">
                <a:latin typeface="Arial" panose="020B0604020202020204" pitchFamily="34" charset="0"/>
              </a:rPr>
              <a:t>These two groups argued for their position in </a:t>
            </a:r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newspapers</a:t>
            </a:r>
            <a:r>
              <a:rPr lang="en-US" altLang="en-US" dirty="0">
                <a:latin typeface="Arial" panose="020B0604020202020204" pitchFamily="34" charset="0"/>
              </a:rPr>
              <a:t>, </a:t>
            </a:r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magazines</a:t>
            </a:r>
            <a:r>
              <a:rPr lang="en-US" altLang="en-US" dirty="0">
                <a:latin typeface="Arial" panose="020B0604020202020204" pitchFamily="34" charset="0"/>
              </a:rPr>
              <a:t>, and </a:t>
            </a:r>
            <a:r>
              <a:rPr lang="en-US" altLang="en-US" b="1" u="sng" dirty="0">
                <a:solidFill>
                  <a:srgbClr val="002060"/>
                </a:solidFill>
                <a:latin typeface="Arial" panose="020B0604020202020204" pitchFamily="34" charset="0"/>
              </a:rPr>
              <a:t>pamphlets</a:t>
            </a:r>
            <a:r>
              <a:rPr lang="en-US" altLang="en-US" dirty="0">
                <a:latin typeface="Arial" panose="020B0604020202020204" pitchFamily="34" charset="0"/>
              </a:rPr>
              <a:t> until the Constitution was ratified by the 9</a:t>
            </a:r>
            <a:r>
              <a:rPr lang="en-US" altLang="en-US" baseline="30000" dirty="0">
                <a:latin typeface="Arial" panose="020B0604020202020204" pitchFamily="34" charset="0"/>
              </a:rPr>
              <a:t>th</a:t>
            </a:r>
            <a:r>
              <a:rPr lang="en-US" altLang="en-US" dirty="0">
                <a:latin typeface="Arial" panose="020B0604020202020204" pitchFamily="34" charset="0"/>
              </a:rPr>
              <a:t> and decisive state on June 21, 1788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37737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072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072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072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072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072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072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8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Federalists vs. Anti-Federalists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Federalists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r>
              <a:rPr lang="en-US" altLang="en-US" dirty="0" smtClean="0"/>
              <a:t>Supported removing some powers from the states and giving more power to the national government. </a:t>
            </a:r>
          </a:p>
          <a:p>
            <a:r>
              <a:rPr lang="en-US" altLang="en-US" dirty="0" smtClean="0"/>
              <a:t>Favored dividing powers among different branches of government.</a:t>
            </a:r>
            <a:r>
              <a:rPr lang="en-US" altLang="en-US" sz="2400" dirty="0" smtClean="0"/>
              <a:t> </a:t>
            </a:r>
          </a:p>
          <a:p>
            <a:r>
              <a:rPr lang="en-US" altLang="en-US" dirty="0" smtClean="0"/>
              <a:t>Proposed a single person to lead the executive branch. </a:t>
            </a:r>
          </a:p>
          <a:p>
            <a:r>
              <a:rPr lang="en-US" altLang="en-US" dirty="0" smtClean="0"/>
              <a:t>Believed Constitution did not need a Bill of Rights</a:t>
            </a:r>
          </a:p>
          <a:p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Anti-Federalists</a:t>
            </a:r>
            <a:endParaRPr lang="en-US" dirty="0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/>
          </a:bodyPr>
          <a:lstStyle/>
          <a:p>
            <a:r>
              <a:rPr lang="en-US" altLang="en-US" dirty="0" smtClean="0"/>
              <a:t>Wanted important political powers to remain with the states. </a:t>
            </a:r>
          </a:p>
          <a:p>
            <a:r>
              <a:rPr lang="en-US" altLang="en-US" dirty="0" smtClean="0"/>
              <a:t>Wanted the legislative branch to have more power than an executive. </a:t>
            </a:r>
          </a:p>
          <a:p>
            <a:r>
              <a:rPr lang="en-US" altLang="en-US" dirty="0" smtClean="0"/>
              <a:t>Feared that a strong executive might become a king or tyrant. </a:t>
            </a:r>
          </a:p>
          <a:p>
            <a:r>
              <a:rPr lang="en-US" dirty="0" smtClean="0"/>
              <a:t>Wanted a Bill of Rights added to the Constitution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27159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Text Box 4"/>
          <p:cNvSpPr txBox="1">
            <a:spLocks noChangeArrowheads="1"/>
          </p:cNvSpPr>
          <p:nvPr/>
        </p:nvSpPr>
        <p:spPr bwMode="auto">
          <a:xfrm>
            <a:off x="1905000" y="1600201"/>
            <a:ext cx="80010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endParaRPr lang="en-US" altLang="en-US" sz="2800">
              <a:latin typeface="Arial" panose="020B0604020202020204" pitchFamily="34" charset="0"/>
            </a:endParaRPr>
          </a:p>
        </p:txBody>
      </p:sp>
      <p:sp>
        <p:nvSpPr>
          <p:cNvPr id="82947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Anti-Federalists</a:t>
            </a:r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Led by 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Thomas Jefferson </a:t>
            </a:r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and included farmers and small landowners who believed nation’s future rested on 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agriculture</a:t>
            </a:r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Arguments made by Anti-Federalists</a:t>
            </a:r>
          </a:p>
          <a:p>
            <a:pPr marL="914400" lvl="2" indent="-514350"/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The Constitutional Convention went beyond what they were charged to do. (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illegal</a:t>
            </a:r>
            <a:r>
              <a:rPr lang="en-US" altLang="en-US" sz="27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Treason</a:t>
            </a:r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 marL="914400" lvl="2" indent="-514350"/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A strong national government would destroy 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states’ rights</a:t>
            </a:r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914400" lvl="2" indent="-514350"/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Resembled a 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monarchy</a:t>
            </a:r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 with its concentration of power</a:t>
            </a:r>
          </a:p>
          <a:p>
            <a:pPr marL="914400" lvl="2" indent="-514350"/>
            <a:r>
              <a:rPr lang="en-US" altLang="en-US" sz="2700" dirty="0">
                <a:latin typeface="Arial" panose="020B0604020202020204" pitchFamily="34" charset="0"/>
                <a:cs typeface="Arial" panose="020B0604020202020204" pitchFamily="34" charset="0"/>
              </a:rPr>
              <a:t>Did not have a </a:t>
            </a:r>
            <a:r>
              <a:rPr lang="en-US" altLang="en-US" sz="27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Bill of Rights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364666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3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800" decel="100000"/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800" decel="100000" fill="hold"/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800" decel="100000" fill="hold"/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800" decel="100000" fill="hold"/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5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49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50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 nodeType="clickPar">
                      <p:stCondLst>
                        <p:cond delay="indefinite"/>
                      </p:stCondLst>
                      <p:childTnLst>
                        <p:par>
                          <p:cTn id="5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4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Title 6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en-US" sz="3600" dirty="0"/>
              <a:t>Federalists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sz="2400" dirty="0">
                <a:latin typeface="Arial" pitchFamily="34" charset="0"/>
                <a:cs typeface="Arial" pitchFamily="34" charset="0"/>
              </a:rPr>
              <a:t>Argued that the new nation needed an effective  national government to handle the nation’s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economy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, establish its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monetary system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, promote justice,  and protect individual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liberty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.</a:t>
            </a:r>
          </a:p>
          <a:p>
            <a:pPr>
              <a:defRPr/>
            </a:pPr>
            <a:r>
              <a:rPr lang="en-US" sz="2400" dirty="0">
                <a:latin typeface="Arial" pitchFamily="34" charset="0"/>
                <a:cs typeface="Arial" pitchFamily="34" charset="0"/>
              </a:rPr>
              <a:t>Took name “Federalists” show link to “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Federalism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”</a:t>
            </a:r>
          </a:p>
          <a:p>
            <a:pPr marL="914400" lvl="1" indent="-514350">
              <a:defRPr/>
            </a:pPr>
            <a:r>
              <a:rPr lang="en-US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Federalism</a:t>
            </a:r>
            <a:r>
              <a:rPr lang="en-US" dirty="0">
                <a:latin typeface="Arial" pitchFamily="34" charset="0"/>
                <a:cs typeface="Arial" pitchFamily="34" charset="0"/>
              </a:rPr>
              <a:t>: government power is distributed among the states, but the power of the central authority outweighs the authority of the states.</a:t>
            </a:r>
          </a:p>
          <a:p>
            <a:pPr>
              <a:defRPr/>
            </a:pPr>
            <a:r>
              <a:rPr lang="en-US" sz="2400" dirty="0">
                <a:latin typeface="Arial" pitchFamily="34" charset="0"/>
                <a:cs typeface="Arial" pitchFamily="34" charset="0"/>
              </a:rPr>
              <a:t>Included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Alexander Hamilton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, George Washington, Benjamin Franklin, and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James Madison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.</a:t>
            </a:r>
          </a:p>
          <a:p>
            <a:pPr>
              <a:defRPr/>
            </a:pPr>
            <a:r>
              <a:rPr lang="en-US" sz="2400" dirty="0">
                <a:latin typeface="Arial" pitchFamily="34" charset="0"/>
                <a:cs typeface="Arial" pitchFamily="34" charset="0"/>
              </a:rPr>
              <a:t>Wrote a series of </a:t>
            </a:r>
            <a:r>
              <a:rPr lang="en-US" sz="2400" b="1" u="sng" dirty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letters/essays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 called the Federalist papers in support of the new constitution.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47130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r>
              <a:rPr lang="en-US" altLang="en-US" i="1" smtClean="0">
                <a:latin typeface="Arial" panose="020B0604020202020204" pitchFamily="34" charset="0"/>
                <a:cs typeface="Arial" panose="020B0604020202020204" pitchFamily="34" charset="0"/>
              </a:rPr>
              <a:t>Federalist</a:t>
            </a:r>
            <a:r>
              <a:rPr lang="en-US" altLang="en-US" smtClean="0">
                <a:latin typeface="Arial" panose="020B0604020202020204" pitchFamily="34" charset="0"/>
                <a:cs typeface="Arial" panose="020B0604020202020204" pitchFamily="34" charset="0"/>
              </a:rPr>
              <a:t> Papers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Written by Alexander Hamilton, James Madison and John way under pen name </a:t>
            </a:r>
            <a:r>
              <a:rPr lang="en-US" altLang="en-US" sz="2600" b="1" i="1" u="sng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Publius</a:t>
            </a:r>
            <a:r>
              <a:rPr lang="en-US" altLang="en-US" sz="2600" i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(Latin word for public).</a:t>
            </a:r>
          </a:p>
          <a:p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A series of letters published in newspapers</a:t>
            </a:r>
          </a:p>
          <a:p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Written for three reasons: </a:t>
            </a:r>
          </a:p>
          <a:p>
            <a:pPr lvl="1"/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To influence the vote in favor of </a:t>
            </a:r>
            <a:r>
              <a:rPr lang="en-US" altLang="en-US" sz="26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ratification</a:t>
            </a:r>
          </a:p>
          <a:p>
            <a:pPr lvl="1"/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To explain the Constitution for </a:t>
            </a:r>
            <a:r>
              <a:rPr lang="en-US" altLang="en-US" sz="26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future interpretation</a:t>
            </a:r>
          </a:p>
          <a:p>
            <a:pPr lvl="1"/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Outlined how the </a:t>
            </a:r>
            <a:r>
              <a:rPr lang="en-US" altLang="en-US" sz="26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Constitution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should be </a:t>
            </a:r>
            <a:r>
              <a:rPr lang="en-US" altLang="en-US" sz="26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set up</a:t>
            </a:r>
          </a:p>
          <a:p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Included 85 letters published from October 1787 to April 1788 and later bound in book form.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181481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3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800" decel="100000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800" decel="100000" fill="hold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800" decel="100000" fill="hold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800" decel="100000" fill="hold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 nodeType="clickPar">
                      <p:stCondLst>
                        <p:cond delay="indefinite"/>
                      </p:stCondLst>
                      <p:childTnLst>
                        <p:par>
                          <p:cTn id="6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307459"/>
            <a:ext cx="10515600" cy="1325563"/>
          </a:xfrm>
        </p:spPr>
        <p:txBody>
          <a:bodyPr/>
          <a:lstStyle/>
          <a:p>
            <a:r>
              <a:rPr lang="en-US" dirty="0" smtClean="0"/>
              <a:t>The Federalist Papers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Arguments made by </a:t>
            </a:r>
            <a:r>
              <a:rPr lang="en-US" sz="2200" i="1" dirty="0">
                <a:latin typeface="Arial" charset="0"/>
              </a:rPr>
              <a:t>The Federalist</a:t>
            </a:r>
            <a:r>
              <a:rPr lang="en-US" sz="2200" dirty="0">
                <a:latin typeface="Arial" charset="0"/>
              </a:rPr>
              <a:t> Papers</a:t>
            </a: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 1-14 stressed importance of the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Union</a:t>
            </a: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Federalists’ 15-22 stressed inadequacy of the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Articles of confederation</a:t>
            </a: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 23-36 Explained </a:t>
            </a:r>
            <a:r>
              <a:rPr lang="en-US" dirty="0">
                <a:latin typeface="Arial" charset="0"/>
              </a:rPr>
              <a:t>arguments for the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Type of Government</a:t>
            </a:r>
            <a:r>
              <a:rPr lang="en-US" dirty="0">
                <a:latin typeface="Arial" charset="0"/>
              </a:rPr>
              <a:t> Contained in the Constitution</a:t>
            </a:r>
            <a:endParaRPr lang="en-US" b="1" dirty="0">
              <a:latin typeface="Arial" charset="0"/>
            </a:endParaRP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 37-51 Explained the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Republican</a:t>
            </a:r>
            <a:r>
              <a:rPr lang="en-US" dirty="0">
                <a:latin typeface="Arial" charset="0"/>
              </a:rPr>
              <a:t> Form of Government</a:t>
            </a: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 52-83 explained the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3 branches of government</a:t>
            </a:r>
            <a:r>
              <a:rPr lang="en-US" sz="2200" dirty="0">
                <a:latin typeface="Arial" charset="0"/>
              </a:rPr>
              <a:t>.</a:t>
            </a:r>
          </a:p>
          <a:p>
            <a:pPr lvl="1">
              <a:spcBef>
                <a:spcPct val="50000"/>
              </a:spcBef>
              <a:defRPr/>
            </a:pPr>
            <a:r>
              <a:rPr lang="en-US" sz="2200" dirty="0">
                <a:latin typeface="Arial" charset="0"/>
              </a:rPr>
              <a:t>Federalists 84-85 answers </a:t>
            </a:r>
            <a:r>
              <a:rPr lang="en-US" sz="2200" b="1" u="sng" dirty="0">
                <a:solidFill>
                  <a:srgbClr val="002060"/>
                </a:solidFill>
                <a:latin typeface="Arial" charset="0"/>
              </a:rPr>
              <a:t>questions</a:t>
            </a:r>
            <a:r>
              <a:rPr lang="en-US" sz="2200" dirty="0">
                <a:latin typeface="Arial" charset="0"/>
              </a:rPr>
              <a:t> of objections to the Constitution 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85153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en-US" smtClean="0"/>
              <a:t>Ratification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In the spirit of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Compromise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, the Federalists agreed to add a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Bill of Rights</a:t>
            </a:r>
            <a:r>
              <a:rPr lang="en-US" altLang="en-US" sz="2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which helped the document to be ratified.</a:t>
            </a:r>
          </a:p>
          <a:p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Delaware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was the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first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state to ratify the document on December 7</a:t>
            </a:r>
            <a:r>
              <a:rPr lang="en-US" altLang="en-US" sz="2500" baseline="30000" dirty="0"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1787.</a:t>
            </a:r>
          </a:p>
          <a:p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Hampshire</a:t>
            </a:r>
            <a:r>
              <a:rPr lang="en-US" altLang="en-US" sz="2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was the 9</a:t>
            </a:r>
            <a:r>
              <a:rPr lang="en-US" altLang="en-US" sz="2500" baseline="30000" dirty="0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and decisive state.</a:t>
            </a:r>
          </a:p>
          <a:p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North Carolina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became the 12</a:t>
            </a:r>
            <a:r>
              <a:rPr lang="en-US" altLang="en-US" sz="2500" baseline="30000" dirty="0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state to ratify the Constitution whey they approved the document on November 21, 1789. 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Rhode Island</a:t>
            </a:r>
            <a:r>
              <a:rPr lang="en-US" altLang="en-US" sz="25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was the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last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 to ratify in 1790.</a:t>
            </a:r>
          </a:p>
          <a:p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Once the document was ratified questions arose on how to put the Constitution into practice leading to the growth of </a:t>
            </a:r>
            <a:r>
              <a:rPr lang="en-US" altLang="en-US" sz="2500" b="1" u="sng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political parties</a:t>
            </a:r>
            <a:r>
              <a:rPr lang="en-US" altLang="en-US" sz="25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1693982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OPREFERENCE" val="False"/>
  <p:tag name="DELIMITERS" val="3.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959</Words>
  <Application>Microsoft Office PowerPoint</Application>
  <PresentationFormat>Widescreen</PresentationFormat>
  <Paragraphs>77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Verdana</vt:lpstr>
      <vt:lpstr>Office Theme</vt:lpstr>
      <vt:lpstr>PowerPoint Presentation</vt:lpstr>
      <vt:lpstr>Struggle for Ratification</vt:lpstr>
      <vt:lpstr>Federalists vs. Anti-Federalists</vt:lpstr>
      <vt:lpstr>Anti-Federalists</vt:lpstr>
      <vt:lpstr>Federalists</vt:lpstr>
      <vt:lpstr>The Federalist Papers</vt:lpstr>
      <vt:lpstr>The Federalist Papers</vt:lpstr>
      <vt:lpstr>Ratification</vt:lpstr>
    </vt:vector>
  </TitlesOfParts>
  <Company>Trinity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ncate</dc:creator>
  <cp:lastModifiedBy>ncate</cp:lastModifiedBy>
  <cp:revision>2</cp:revision>
  <dcterms:created xsi:type="dcterms:W3CDTF">2016-06-15T18:29:35Z</dcterms:created>
  <dcterms:modified xsi:type="dcterms:W3CDTF">2016-06-15T18:31:43Z</dcterms:modified>
</cp:coreProperties>
</file>

<file path=docProps/thumbnail.jpeg>
</file>