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6858000" cx="9144000"/>
  <p:notesSz cx="6858000" cy="9144000"/>
  <p:embeddedFontLst>
    <p:embeddedFont>
      <p:font typeface="Garamond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Garamond-bold.fntdata"/><Relationship Id="rId10" Type="http://schemas.openxmlformats.org/officeDocument/2006/relationships/font" Target="fonts/Garamond-regular.fntdata"/><Relationship Id="rId13" Type="http://schemas.openxmlformats.org/officeDocument/2006/relationships/font" Target="fonts/Garamond-boldItalic.fntdata"/><Relationship Id="rId12" Type="http://schemas.openxmlformats.org/officeDocument/2006/relationships/font" Target="fonts/Garamond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ctrTitle"/>
          </p:nvPr>
        </p:nvSpPr>
        <p:spPr>
          <a:xfrm>
            <a:off x="1371600" y="1859280"/>
            <a:ext cx="6400799" cy="1295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Garamond"/>
              <a:buNone/>
              <a:defRPr b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pic>
        <p:nvPicPr>
          <p:cNvPr descr="flourish2.png" id="14" name="Shape 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801111"/>
            <a:ext cx="9144000" cy="93268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15"/>
          <p:cNvSpPr txBox="1"/>
          <p:nvPr>
            <p:ph idx="1" type="subTitle"/>
          </p:nvPr>
        </p:nvSpPr>
        <p:spPr>
          <a:xfrm>
            <a:off x="1371600" y="3429000"/>
            <a:ext cx="6400799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50000"/>
              </a:lnSpc>
              <a:spcBef>
                <a:spcPts val="400"/>
              </a:spcBef>
              <a:buClr>
                <a:srgbClr val="595959"/>
              </a:buClr>
              <a:buFont typeface="Noto Sans Symbols"/>
              <a:buNone/>
              <a:defRPr b="0" i="1" sz="2000" u="none" cap="none" strike="noStrike">
                <a:solidFill>
                  <a:srgbClr val="595959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ctr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ctr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ctr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ctr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ctr">
              <a:spcBef>
                <a:spcPts val="240"/>
              </a:spcBef>
              <a:buClr>
                <a:srgbClr val="888888"/>
              </a:buClr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ctr">
              <a:spcBef>
                <a:spcPts val="240"/>
              </a:spcBef>
              <a:buClr>
                <a:srgbClr val="888888"/>
              </a:buClr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ctr">
              <a:spcBef>
                <a:spcPts val="240"/>
              </a:spcBef>
              <a:buClr>
                <a:srgbClr val="888888"/>
              </a:buClr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2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Garamond"/>
              <a:buNone/>
              <a:defRPr b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" type="body"/>
          </p:nvPr>
        </p:nvSpPr>
        <p:spPr>
          <a:xfrm rot="5400000">
            <a:off x="2857499" y="571500"/>
            <a:ext cx="3429001" cy="6400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14300" lvl="0" marL="0" marR="0" rtl="0" algn="l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lvl="1" marL="74295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lvl="2" marL="1143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lvl="3" marL="1600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lvl="4" marL="20574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lvl="6" marL="29718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lvl="7" marL="34290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lvl="8" marL="38862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2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 rot="5400000">
            <a:off x="5118100" y="2720340"/>
            <a:ext cx="4317999" cy="1295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Garamond"/>
              <a:buNone/>
              <a:defRPr b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" type="body"/>
          </p:nvPr>
        </p:nvSpPr>
        <p:spPr>
          <a:xfrm rot="5400000">
            <a:off x="1752599" y="761999"/>
            <a:ext cx="4267201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14300" lvl="0" marL="0" marR="0" rtl="0" algn="l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lvl="1" marL="74295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lvl="2" marL="1143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lvl="3" marL="1600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lvl="4" marL="20574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lvl="6" marL="29718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lvl="7" marL="34290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lvl="8" marL="38862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2" type="sldNum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2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Garamond"/>
              <a:buNone/>
              <a:defRPr b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1371600" y="2438400"/>
            <a:ext cx="6400799" cy="30480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14300" lvl="0" marL="0" marR="0" rtl="0" algn="l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lvl="1" marL="74295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lvl="2" marL="1143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lvl="3" marL="1600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lvl="4" marL="20574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lvl="6" marL="29718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lvl="7" marL="34290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lvl="8" marL="38862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2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  <p:pic>
        <p:nvPicPr>
          <p:cNvPr descr="flourish2.png" id="25" name="Shape 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618487"/>
            <a:ext cx="9144000" cy="932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idx="1" type="body"/>
          </p:nvPr>
        </p:nvSpPr>
        <p:spPr>
          <a:xfrm>
            <a:off x="1371600" y="2438400"/>
            <a:ext cx="3124199" cy="3124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14300" lvl="0" marL="0" marR="0" rtl="0" algn="l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lvl="1" marL="74295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lvl="2" marL="1143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lvl="3" marL="1600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lvl="4" marL="20574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lvl="6" marL="29718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lvl="7" marL="34290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lvl="8" marL="38862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28" name="Shape 28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Garamond"/>
              <a:buNone/>
              <a:defRPr b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2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x="4648200" y="2438400"/>
            <a:ext cx="3124199" cy="3124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14300" lvl="0" marL="0" marR="0" rtl="0" algn="l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lvl="1" marL="74295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lvl="2" marL="1143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lvl="3" marL="1600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lvl="4" marL="20574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lvl="6" marL="29718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lvl="7" marL="34290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lvl="8" marL="38862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pic>
        <p:nvPicPr>
          <p:cNvPr descr="flourish2.png" id="33" name="Shape 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618487"/>
            <a:ext cx="9144000" cy="932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2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  <p:pic>
        <p:nvPicPr>
          <p:cNvPr descr="flourish2.png" id="38" name="Shape 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684461"/>
            <a:ext cx="9144000" cy="932688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Shape 39"/>
          <p:cNvSpPr txBox="1"/>
          <p:nvPr>
            <p:ph type="title"/>
          </p:nvPr>
        </p:nvSpPr>
        <p:spPr>
          <a:xfrm>
            <a:off x="1447800" y="3410267"/>
            <a:ext cx="6248399" cy="14563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Garamond"/>
              <a:buNone/>
              <a:defRPr b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1447800" y="1503679"/>
            <a:ext cx="6248399" cy="156686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50000"/>
              </a:lnSpc>
              <a:spcBef>
                <a:spcPts val="400"/>
              </a:spcBef>
              <a:buClr>
                <a:srgbClr val="595959"/>
              </a:buClr>
              <a:buFont typeface="Noto Sans Symbols"/>
              <a:buNone/>
              <a:defRPr b="0" i="1" sz="2000" u="none" cap="none" strike="noStrike">
                <a:solidFill>
                  <a:srgbClr val="595959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36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pic>
        <p:nvPicPr>
          <p:cNvPr descr="flourish2.png" id="41" name="Shape 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684461"/>
            <a:ext cx="9144000" cy="932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lourish2.png" id="43" name="Shape 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618487"/>
            <a:ext cx="9144000" cy="932688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Shape 44"/>
          <p:cNvSpPr txBox="1"/>
          <p:nvPr>
            <p:ph idx="1" type="body"/>
          </p:nvPr>
        </p:nvSpPr>
        <p:spPr>
          <a:xfrm>
            <a:off x="1371600" y="2819400"/>
            <a:ext cx="3124199" cy="2743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14300" lvl="0" marL="0" marR="0" rtl="0" algn="l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lvl="1" marL="74295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lvl="2" marL="1143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lvl="3" marL="1600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lvl="4" marL="20574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lvl="6" marL="29718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lvl="7" marL="34290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lvl="8" marL="38862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2" type="body"/>
          </p:nvPr>
        </p:nvSpPr>
        <p:spPr>
          <a:xfrm>
            <a:off x="4648200" y="2819400"/>
            <a:ext cx="3124199" cy="2743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14300" lvl="0" marL="0" marR="0" rtl="0" algn="l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lvl="1" marL="74295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lvl="2" marL="1143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lvl="3" marL="1600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lvl="4" marL="20574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lvl="6" marL="29718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lvl="7" marL="34290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lvl="8" marL="38862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46" name="Shape 46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Garamond"/>
              <a:buNone/>
              <a:defRPr b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3" type="body"/>
          </p:nvPr>
        </p:nvSpPr>
        <p:spPr>
          <a:xfrm>
            <a:off x="1371600" y="2362200"/>
            <a:ext cx="3125788" cy="4513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4" type="body"/>
          </p:nvPr>
        </p:nvSpPr>
        <p:spPr>
          <a:xfrm>
            <a:off x="4645025" y="2359151"/>
            <a:ext cx="3127374" cy="44805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2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Garamond"/>
              <a:buNone/>
              <a:defRPr b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2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  <p:pic>
        <p:nvPicPr>
          <p:cNvPr descr="flourish2.png" id="57" name="Shape 5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618487"/>
            <a:ext cx="9144000" cy="932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2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4953001" y="1676400"/>
            <a:ext cx="2819398" cy="5994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Garamond"/>
              <a:buNone/>
              <a:defRPr b="1" i="0" sz="17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4953001" y="2275840"/>
            <a:ext cx="2819398" cy="2905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50000"/>
              </a:lnSpc>
              <a:spcBef>
                <a:spcPts val="280"/>
              </a:spcBef>
              <a:buClr>
                <a:schemeClr val="dk1"/>
              </a:buClr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2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  <p:sp>
        <p:nvSpPr>
          <p:cNvPr id="68" name="Shape 68"/>
          <p:cNvSpPr txBox="1"/>
          <p:nvPr>
            <p:ph idx="2" type="body"/>
          </p:nvPr>
        </p:nvSpPr>
        <p:spPr>
          <a:xfrm>
            <a:off x="1371600" y="1676400"/>
            <a:ext cx="3276600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14300" lvl="0" marL="0" marR="0" rtl="0" algn="l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lvl="1" marL="74295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lvl="2" marL="1143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lvl="3" marL="1600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lvl="4" marL="20574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lvl="6" marL="29718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lvl="7" marL="34290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lvl="8" marL="38862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1463040" y="1847088"/>
            <a:ext cx="3090671" cy="3090671"/>
          </a:xfrm>
          <a:prstGeom prst="plaque">
            <a:avLst>
              <a:gd fmla="val 8438" name="adj"/>
            </a:avLst>
          </a:prstGeom>
          <a:noFill/>
          <a:ln cap="flat" cmpd="sng" w="9525">
            <a:solidFill>
              <a:schemeClr val="dk2">
                <a:alpha val="16862"/>
              </a:schemeClr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x="4953000" y="1676400"/>
            <a:ext cx="2819400" cy="5994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Garamond"/>
              <a:buNone/>
              <a:defRPr b="1" i="0" sz="17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2" name="Shape 72"/>
          <p:cNvSpPr/>
          <p:nvPr>
            <p:ph idx="2" type="pic"/>
          </p:nvPr>
        </p:nvSpPr>
        <p:spPr>
          <a:xfrm>
            <a:off x="1524000" y="1905000"/>
            <a:ext cx="2971799" cy="2971799"/>
          </a:xfrm>
          <a:prstGeom prst="plaque">
            <a:avLst>
              <a:gd fmla="val 8341" name="adj"/>
            </a:avLst>
          </a:prstGeom>
          <a:solidFill>
            <a:srgbClr val="F2F2F2">
              <a:alpha val="34901"/>
            </a:srgbClr>
          </a:solidFill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50000"/>
              </a:lnSpc>
              <a:spcBef>
                <a:spcPts val="360"/>
              </a:spcBef>
              <a:buClr>
                <a:schemeClr val="dk2"/>
              </a:buClr>
              <a:buFont typeface="Noto Sans Symbols"/>
              <a:buNone/>
              <a:defRPr b="0" i="0" sz="18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56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4953000" y="2276856"/>
            <a:ext cx="2819400" cy="28752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50000"/>
              </a:lnSpc>
              <a:spcBef>
                <a:spcPts val="280"/>
              </a:spcBef>
              <a:buClr>
                <a:schemeClr val="dk1"/>
              </a:buClr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2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0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indow3.png" id="6" name="Shape 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Garamond"/>
              <a:buNone/>
              <a:defRPr b="0" i="0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1371600" y="2057400"/>
            <a:ext cx="6400799" cy="34290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14300" lvl="0" marL="0" marR="0" rtl="0" algn="l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133350" lvl="1" marL="74295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139700" lvl="2" marL="11430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139700" lvl="3" marL="16002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139700" lvl="4" marL="20574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139700" lvl="5" marL="251460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152400" lvl="6" marL="29718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152400" lvl="7" marL="34290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152400" lvl="8" marL="38862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0" type="dt"/>
          </p:nvPr>
        </p:nvSpPr>
        <p:spPr>
          <a:xfrm>
            <a:off x="3048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1" type="ftr"/>
          </p:nvPr>
        </p:nvSpPr>
        <p:spPr>
          <a:xfrm>
            <a:off x="2971800" y="6356350"/>
            <a:ext cx="3200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6675120" y="6364223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200" u="none" cap="none" strike="noStrike">
                <a:solidFill>
                  <a:srgbClr val="C5BB9B"/>
                </a:solidFill>
                <a:latin typeface="Garamond"/>
                <a:ea typeface="Garamond"/>
                <a:cs typeface="Garamond"/>
                <a:sym typeface="Garamond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ctrTitle"/>
          </p:nvPr>
        </p:nvSpPr>
        <p:spPr>
          <a:xfrm>
            <a:off x="1371600" y="1859280"/>
            <a:ext cx="6400799" cy="1295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Garamond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IMPROVISATION</a:t>
            </a:r>
          </a:p>
        </p:txBody>
      </p:sp>
      <p:sp>
        <p:nvSpPr>
          <p:cNvPr id="94" name="Shape 94"/>
          <p:cNvSpPr txBox="1"/>
          <p:nvPr>
            <p:ph idx="1" type="subTitle"/>
          </p:nvPr>
        </p:nvSpPr>
        <p:spPr>
          <a:xfrm>
            <a:off x="1371600" y="3429000"/>
            <a:ext cx="6400799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buClr>
                <a:srgbClr val="595959"/>
              </a:buClr>
              <a:buSzPct val="25000"/>
              <a:buFont typeface="Noto Sans Symbols"/>
              <a:buNone/>
            </a:pPr>
            <a:r>
              <a:rPr lang="en-US"/>
              <a:t>Skills for Theatre and Life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Garamond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MISCONCEPTIONS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1371600" y="2438400"/>
            <a:ext cx="6400799" cy="3048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0" i="0" lang="en-US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Improvisation is not about being original.</a:t>
            </a:r>
          </a:p>
          <a:p>
            <a:pPr indent="0" lvl="0" marL="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0" i="0" lang="en-US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Improvisation is not about being clever or witty in the moment.</a:t>
            </a:r>
          </a:p>
          <a:p>
            <a:pPr indent="0" lvl="0" marL="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0" i="0" lang="en-US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Being funny is not the goal of improvisation, even though humor is often an important element.</a:t>
            </a:r>
          </a:p>
          <a:p>
            <a:pPr indent="0" lvl="0" marL="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0" i="0" lang="en-US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Improvisation is not a natural gift only available to elite performers.</a:t>
            </a:r>
          </a:p>
          <a:p>
            <a:pPr indent="0" lvl="0" marL="0" marR="0" rtl="0" algn="l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Garamond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DEFINITION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1371600" y="2438400"/>
            <a:ext cx="6400799" cy="3048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b="0" i="0" lang="en-US" sz="259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"Improvisation in the theater is a practice through which actors seek to develop trust in themselves and one another in order that they may conduct unscripted dramas without fear." (Samuel Wells, 2004, p. 11)</a:t>
            </a:r>
          </a:p>
          <a:p>
            <a:pPr indent="0" lvl="0" marL="0" marR="0" rtl="0" algn="l">
              <a:lnSpc>
                <a:spcPct val="140000"/>
              </a:lnSpc>
              <a:spcBef>
                <a:spcPts val="333"/>
              </a:spcBef>
              <a:buClr>
                <a:schemeClr val="dk1"/>
              </a:buClr>
              <a:buSzPct val="97941"/>
              <a:buFont typeface="Noto Sans Symbols"/>
              <a:buNone/>
            </a:pPr>
            <a:r>
              <a:t/>
            </a:r>
            <a:endParaRPr b="0" i="0" sz="1665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Garamond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7 STEPS TO IMPROV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1371600" y="2438400"/>
            <a:ext cx="6400799" cy="3048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b="0" i="0" lang="en-US" sz="1665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1. Play</a:t>
            </a:r>
          </a:p>
          <a:p>
            <a:pPr indent="0" lvl="0" marL="0" marR="0" rtl="0" algn="l">
              <a:lnSpc>
                <a:spcPct val="140000"/>
              </a:lnSpc>
              <a:spcBef>
                <a:spcPts val="333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b="0" i="0" lang="en-US" sz="1665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2. Let yourself fail </a:t>
            </a:r>
          </a:p>
          <a:p>
            <a:pPr indent="0" lvl="0" marL="0" marR="0" rtl="0" algn="l">
              <a:lnSpc>
                <a:spcPct val="140000"/>
              </a:lnSpc>
              <a:spcBef>
                <a:spcPts val="333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b="0" i="0" lang="en-US" sz="1665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3. Listening is the willingness to change.</a:t>
            </a:r>
          </a:p>
          <a:p>
            <a:pPr indent="0" lvl="0" marL="0" marR="0" rtl="0" algn="l">
              <a:lnSpc>
                <a:spcPct val="140000"/>
              </a:lnSpc>
              <a:spcBef>
                <a:spcPts val="333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b="0" i="0" lang="en-US" sz="1665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4. Say Yes</a:t>
            </a:r>
          </a:p>
          <a:p>
            <a:pPr indent="0" lvl="0" marL="0" marR="0" rtl="0" algn="l">
              <a:lnSpc>
                <a:spcPct val="140000"/>
              </a:lnSpc>
              <a:spcBef>
                <a:spcPts val="333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b="0" i="0" lang="en-US" sz="1665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5. Say Yes And</a:t>
            </a:r>
          </a:p>
          <a:p>
            <a:pPr indent="0" lvl="0" marL="0" marR="0" rtl="0" algn="l">
              <a:lnSpc>
                <a:spcPct val="140000"/>
              </a:lnSpc>
              <a:spcBef>
                <a:spcPts val="333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b="0" i="0" lang="en-US" sz="1665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6. Play the Game</a:t>
            </a:r>
          </a:p>
          <a:p>
            <a:pPr indent="0" lvl="0" marL="0" marR="0" rtl="0" algn="l">
              <a:lnSpc>
                <a:spcPct val="140000"/>
              </a:lnSpc>
              <a:spcBef>
                <a:spcPts val="333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b="0" i="0" lang="en-US" sz="1665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7. Relax and Have Fun</a:t>
            </a:r>
          </a:p>
          <a:p>
            <a:pPr indent="0" lvl="0" marL="0" marR="0" rtl="0" algn="l">
              <a:lnSpc>
                <a:spcPct val="140000"/>
              </a:lnSpc>
              <a:spcBef>
                <a:spcPts val="333"/>
              </a:spcBef>
              <a:buClr>
                <a:schemeClr val="dk1"/>
              </a:buClr>
              <a:buSzPct val="25000"/>
              <a:buFont typeface="Noto Sans Symbols"/>
              <a:buNone/>
            </a:pPr>
            <a:r>
              <a:t/>
            </a:r>
            <a:endParaRPr b="0" i="0" sz="1665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idx="1" type="body"/>
          </p:nvPr>
        </p:nvSpPr>
        <p:spPr>
          <a:xfrm>
            <a:off x="1371600" y="2438400"/>
            <a:ext cx="3124199" cy="3124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0" i="0" lang="en-US" sz="1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Listening</a:t>
            </a:r>
            <a:br>
              <a:rPr lang="en-US"/>
            </a:br>
            <a:r>
              <a:rPr b="0" i="0" lang="en-US" sz="1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(Willingness to Change)</a:t>
            </a:r>
          </a:p>
          <a:p>
            <a:pPr indent="0" lvl="0" marL="0" marR="0" rtl="0" algn="l">
              <a:lnSpc>
                <a:spcPct val="15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0" i="0" lang="en-US" sz="1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Agreement (Yes, And…)</a:t>
            </a:r>
          </a:p>
          <a:p>
            <a:pPr indent="0" lvl="0" marL="0" marR="0" rtl="0" algn="l">
              <a:lnSpc>
                <a:spcPct val="15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0" i="0" lang="en-US" sz="1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Team Work (Group Mind)</a:t>
            </a:r>
          </a:p>
          <a:p>
            <a:pPr indent="0" lvl="0" marL="0" marR="0" rtl="0" algn="l">
              <a:lnSpc>
                <a:spcPct val="15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0" i="0" lang="en-US" sz="1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Preparedness (Warm up!)</a:t>
            </a:r>
          </a:p>
          <a:p>
            <a:pPr indent="0" lvl="0" marL="0" marR="0" rtl="0" algn="l">
              <a:lnSpc>
                <a:spcPct val="150000"/>
              </a:lnSpc>
              <a:spcBef>
                <a:spcPts val="360"/>
              </a:spcBef>
              <a:buClr>
                <a:schemeClr val="dk1"/>
              </a:buClr>
              <a:buSzPct val="25000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18" name="Shape 118"/>
          <p:cNvSpPr txBox="1"/>
          <p:nvPr>
            <p:ph type="title"/>
          </p:nvPr>
        </p:nvSpPr>
        <p:spPr>
          <a:xfrm>
            <a:off x="1371600" y="1295400"/>
            <a:ext cx="64007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Garamond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PRINCIPLES</a:t>
            </a:r>
          </a:p>
        </p:txBody>
      </p:sp>
      <p:sp>
        <p:nvSpPr>
          <p:cNvPr id="119" name="Shape 119"/>
          <p:cNvSpPr txBox="1"/>
          <p:nvPr>
            <p:ph idx="2" type="body"/>
          </p:nvPr>
        </p:nvSpPr>
        <p:spPr>
          <a:xfrm>
            <a:off x="4648200" y="2438400"/>
            <a:ext cx="3124199" cy="3124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0" i="0" lang="en-US" sz="1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The Now </a:t>
            </a:r>
            <a:br>
              <a:rPr lang="en-US" sz="1900"/>
            </a:br>
            <a:r>
              <a:rPr b="0" i="0" lang="en-US" sz="17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(Be fully present…)</a:t>
            </a:r>
          </a:p>
          <a:p>
            <a:pPr indent="0" lvl="0" marL="0" marR="0" rtl="0" algn="l">
              <a:lnSpc>
                <a:spcPct val="15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0" i="0" lang="en-US" sz="1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Honesty</a:t>
            </a:r>
          </a:p>
          <a:p>
            <a:pPr indent="0" lvl="0" marL="0" marR="0" rtl="0" algn="l">
              <a:lnSpc>
                <a:spcPct val="15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0" i="0" lang="en-US" sz="1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Trust</a:t>
            </a:r>
          </a:p>
          <a:p>
            <a:pPr indent="0" lvl="0" marL="0" marR="0" rtl="0" algn="l">
              <a:lnSpc>
                <a:spcPct val="15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0" i="0" lang="en-US" sz="1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Sharing (Let go of control)</a:t>
            </a:r>
          </a:p>
          <a:p>
            <a:pPr indent="0" lvl="0" marL="0" marR="0" rtl="0" algn="l">
              <a:lnSpc>
                <a:spcPct val="150000"/>
              </a:lnSpc>
              <a:spcBef>
                <a:spcPts val="380"/>
              </a:spcBef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b="0" i="0" lang="en-US" sz="19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Acceptance (No mistakes)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outure">
  <a:themeElements>
    <a:clrScheme name="Couture">
      <a:dk1>
        <a:srgbClr val="000000"/>
      </a:dk1>
      <a:lt1>
        <a:srgbClr val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