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9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12192000" cy="6858000"/>
  <p:notesSz cx="7008813" cy="9294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srgbClr val="00000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rgbClr val="00000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srgbClr val="00000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152" cy="466355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l">
              <a:defRPr sz="1200"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039" y="0"/>
            <a:ext cx="3037152" cy="466355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r">
              <a:defRPr sz="1200">
                <a:uFillTx/>
              </a:defRPr>
            </a:lvl1pPr>
          </a:lstStyle>
          <a:p>
            <a:fld id="{0322554A-E11E-4FE0-B604-BA65930C8DC9}" type="datetimeFigureOut">
              <a:rPr lang="en-US" smtClean="0">
                <a:uFillTx/>
              </a:rPr>
              <a:t>6/13/2017</a:t>
            </a:fld>
            <a:endParaRPr lang="en-US">
              <a:uFillTx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8460"/>
            <a:ext cx="3037152" cy="466354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l">
              <a:defRPr sz="1200"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039" y="8828460"/>
            <a:ext cx="3037152" cy="466354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r">
              <a:defRPr sz="1200">
                <a:uFillTx/>
              </a:defRPr>
            </a:lvl1pPr>
          </a:lstStyle>
          <a:p>
            <a:fld id="{A0D10D66-AFB8-4AE3-B0AD-5274106CA0EB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152" cy="466355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l">
              <a:defRPr sz="1200"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039" y="0"/>
            <a:ext cx="3037152" cy="466355"/>
          </a:xfrm>
          <a:prstGeom prst="rect">
            <a:avLst/>
          </a:prstGeom>
        </p:spPr>
        <p:txBody>
          <a:bodyPr vert="horz" lIns="93159" tIns="46580" rIns="93159" bIns="46580" rtlCol="0"/>
          <a:lstStyle>
            <a:lvl1pPr algn="r">
              <a:defRPr sz="1200">
                <a:uFillTx/>
              </a:defRPr>
            </a:lvl1pPr>
          </a:lstStyle>
          <a:p>
            <a:fld id="{0B235334-DD0E-4CA5-938C-B4B5A270DE8E}" type="datetimeFigureOut">
              <a:rPr lang="en-US" smtClean="0">
                <a:uFillTx/>
              </a:rPr>
              <a:t>6/13/2017</a:t>
            </a:fld>
            <a:endParaRPr lang="en-US">
              <a:uFillTx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srgbClr val="000000"/>
            </a:solidFill>
          </a:ln>
        </p:spPr>
        <p:txBody>
          <a:bodyPr vert="horz" lIns="93159" tIns="46580" rIns="93159" bIns="46580" rtlCol="0" anchor="ctr"/>
          <a:lstStyle/>
          <a:p>
            <a:endParaRPr lang="en-US">
              <a:uFillTx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882" y="4473129"/>
            <a:ext cx="5607050" cy="3659833"/>
          </a:xfrm>
          <a:prstGeom prst="rect">
            <a:avLst/>
          </a:prstGeom>
        </p:spPr>
        <p:txBody>
          <a:bodyPr vert="horz" lIns="93159" tIns="46580" rIns="93159" bIns="46580" rtlCol="0"/>
          <a:lstStyle/>
          <a:p>
            <a:pPr lvl="0"/>
            <a:r>
              <a:rPr lang="en-US" smtClean="0">
                <a:uFillTx/>
              </a:rPr>
              <a:t>Click to edit Master text styles</a:t>
            </a:r>
          </a:p>
          <a:p>
            <a:pPr lvl="1"/>
            <a:r>
              <a:rPr lang="en-US" smtClean="0">
                <a:uFillTx/>
              </a:rPr>
              <a:t>Second level</a:t>
            </a:r>
          </a:p>
          <a:p>
            <a:pPr lvl="2"/>
            <a:r>
              <a:rPr lang="en-US" smtClean="0">
                <a:uFillTx/>
              </a:rPr>
              <a:t>Third level</a:t>
            </a:r>
          </a:p>
          <a:p>
            <a:pPr lvl="3"/>
            <a:r>
              <a:rPr lang="en-US" smtClean="0">
                <a:uFillTx/>
              </a:rPr>
              <a:t>Fourth level</a:t>
            </a:r>
          </a:p>
          <a:p>
            <a:pPr lvl="4"/>
            <a:r>
              <a:rPr lang="en-US" smtClean="0">
                <a:uFillTx/>
              </a:rPr>
              <a:t>Fifth level</a:t>
            </a:r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8460"/>
            <a:ext cx="3037152" cy="466354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l">
              <a:defRPr sz="1200">
                <a:uFillTx/>
              </a:defRPr>
            </a:lvl1pPr>
          </a:lstStyle>
          <a:p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039" y="8828460"/>
            <a:ext cx="3037152" cy="466354"/>
          </a:xfrm>
          <a:prstGeom prst="rect">
            <a:avLst/>
          </a:prstGeom>
        </p:spPr>
        <p:txBody>
          <a:bodyPr vert="horz" lIns="93159" tIns="46580" rIns="93159" bIns="46580" rtlCol="0" anchor="b"/>
          <a:lstStyle>
            <a:lvl1pPr algn="r">
              <a:defRPr sz="1200">
                <a:uFillTx/>
              </a:defRPr>
            </a:lvl1pPr>
          </a:lstStyle>
          <a:p>
            <a:fld id="{B8DDDABB-248E-4EEB-B5F1-E80BECDE0605}" type="slidenum">
              <a:rPr lang="en-US" smtClean="0">
                <a:uFillTx/>
              </a:rPr>
              <a:t>‹#›</a:t>
            </a:fld>
            <a:endParaRPr lang="en-US">
              <a:uFillTx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uFillTx/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pPr>
              <a:defRPr>
                <a:uFillTx/>
              </a:defRPr>
            </a:pPr>
            <a:fld id="{B6DEFC82-E613-4B97-90C9-575268C562FC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3656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FDF1E9CB-4C91-49B2-8023-BFA9550FD1A2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3280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F457EC71-F90A-41D1-BEC7-F9A52CD9600A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4505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0E2F34A1-8D22-4478-ACD6-6C6958DAA51F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84392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pPr>
              <a:defRPr>
                <a:uFillTx/>
              </a:defRPr>
            </a:pPr>
            <a:fld id="{150F6C39-0A60-4A38-8E36-B4EA6CD337DF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632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99515E37-6F9E-4392-9A58-018C19F5BE82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57034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4F4B01D2-989A-4859-98A5-C3BE592AAB52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9827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79BE4949-28FF-48DC-830C-2DF07E57E40B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3626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10C56F79-8153-443A-885A-747BB808B7CE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1126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1411C2C7-EE26-438A-A6D7-6935A83631E5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39619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3CDC6148-4423-465B-81F8-8AA52700FF83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8947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>
                <a:uFillTx/>
              </a:defRPr>
            </a:pPr>
            <a:endParaRPr lang="en-US">
              <a:uFillTx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pPr>
              <a:defRPr>
                <a:uFillTx/>
              </a:defRPr>
            </a:pPr>
            <a:fld id="{3CCF54B9-F010-4F73-A401-CED0F9B10680}" type="slidenum">
              <a:rPr lang="en-US" smtClean="0">
                <a:uFillTx/>
              </a:rPr>
              <a:pPr>
                <a:defRPr>
                  <a:uFillTx/>
                </a:defRPr>
              </a:pPr>
              <a:t>‹#›</a:t>
            </a:fld>
            <a:endParaRPr lang="en-US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0015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oogle.com/url?sa=i&amp;rct=j&amp;q=&amp;esrc=s&amp;frm=1&amp;source=images&amp;cd=&amp;cad=rja&amp;uact=8&amp;ved=0ahUKEwjRgdvRuvLKAhVF5SYKHQxsAasQjRwIBw&amp;url=http://econrecon.net/2014/09/&amp;bvm=bv.114195076,d.eWE&amp;psig=AFQjCNHzk9QWegk0oZEgs80C9x2wSFWh3g&amp;ust=1455374476765794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uFillTx/>
              </a:rPr>
              <a:t>Chapter 4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solidFill>
                  <a:schemeClr val="tx1"/>
                </a:solidFill>
                <a:uFillTx/>
              </a:rPr>
              <a:t>DEMAND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en-US" kern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Market Demand </a:t>
            </a:r>
            <a:r>
              <a:rPr lang="en-US" altLang="en-US" kern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kern="12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urve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3600" kern="120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Shows </a:t>
            </a:r>
            <a:r>
              <a:rPr lang="en-US" altLang="en-US" sz="3600" kern="1200" dirty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 quantities of a product demanded by everyone who is interested in purchasing it at all possible prices</a:t>
            </a:r>
          </a:p>
          <a:p>
            <a:endParaRPr lang="en-US" sz="3600" dirty="0">
              <a:solidFill>
                <a:schemeClr val="tx1"/>
              </a:solidFill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317" y="3924608"/>
            <a:ext cx="9759462" cy="2397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3388" y="319489"/>
            <a:ext cx="11688896" cy="6246564"/>
          </a:xfrm>
        </p:spPr>
        <p:txBody>
          <a:bodyPr/>
          <a:lstStyle/>
          <a:p>
            <a:pPr lvl="0"/>
            <a:r>
              <a:rPr lang="en-US" altLang="en-US" sz="3600" kern="1200" dirty="0">
                <a:solidFill>
                  <a:srgbClr val="000000"/>
                </a:solidFill>
                <a:uFillTx/>
                <a:cs typeface="Arial" panose="020B0604020202020204" pitchFamily="34" charset="0"/>
              </a:rPr>
              <a:t>Marginal utility </a:t>
            </a:r>
            <a:endParaRPr lang="en-US" altLang="en-US" sz="3600" kern="1200" dirty="0" smtClean="0">
              <a:solidFill>
                <a:srgbClr val="000000"/>
              </a:solidFill>
              <a:uFillTx/>
              <a:cs typeface="Arial" panose="020B0604020202020204" pitchFamily="34" charset="0"/>
            </a:endParaRPr>
          </a:p>
          <a:p>
            <a:pPr lvl="1"/>
            <a:r>
              <a:rPr lang="en-US" altLang="en-US" sz="3300" kern="1200" dirty="0" smtClean="0">
                <a:solidFill>
                  <a:srgbClr val="000000"/>
                </a:solidFill>
                <a:uFillTx/>
                <a:cs typeface="Arial" panose="020B0604020202020204" pitchFamily="34" charset="0"/>
              </a:rPr>
              <a:t>Extra </a:t>
            </a:r>
            <a:r>
              <a:rPr lang="en-US" altLang="en-US" sz="3300" kern="1200" dirty="0">
                <a:solidFill>
                  <a:srgbClr val="000000"/>
                </a:solidFill>
                <a:uFillTx/>
                <a:cs typeface="Arial" panose="020B0604020202020204" pitchFamily="34" charset="0"/>
              </a:rPr>
              <a:t>satisfaction or additional usefulness obtained by acquiring multiple units of a product.</a:t>
            </a:r>
          </a:p>
          <a:p>
            <a:pPr marL="0" lvl="0" indent="0" eaLnBrk="1" hangingPunct="1">
              <a:lnSpc>
                <a:spcPct val="110000"/>
              </a:lnSpc>
              <a:spcBef>
                <a:spcPts val="1238"/>
              </a:spcBef>
              <a:buFont typeface="Arial" panose="020B0604020202020204" pitchFamily="34" charset="0"/>
              <a:buChar char="•"/>
            </a:pPr>
            <a:r>
              <a:rPr lang="en-US" altLang="en-US" sz="3600" kern="1200" dirty="0" smtClean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 Diminishing marginal utility</a:t>
            </a:r>
          </a:p>
          <a:p>
            <a:pPr marL="857250" lvl="1" indent="-457200" eaLnBrk="1" hangingPunct="1">
              <a:lnSpc>
                <a:spcPct val="110000"/>
              </a:lnSpc>
              <a:spcBef>
                <a:spcPts val="1238"/>
              </a:spcBef>
            </a:pPr>
            <a:r>
              <a:rPr lang="en-US" altLang="en-US" sz="3300" kern="1200" dirty="0" smtClean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As </a:t>
            </a:r>
            <a:r>
              <a:rPr lang="en-US" altLang="en-US" sz="3300" kern="1200" dirty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we use more and more of a product, the extra satisfaction we get from using additional quantities begins to </a:t>
            </a:r>
            <a:r>
              <a:rPr lang="en-US" altLang="en-US" sz="3300" kern="1200" dirty="0" smtClean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decline</a:t>
            </a:r>
          </a:p>
          <a:p>
            <a:pPr marL="857250" lvl="1" indent="-457200" eaLnBrk="1" hangingPunct="1">
              <a:lnSpc>
                <a:spcPct val="110000"/>
              </a:lnSpc>
              <a:spcBef>
                <a:spcPts val="1238"/>
              </a:spcBef>
            </a:pPr>
            <a:r>
              <a:rPr lang="en-US" altLang="en-US" sz="3300" kern="1200" dirty="0" smtClean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People are </a:t>
            </a:r>
            <a:r>
              <a:rPr lang="en-US" altLang="en-US" sz="3300" kern="1200" dirty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not usually willing to pay as much for the second, third, or fourth unit as they did for the first </a:t>
            </a:r>
            <a:r>
              <a:rPr lang="en-US" altLang="en-US" sz="3300" kern="1200" dirty="0" smtClean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unit</a:t>
            </a:r>
            <a:endParaRPr lang="en-US" altLang="en-US" sz="3300" kern="1200" dirty="0">
              <a:solidFill>
                <a:srgbClr val="000000"/>
              </a:solidFill>
              <a:uFillTx/>
              <a:cs typeface="Calibri" panose="020F0502020204030204" pitchFamily="34" charset="0"/>
            </a:endParaRPr>
          </a:p>
          <a:p>
            <a:endParaRPr lang="en-US" sz="3600" dirty="0">
              <a:solidFill>
                <a:schemeClr val="tx1"/>
              </a:solidFill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9149" y="1342147"/>
            <a:ext cx="10400677" cy="4157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uFillTx/>
              </a:rPr>
              <a:t>4.2</a:t>
            </a:r>
            <a:endParaRPr lang="en-US" dirty="0">
              <a:solidFill>
                <a:schemeClr val="tx1"/>
              </a:solidFill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tx1"/>
                </a:solidFill>
                <a:uFillTx/>
              </a:rPr>
              <a:t>Factors Affecting Demand</a:t>
            </a:r>
            <a:endParaRPr lang="en-US" sz="44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135" y="121187"/>
            <a:ext cx="12019402" cy="664317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uFillTx/>
              </a:rPr>
              <a:t>Many things affect the demand curve, but only a change in price can cause a change in quantity demanded</a:t>
            </a:r>
          </a:p>
          <a:p>
            <a:r>
              <a:rPr lang="en-US" sz="3600" dirty="0" smtClean="0">
                <a:solidFill>
                  <a:schemeClr val="tx1"/>
                </a:solidFill>
                <a:uFillTx/>
              </a:rPr>
              <a:t>Why do price and QD move in                                                     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 opposite directions?</a:t>
            </a:r>
          </a:p>
          <a:p>
            <a:r>
              <a:rPr lang="en-US" sz="3600" u="sng" dirty="0" smtClean="0">
                <a:solidFill>
                  <a:schemeClr val="tx1"/>
                </a:solidFill>
                <a:uFillTx/>
              </a:rPr>
              <a:t>Demand increases when the price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uFillTx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 </a:t>
            </a:r>
            <a:r>
              <a:rPr lang="en-US" sz="3600" u="sng" dirty="0" smtClean="0">
                <a:solidFill>
                  <a:schemeClr val="tx1"/>
                </a:solidFill>
                <a:uFillTx/>
              </a:rPr>
              <a:t>decreases because people have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uFillTx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 </a:t>
            </a:r>
            <a:r>
              <a:rPr lang="en-US" sz="3600" u="sng" dirty="0" smtClean="0">
                <a:solidFill>
                  <a:schemeClr val="tx1"/>
                </a:solidFill>
                <a:uFillTx/>
              </a:rPr>
              <a:t>enough money to buy more</a:t>
            </a:r>
            <a:endParaRPr lang="en-US" sz="3600" u="sng" dirty="0">
              <a:solidFill>
                <a:schemeClr val="tx1"/>
              </a:solidFill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2525" y="2216892"/>
            <a:ext cx="4755012" cy="4465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1353" y="132202"/>
            <a:ext cx="11721947" cy="6577069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uFillTx/>
              </a:rPr>
              <a:t>Income effect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Change in quantity demanded because a change in price made the consumer feel richer or poorer</a:t>
            </a:r>
          </a:p>
          <a:p>
            <a:r>
              <a:rPr lang="en-US" sz="3600" dirty="0" smtClean="0">
                <a:solidFill>
                  <a:schemeClr val="tx1"/>
                </a:solidFill>
                <a:uFillTx/>
              </a:rPr>
              <a:t>Substitution effect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Consumers substitute an alternative less expensive product for one that has more expensive</a:t>
            </a:r>
          </a:p>
          <a:p>
            <a:endParaRPr lang="en-US" sz="36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uFillTx/>
              </a:rPr>
              <a:t>Change in Demand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573" y="1597446"/>
            <a:ext cx="11644829" cy="5012674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uFillTx/>
              </a:rPr>
              <a:t>Demand can change because of changes in various factors: </a:t>
            </a:r>
          </a:p>
          <a:p>
            <a:pPr>
              <a:buFontTx/>
              <a:buAutoNum type="arabicPeriod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Change in income</a:t>
            </a:r>
          </a:p>
          <a:p>
            <a:pPr lvl="1"/>
            <a:r>
              <a:rPr lang="en-US" sz="3600" dirty="0" smtClean="0">
                <a:solidFill>
                  <a:schemeClr val="tx1"/>
                </a:solidFill>
                <a:uFillTx/>
              </a:rPr>
              <a:t>As incomes rise, consumers are able to buy more products </a:t>
            </a:r>
          </a:p>
          <a:p>
            <a:pPr lvl="1"/>
            <a:r>
              <a:rPr lang="en-US" sz="3600" dirty="0" smtClean="0">
                <a:solidFill>
                  <a:schemeClr val="tx1"/>
                </a:solidFill>
                <a:uFillTx/>
              </a:rPr>
              <a:t>A loss in income would cause them to buy less of a product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87" y="154236"/>
            <a:ext cx="11843132" cy="6599103"/>
          </a:xfrm>
        </p:spPr>
        <p:txBody>
          <a:bodyPr/>
          <a:lstStyle/>
          <a:p>
            <a:pPr marL="742950" indent="-742950">
              <a:buFont typeface="+mj-lt"/>
              <a:buAutoNum type="arabicPeriod" startAt="2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Consumer tastes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Consumers often change their minds about products to buy 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Advertising, fashion trends, seasons, peer pressure, etc.</a:t>
            </a:r>
          </a:p>
          <a:p>
            <a:pPr>
              <a:lnSpc>
                <a:spcPct val="90000"/>
              </a:lnSpc>
              <a:spcAft>
                <a:spcPct val="20000"/>
              </a:spcAft>
              <a:buFontTx/>
              <a:buAutoNum type="arabicPeriod" startAt="2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Substitutes </a:t>
            </a:r>
            <a:endParaRPr lang="en-US" sz="3600" dirty="0">
              <a:solidFill>
                <a:schemeClr val="tx1"/>
              </a:solidFill>
              <a:uFillTx/>
            </a:endParaRP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US" sz="3300" dirty="0">
                <a:solidFill>
                  <a:schemeClr val="tx1"/>
                </a:solidFill>
                <a:uFillTx/>
              </a:rPr>
              <a:t>Products used in place of other products. 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US" sz="3300" dirty="0">
                <a:solidFill>
                  <a:schemeClr val="tx1"/>
                </a:solidFill>
                <a:uFillTx/>
              </a:rPr>
              <a:t>Example: a rise in the price of butter will cause an increase in the demand </a:t>
            </a:r>
            <a:r>
              <a:rPr lang="en-US" sz="3300" dirty="0" smtClean="0">
                <a:solidFill>
                  <a:schemeClr val="tx1"/>
                </a:solidFill>
                <a:uFillTx/>
              </a:rPr>
              <a:t>margarine</a:t>
            </a:r>
          </a:p>
          <a:p>
            <a:pPr marL="742950" indent="-742950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4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Complements</a:t>
            </a:r>
            <a:endParaRPr lang="en-US" sz="3600" dirty="0">
              <a:solidFill>
                <a:schemeClr val="tx1"/>
              </a:solidFill>
              <a:uFillTx/>
            </a:endParaRP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US" sz="3300" dirty="0" smtClean="0">
                <a:solidFill>
                  <a:schemeClr val="tx1"/>
                </a:solidFill>
                <a:uFillTx/>
              </a:rPr>
              <a:t>Other related goods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endParaRPr lang="en-US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77117" y="143219"/>
            <a:ext cx="11821099" cy="6544020"/>
          </a:xfrm>
        </p:spPr>
        <p:txBody>
          <a:bodyPr/>
          <a:lstStyle/>
          <a:p>
            <a:pPr marL="742950" indent="-742950">
              <a:lnSpc>
                <a:spcPct val="90000"/>
              </a:lnSpc>
              <a:spcAft>
                <a:spcPct val="20000"/>
              </a:spcAft>
              <a:buFont typeface="+mj-lt"/>
              <a:buAutoNum type="arabicPeriod" startAt="5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Change in Expectations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“Expectations” refers to the way people think about the future </a:t>
            </a:r>
          </a:p>
          <a:p>
            <a:pPr lvl="1">
              <a:lnSpc>
                <a:spcPct val="90000"/>
              </a:lnSpc>
              <a:spcAft>
                <a:spcPct val="20000"/>
              </a:spcAft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If future shortages of a product are predicted, this might cause demand to increase</a:t>
            </a:r>
          </a:p>
          <a:p>
            <a:pPr marL="514350" indent="-514350">
              <a:lnSpc>
                <a:spcPct val="90000"/>
              </a:lnSpc>
              <a:spcAft>
                <a:spcPct val="20000"/>
              </a:spcAft>
            </a:pPr>
            <a:endParaRPr lang="en-US" dirty="0" smtClean="0"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87" y="154236"/>
            <a:ext cx="11843132" cy="6599103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uFillTx/>
              </a:rPr>
              <a:t>This cartoon shows how expectations about the future may affect consumer demand</a:t>
            </a:r>
          </a:p>
          <a:p>
            <a:r>
              <a:rPr lang="en-US" sz="3600" dirty="0" smtClean="0">
                <a:solidFill>
                  <a:schemeClr val="tx1"/>
                </a:solidFill>
                <a:uFillTx/>
              </a:rPr>
              <a:t>Which consumer is allowing their expectations about the future affect demand and how?</a:t>
            </a:r>
          </a:p>
          <a:p>
            <a:r>
              <a:rPr lang="en-US" sz="3600" dirty="0" smtClean="0">
                <a:solidFill>
                  <a:schemeClr val="tx1"/>
                </a:solidFill>
                <a:uFillTx/>
              </a:rPr>
              <a:t>The hesitant shopper is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 expecting the arrival of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 the newer phone, so she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 is not buying a phone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 now, decreasing the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 demand.</a:t>
            </a:r>
          </a:p>
          <a:p>
            <a:pPr lvl="1"/>
            <a:endParaRPr lang="en-US" dirty="0">
              <a:solidFill>
                <a:schemeClr val="tx1"/>
              </a:solidFill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6015" y="2445056"/>
            <a:ext cx="5389685" cy="3666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uFillTx/>
              </a:rPr>
              <a:t>Chapter 4.1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Microeconomics </a:t>
            </a:r>
          </a:p>
          <a:p>
            <a:pPr lvl="1"/>
            <a:r>
              <a:rPr lang="en-US" sz="3600" dirty="0" smtClean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Economic theory that deals with behavior and decision making by individuals and companies</a:t>
            </a:r>
          </a:p>
          <a:p>
            <a:r>
              <a:rPr lang="en-US" sz="3600" dirty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Demand</a:t>
            </a:r>
          </a:p>
          <a:p>
            <a:pPr lvl="1"/>
            <a:r>
              <a:rPr lang="en-US" sz="3600" dirty="0" smtClean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Combination of desire, ability, and willingness to buy a product</a:t>
            </a:r>
            <a:endParaRPr lang="en-US" sz="3600" dirty="0">
              <a:solidFill>
                <a:schemeClr val="tx1"/>
              </a:solidFill>
              <a:uFillTx/>
              <a:cs typeface="Calibri" panose="020F0502020204030204" pitchFamily="34" charset="0"/>
            </a:endParaRPr>
          </a:p>
          <a:p>
            <a:endParaRPr lang="en-US" dirty="0" smtClean="0"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87" y="154236"/>
            <a:ext cx="11843132" cy="6599103"/>
          </a:xfrm>
        </p:spPr>
        <p:txBody>
          <a:bodyPr/>
          <a:lstStyle/>
          <a:p>
            <a:pPr marL="742950" indent="-742950">
              <a:buFont typeface="+mj-lt"/>
              <a:buAutoNum type="arabicPeriod" startAt="6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Number of consumers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Increase in consumers would shift the demand curve to the right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Decrease in consumers would shift the demand curve to the left</a:t>
            </a:r>
            <a:endParaRPr lang="en-US" dirty="0" smtClean="0">
              <a:solidFill>
                <a:schemeClr val="tx1"/>
              </a:solidFill>
              <a:uFillTx/>
            </a:endParaRP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What would happen to the demand curve for toys if the birthrate declined?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The demand curve would shift to the left because there would be a decline in demand for toys at each and every price.</a:t>
            </a:r>
          </a:p>
          <a:p>
            <a:pPr lvl="1"/>
            <a:endParaRPr lang="en-US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7287" y="209320"/>
            <a:ext cx="11799065" cy="6521985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tx1"/>
                </a:solidFill>
                <a:uFillTx/>
              </a:rPr>
              <a:t>4.3</a:t>
            </a:r>
          </a:p>
          <a:p>
            <a:pPr marL="0" indent="0" algn="ctr">
              <a:buNone/>
            </a:pPr>
            <a:r>
              <a:rPr lang="en-US" sz="4400" dirty="0" smtClean="0">
                <a:solidFill>
                  <a:schemeClr val="tx1"/>
                </a:solidFill>
                <a:uFillTx/>
              </a:rPr>
              <a:t>Elasticity of Demand</a:t>
            </a:r>
            <a:endParaRPr lang="en-US" sz="44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Elasticity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chemeClr val="tx1"/>
                </a:solidFill>
                <a:uFillTx/>
              </a:rPr>
              <a:t>An </a:t>
            </a:r>
            <a:r>
              <a:rPr lang="en-US" sz="3600" dirty="0">
                <a:solidFill>
                  <a:schemeClr val="tx1"/>
                </a:solidFill>
                <a:uFillTx/>
              </a:rPr>
              <a:t>important cause-and-effect relationship in economics</a:t>
            </a:r>
          </a:p>
          <a:p>
            <a:r>
              <a:rPr lang="en-US" sz="3400" dirty="0" smtClean="0">
                <a:solidFill>
                  <a:schemeClr val="tx1"/>
                </a:solidFill>
                <a:uFillTx/>
              </a:rPr>
              <a:t>Measure of responsiveness that tells how a dependent variable (quantity), responds to a change in an independent variable (price)</a:t>
            </a:r>
          </a:p>
          <a:p>
            <a:r>
              <a:rPr lang="en-US" sz="3400" dirty="0" smtClean="0">
                <a:solidFill>
                  <a:schemeClr val="tx1"/>
                </a:solidFill>
                <a:uFillTx/>
              </a:rPr>
              <a:t>Measures</a:t>
            </a:r>
            <a:r>
              <a:rPr lang="en-US" sz="3600" dirty="0">
                <a:solidFill>
                  <a:schemeClr val="tx1"/>
                </a:solidFill>
                <a:uFillTx/>
              </a:rPr>
              <a:t> how sensitive consumers are to price changes</a:t>
            </a:r>
            <a:r>
              <a:rPr lang="en-US" sz="3400" dirty="0" smtClean="0">
                <a:solidFill>
                  <a:schemeClr val="tx1"/>
                </a:solidFill>
                <a:uFillTx/>
              </a:rPr>
              <a:t> </a:t>
            </a:r>
          </a:p>
          <a:p>
            <a:r>
              <a:rPr lang="en-US" sz="3400" dirty="0" smtClean="0">
                <a:solidFill>
                  <a:schemeClr val="tx1"/>
                </a:solidFill>
                <a:uFillTx/>
              </a:rPr>
              <a:t>Price is almost always the independent variable</a:t>
            </a:r>
          </a:p>
          <a:p>
            <a:pPr lvl="1"/>
            <a:endParaRPr lang="en-US" sz="3000" dirty="0">
              <a:solidFill>
                <a:schemeClr val="tx1"/>
              </a:solidFill>
              <a:uFillTx/>
            </a:endParaRPr>
          </a:p>
          <a:p>
            <a:pPr lvl="1"/>
            <a:endParaRPr lang="en-US" sz="2500" dirty="0" smtClean="0">
              <a:solidFill>
                <a:schemeClr val="tx1"/>
              </a:solidFill>
              <a:uFillTx/>
            </a:endParaRPr>
          </a:p>
          <a:p>
            <a:pPr lvl="1"/>
            <a:endParaRPr lang="en-US" sz="25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en-US" sz="3700" dirty="0" smtClean="0">
                <a:solidFill>
                  <a:schemeClr val="tx1"/>
                </a:solidFill>
                <a:uFillTx/>
              </a:rPr>
              <a:t>Demand elasticity</a:t>
            </a:r>
          </a:p>
          <a:p>
            <a:pPr lvl="1"/>
            <a:r>
              <a:rPr lang="en-US" sz="3000" dirty="0">
                <a:solidFill>
                  <a:schemeClr val="tx1"/>
                </a:solidFill>
                <a:uFillTx/>
              </a:rPr>
              <a:t>E</a:t>
            </a:r>
            <a:r>
              <a:rPr lang="en-US" sz="3000" dirty="0" smtClean="0">
                <a:solidFill>
                  <a:schemeClr val="tx1"/>
                </a:solidFill>
                <a:uFillTx/>
              </a:rPr>
              <a:t>xtent to which a change in price causes a change in quantity demanded (QD)</a:t>
            </a:r>
          </a:p>
          <a:p>
            <a:r>
              <a:rPr lang="en-US" sz="3700" dirty="0" smtClean="0">
                <a:solidFill>
                  <a:schemeClr val="tx1"/>
                </a:solidFill>
                <a:uFillTx/>
              </a:rPr>
              <a:t>Elastic</a:t>
            </a:r>
          </a:p>
          <a:p>
            <a:pPr lvl="1"/>
            <a:r>
              <a:rPr lang="en-US" sz="3000" dirty="0" smtClean="0">
                <a:solidFill>
                  <a:schemeClr val="tx1"/>
                </a:solidFill>
                <a:uFillTx/>
              </a:rPr>
              <a:t>When a change in price causes a relatively larger change in QD</a:t>
            </a:r>
          </a:p>
          <a:p>
            <a:pPr lvl="1"/>
            <a:r>
              <a:rPr lang="en-US" sz="3000" dirty="0">
                <a:solidFill>
                  <a:schemeClr val="tx1"/>
                </a:solidFill>
                <a:uFillTx/>
              </a:rPr>
              <a:t>the need for a product is </a:t>
            </a:r>
            <a:r>
              <a:rPr lang="en-US" sz="3000" u="sng" dirty="0">
                <a:solidFill>
                  <a:schemeClr val="tx1"/>
                </a:solidFill>
                <a:uFillTx/>
              </a:rPr>
              <a:t>NOT</a:t>
            </a:r>
            <a:r>
              <a:rPr lang="en-US" sz="3000" dirty="0">
                <a:solidFill>
                  <a:schemeClr val="tx1"/>
                </a:solidFill>
                <a:uFillTx/>
              </a:rPr>
              <a:t> </a:t>
            </a:r>
            <a:r>
              <a:rPr lang="en-US" sz="3000" dirty="0" smtClean="0">
                <a:solidFill>
                  <a:schemeClr val="tx1"/>
                </a:solidFill>
                <a:uFillTx/>
              </a:rPr>
              <a:t>urgent</a:t>
            </a:r>
          </a:p>
          <a:p>
            <a:pPr lvl="1"/>
            <a:r>
              <a:rPr lang="en-US" sz="3200" dirty="0">
                <a:solidFill>
                  <a:schemeClr val="tx1"/>
                </a:solidFill>
                <a:uFillTx/>
              </a:rPr>
              <a:t>the doubling of price to increase revenue would result in a dramatic decline in revenue  </a:t>
            </a:r>
          </a:p>
          <a:p>
            <a:pPr lvl="1"/>
            <a:endParaRPr lang="en-US" sz="3000" dirty="0">
              <a:solidFill>
                <a:schemeClr val="tx1"/>
              </a:solidFill>
              <a:uFillTx/>
            </a:endParaRPr>
          </a:p>
          <a:p>
            <a:pPr lvl="1"/>
            <a:endParaRPr lang="en-US" sz="3300" dirty="0" smtClean="0">
              <a:solidFill>
                <a:schemeClr val="tx1"/>
              </a:solidFill>
              <a:uFillTx/>
            </a:endParaRPr>
          </a:p>
          <a:p>
            <a:pPr lvl="1"/>
            <a:endParaRPr lang="en-US" sz="33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5012" y="382355"/>
            <a:ext cx="10097111" cy="61071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87" y="154236"/>
            <a:ext cx="11843132" cy="6599103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  <a:uFillTx/>
              </a:rPr>
              <a:t>Inelastic demand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When a change in prices causes a relatively smaller change in QD</a:t>
            </a:r>
          </a:p>
          <a:p>
            <a:r>
              <a:rPr lang="en-US" sz="3600" dirty="0" smtClean="0">
                <a:solidFill>
                  <a:schemeClr val="tx1"/>
                </a:solidFill>
                <a:uFillTx/>
              </a:rPr>
              <a:t>Unit elastic demand </a:t>
            </a:r>
          </a:p>
          <a:p>
            <a:pPr lvl="1"/>
            <a:r>
              <a:rPr lang="en-US" sz="3300" dirty="0" smtClean="0">
                <a:solidFill>
                  <a:schemeClr val="tx1"/>
                </a:solidFill>
                <a:uFillTx/>
              </a:rPr>
              <a:t>When a change in price </a:t>
            </a:r>
          </a:p>
          <a:p>
            <a:pPr marL="457200" lvl="1" indent="0">
              <a:buNone/>
            </a:pPr>
            <a:r>
              <a:rPr lang="en-US" sz="3300" dirty="0" smtClean="0">
                <a:solidFill>
                  <a:schemeClr val="tx1"/>
                </a:solidFill>
                <a:uFillTx/>
              </a:rPr>
              <a:t>   causes a proportional change</a:t>
            </a:r>
          </a:p>
          <a:p>
            <a:pPr marL="457200" lvl="1" indent="0">
              <a:buNone/>
            </a:pPr>
            <a:r>
              <a:rPr lang="en-US" sz="3300" dirty="0">
                <a:solidFill>
                  <a:schemeClr val="tx1"/>
                </a:solidFill>
                <a:uFillTx/>
              </a:rPr>
              <a:t> </a:t>
            </a:r>
            <a:r>
              <a:rPr lang="en-US" sz="3300" dirty="0" smtClean="0">
                <a:solidFill>
                  <a:schemeClr val="tx1"/>
                </a:solidFill>
                <a:uFillTx/>
              </a:rPr>
              <a:t>  in QD</a:t>
            </a:r>
          </a:p>
          <a:p>
            <a:pPr lvl="1"/>
            <a:r>
              <a:rPr lang="en-US" sz="3300" dirty="0">
                <a:solidFill>
                  <a:schemeClr val="tx1"/>
                </a:solidFill>
                <a:uFillTx/>
              </a:rPr>
              <a:t>the % change in QD roughly </a:t>
            </a:r>
            <a:endParaRPr lang="en-US" sz="3300" dirty="0" smtClean="0">
              <a:solidFill>
                <a:schemeClr val="tx1"/>
              </a:solidFill>
              <a:uFillTx/>
            </a:endParaRPr>
          </a:p>
          <a:p>
            <a:pPr marL="457200" lvl="1" indent="0">
              <a:buNone/>
            </a:pPr>
            <a:r>
              <a:rPr lang="en-US" sz="3300" dirty="0">
                <a:solidFill>
                  <a:schemeClr val="tx1"/>
                </a:solidFill>
                <a:uFillTx/>
              </a:rPr>
              <a:t> </a:t>
            </a:r>
            <a:r>
              <a:rPr lang="en-US" sz="3300" dirty="0" smtClean="0">
                <a:solidFill>
                  <a:schemeClr val="tx1"/>
                </a:solidFill>
                <a:uFillTx/>
              </a:rPr>
              <a:t>  equals </a:t>
            </a:r>
            <a:r>
              <a:rPr lang="en-US" sz="3300" dirty="0">
                <a:solidFill>
                  <a:schemeClr val="tx1"/>
                </a:solidFill>
                <a:uFillTx/>
              </a:rPr>
              <a:t>the % change in </a:t>
            </a:r>
            <a:r>
              <a:rPr lang="en-US" sz="3300" dirty="0" smtClean="0">
                <a:solidFill>
                  <a:schemeClr val="tx1"/>
                </a:solidFill>
                <a:uFillTx/>
              </a:rPr>
              <a:t>price</a:t>
            </a:r>
            <a:endParaRPr lang="en-US" sz="3300" dirty="0">
              <a:solidFill>
                <a:schemeClr val="tx1"/>
              </a:solidFill>
              <a:uFillTx/>
            </a:endParaRPr>
          </a:p>
          <a:p>
            <a:pPr marL="457200" lvl="1" indent="0">
              <a:buNone/>
            </a:pPr>
            <a:r>
              <a:rPr lang="en-US" sz="3300" dirty="0" smtClean="0">
                <a:solidFill>
                  <a:schemeClr val="tx1"/>
                </a:solidFill>
                <a:uFillTx/>
              </a:rPr>
              <a:t>Examples: Milk, table salt</a:t>
            </a:r>
          </a:p>
          <a:p>
            <a:pPr lvl="1"/>
            <a:endParaRPr lang="en-US" sz="3600" dirty="0" smtClean="0">
              <a:solidFill>
                <a:schemeClr val="tx1"/>
              </a:solidFill>
              <a:uFillTx/>
            </a:endParaRPr>
          </a:p>
          <a:p>
            <a:pPr lvl="1"/>
            <a:endParaRPr lang="en-US" sz="3600" dirty="0" smtClean="0">
              <a:solidFill>
                <a:schemeClr val="tx1"/>
              </a:solidFill>
              <a:uFillTx/>
            </a:endParaRPr>
          </a:p>
          <a:p>
            <a:pPr lvl="1"/>
            <a:endParaRPr lang="en-US" sz="3600" dirty="0">
              <a:solidFill>
                <a:schemeClr val="tx1"/>
              </a:solidFill>
              <a:uFillTx/>
            </a:endParaRPr>
          </a:p>
        </p:txBody>
      </p:sp>
      <p:pic>
        <p:nvPicPr>
          <p:cNvPr id="4" name="Picture 2" descr="http://kimgeonhyungeconcommentaries.files.wordpress.com/2014/09/1c5f2-inelasticdemand.png?w=512&amp;h=34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8677" y="2273876"/>
            <a:ext cx="4897845" cy="352989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287" y="154236"/>
            <a:ext cx="11843132" cy="6599103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uFillTx/>
              </a:rPr>
              <a:t>To measure elasticity of demand, compare the percentage change in quantity demanded to the percentage change in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price</a:t>
            </a:r>
          </a:p>
          <a:p>
            <a:endParaRPr lang="en-US" sz="3600" dirty="0">
              <a:solidFill>
                <a:schemeClr val="tx1"/>
              </a:solidFill>
              <a:uFillTx/>
            </a:endParaRPr>
          </a:p>
          <a:p>
            <a:endParaRPr lang="en-US" sz="3600" dirty="0">
              <a:solidFill>
                <a:schemeClr val="tx1"/>
              </a:solidFill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923" y="3019777"/>
            <a:ext cx="9097287" cy="20828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Three factors determine a product’s demand elasticity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Can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purchase be delayed?                                          (inelastic – QD is not sensitive to P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Is there adequate substitutes?                               (many: elastic); or (few: inelastic)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The amount of income required to make purchase.    (</a:t>
            </a:r>
            <a:r>
              <a:rPr lang="en-US" sz="3600" dirty="0">
                <a:solidFill>
                  <a:schemeClr val="tx1"/>
                </a:solidFill>
                <a:uFillTx/>
              </a:rPr>
              <a:t>L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arge: elastic) (Small: inelastic)</a:t>
            </a:r>
          </a:p>
          <a:p>
            <a:endParaRPr lang="en-US" sz="3600" dirty="0">
              <a:solidFill>
                <a:schemeClr val="tx1"/>
              </a:solidFill>
              <a:uFillTx/>
            </a:endParaRPr>
          </a:p>
          <a:p>
            <a:endParaRPr lang="en-US" sz="36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28794"/>
            <a:ext cx="6397862" cy="5987338"/>
          </a:xfrm>
        </p:spPr>
      </p:pic>
      <p:sp>
        <p:nvSpPr>
          <p:cNvPr id="2" name="TextBox 1"/>
          <p:cNvSpPr txBox="1">
            <a:spLocks/>
          </p:cNvSpPr>
          <p:nvPr/>
        </p:nvSpPr>
        <p:spPr>
          <a:xfrm>
            <a:off x="6533003" y="3995678"/>
            <a:ext cx="5365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uFillTx/>
              </a:rPr>
              <a:t>A change in price moves in the opposite direction from the change in revenue</a:t>
            </a:r>
            <a:endParaRPr lang="en-US" sz="3600" dirty="0">
              <a:uFillTx/>
            </a:endParaRPr>
          </a:p>
        </p:txBody>
      </p:sp>
      <p:sp>
        <p:nvSpPr>
          <p:cNvPr id="3" name="TextBox 2"/>
          <p:cNvSpPr txBox="1">
            <a:spLocks/>
          </p:cNvSpPr>
          <p:nvPr/>
        </p:nvSpPr>
        <p:spPr>
          <a:xfrm>
            <a:off x="6533003" y="705080"/>
            <a:ext cx="52770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uFillTx/>
              </a:rPr>
              <a:t>When a price change results in a relatively larger change in total expenditures, the demand is said to be elastic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/>
          </p:cNvSpPr>
          <p:nvPr/>
        </p:nvSpPr>
        <p:spPr>
          <a:xfrm>
            <a:off x="6786389" y="763972"/>
            <a:ext cx="525504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uFillTx/>
              </a:rPr>
              <a:t>When a price change results in a relatively smaller change in total expenditures, the demand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uFillTx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uFillTx/>
              </a:rPr>
              <a:t>Demand is usually </a:t>
            </a:r>
            <a:r>
              <a:rPr lang="en-US" sz="3600" u="sng" dirty="0">
                <a:uFillTx/>
              </a:rPr>
              <a:t>inelastic</a:t>
            </a:r>
            <a:r>
              <a:rPr lang="en-US" sz="3600" dirty="0">
                <a:uFillTx/>
              </a:rPr>
              <a:t> if consumers </a:t>
            </a:r>
            <a:r>
              <a:rPr lang="en-US" sz="3600" u="sng" dirty="0">
                <a:uFillTx/>
              </a:rPr>
              <a:t>cannot postpone </a:t>
            </a:r>
            <a:r>
              <a:rPr lang="en-US" sz="3600" dirty="0">
                <a:uFillTx/>
              </a:rPr>
              <a:t>the </a:t>
            </a:r>
            <a:r>
              <a:rPr lang="en-US" sz="3600" u="sng" dirty="0">
                <a:uFillTx/>
              </a:rPr>
              <a:t>purchase</a:t>
            </a:r>
            <a:r>
              <a:rPr lang="en-US" sz="3600" dirty="0">
                <a:uFillTx/>
              </a:rPr>
              <a:t> of a product</a:t>
            </a:r>
          </a:p>
          <a:p>
            <a:endParaRPr lang="en-US" sz="3600" dirty="0">
              <a:uFillTx/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370" y="760164"/>
            <a:ext cx="6689019" cy="62532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421" y="429657"/>
            <a:ext cx="11468559" cy="6004193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D</a:t>
            </a:r>
            <a:r>
              <a:rPr lang="en-US" sz="3600" dirty="0" smtClean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emand depends on two variables: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The price of a product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 smtClean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Quantity available at a given point</a:t>
            </a:r>
          </a:p>
          <a:p>
            <a:pPr marL="628650" lvl="0" indent="-571500"/>
            <a:r>
              <a:rPr lang="en-US" altLang="en-US" sz="3600" kern="1200" dirty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In general, when the price of a product goes down, people are willing to buy, or demand, more of it. </a:t>
            </a:r>
            <a:endParaRPr lang="en-US" altLang="en-US" sz="3600" kern="1200" dirty="0" smtClean="0">
              <a:solidFill>
                <a:srgbClr val="000000"/>
              </a:solidFill>
              <a:uFillTx/>
              <a:cs typeface="Calibri" panose="020F0502020204030204" pitchFamily="34" charset="0"/>
            </a:endParaRPr>
          </a:p>
          <a:p>
            <a:pPr marL="628650" lvl="0" indent="-571500"/>
            <a:r>
              <a:rPr lang="en-US" altLang="en-US" sz="3600" kern="1200" dirty="0" smtClean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When </a:t>
            </a:r>
            <a:r>
              <a:rPr lang="en-US" altLang="en-US" sz="3600" kern="1200" dirty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the price goes up, </a:t>
            </a:r>
            <a:r>
              <a:rPr lang="en-US" altLang="en-US" sz="3600" kern="1200" dirty="0" smtClean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people are willing </a:t>
            </a:r>
            <a:r>
              <a:rPr lang="en-US" altLang="en-US" sz="3600" kern="1200" dirty="0">
                <a:solidFill>
                  <a:srgbClr val="000000"/>
                </a:solidFill>
                <a:uFillTx/>
                <a:cs typeface="Calibri" panose="020F0502020204030204" pitchFamily="34" charset="0"/>
              </a:rPr>
              <a:t>to buy less.</a:t>
            </a:r>
          </a:p>
          <a:p>
            <a:r>
              <a:rPr lang="en-US" sz="3600" dirty="0" smtClean="0">
                <a:solidFill>
                  <a:schemeClr val="tx1"/>
                </a:solidFill>
                <a:uFillTx/>
                <a:cs typeface="Calibri" panose="020F0502020204030204" pitchFamily="34" charset="0"/>
              </a:rPr>
              <a:t>You create demand for a product when you wish to buy it, and have the money to pay for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58958"/>
            <a:ext cx="5739165" cy="5370907"/>
          </a:xfrm>
        </p:spPr>
      </p:pic>
      <p:sp>
        <p:nvSpPr>
          <p:cNvPr id="9" name="TextBox 8"/>
          <p:cNvSpPr txBox="1">
            <a:spLocks/>
          </p:cNvSpPr>
          <p:nvPr/>
        </p:nvSpPr>
        <p:spPr>
          <a:xfrm>
            <a:off x="5739164" y="1222872"/>
            <a:ext cx="62251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uFillTx/>
              </a:rPr>
              <a:t>When a price change results in a proportional change in total </a:t>
            </a:r>
            <a:r>
              <a:rPr lang="en-US" sz="3600" dirty="0" smtClean="0">
                <a:uFillTx/>
              </a:rPr>
              <a:t>expenditures</a:t>
            </a:r>
          </a:p>
          <a:p>
            <a:endParaRPr lang="en-US" sz="3600" dirty="0" smtClean="0">
              <a:uFillTx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 smtClean="0">
                <a:uFillTx/>
              </a:rPr>
              <a:t>There is no change in revenue regardless of the price change</a:t>
            </a:r>
            <a:endParaRPr lang="en-US" sz="3600" dirty="0"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pic>
        <p:nvPicPr>
          <p:cNvPr id="2050" name="Picture 2" descr="http://connected.mcgraw-hill.com/media/repository/protected_content/COMPOUND/50001152/12/41/Econ16_ELL_C04_L3_goi/assets/images/C04_031A_664343_AS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328" y="274638"/>
            <a:ext cx="11391653" cy="6328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uFillTx/>
            </a:endParaRPr>
          </a:p>
        </p:txBody>
      </p:sp>
      <p:pic>
        <p:nvPicPr>
          <p:cNvPr id="1026" name="Picture 2" descr="http://connected.mcgraw-hill.com/media/repository/protected_content/COMPOUND/50001152/12/41/Econ16_ELL_C04_L3_goi/assets/images/C04_031A_664343-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355" y="274638"/>
            <a:ext cx="11710930" cy="6324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1577" y="807369"/>
            <a:ext cx="5362162" cy="507739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0790" y="179024"/>
            <a:ext cx="6848820" cy="6678975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uFillTx/>
              </a:rPr>
              <a:t>This chart shows how changes in price and expenditures result in different types of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elasticity</a:t>
            </a:r>
          </a:p>
          <a:p>
            <a:pPr marL="0" indent="0">
              <a:buNone/>
            </a:pPr>
            <a:endParaRPr lang="en-US" sz="3600" dirty="0" smtClean="0">
              <a:solidFill>
                <a:schemeClr val="tx1"/>
              </a:solidFill>
              <a:uFillTx/>
            </a:endParaRPr>
          </a:p>
          <a:p>
            <a:r>
              <a:rPr lang="en-US" sz="3600" dirty="0">
                <a:solidFill>
                  <a:schemeClr val="tx1"/>
                </a:solidFill>
                <a:uFillTx/>
              </a:rPr>
              <a:t>Businesses often experiment with different prices for a new product to determine its demand elasticity; this allows the businesses to set a price that maximizes total revenue</a:t>
            </a: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958" y="201059"/>
            <a:ext cx="11795393" cy="6497196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uFillTx/>
              </a:rPr>
              <a:t>When acceptable substitutes are available for a product, demand becomes more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elastic</a:t>
            </a: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  <a:uFillTx/>
            </a:endParaRPr>
          </a:p>
          <a:p>
            <a:r>
              <a:rPr lang="en-US" sz="3600" dirty="0">
                <a:solidFill>
                  <a:schemeClr val="tx1"/>
                </a:solidFill>
                <a:uFillTx/>
              </a:rPr>
              <a:t>Demand for purchases that </a:t>
            </a:r>
            <a:endParaRPr lang="en-US" sz="3600" dirty="0" smtClean="0">
              <a:solidFill>
                <a:schemeClr val="tx1"/>
              </a:solidFill>
              <a:uFillTx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uFillTx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 </a:t>
            </a:r>
            <a:r>
              <a:rPr lang="en-US" sz="3600" u="sng" dirty="0" smtClean="0">
                <a:solidFill>
                  <a:schemeClr val="tx1"/>
                </a:solidFill>
                <a:uFillTx/>
              </a:rPr>
              <a:t>require </a:t>
            </a:r>
            <a:r>
              <a:rPr lang="en-US" sz="3600" u="sng" dirty="0">
                <a:solidFill>
                  <a:schemeClr val="tx1"/>
                </a:solidFill>
                <a:uFillTx/>
              </a:rPr>
              <a:t>a large portion of </a:t>
            </a:r>
            <a:endParaRPr lang="en-US" sz="3600" u="sng" dirty="0" smtClean="0">
              <a:solidFill>
                <a:schemeClr val="tx1"/>
              </a:solidFill>
              <a:uFillTx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uFillTx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 </a:t>
            </a:r>
            <a:r>
              <a:rPr lang="en-US" sz="3600" u="sng" dirty="0" smtClean="0">
                <a:solidFill>
                  <a:schemeClr val="tx1"/>
                </a:solidFill>
                <a:uFillTx/>
              </a:rPr>
              <a:t>income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</a:t>
            </a:r>
            <a:r>
              <a:rPr lang="en-US" sz="3600" dirty="0">
                <a:solidFill>
                  <a:schemeClr val="tx1"/>
                </a:solidFill>
                <a:uFillTx/>
              </a:rPr>
              <a:t>is </a:t>
            </a:r>
            <a:r>
              <a:rPr lang="en-US" sz="3600" u="sng" dirty="0">
                <a:solidFill>
                  <a:schemeClr val="tx1"/>
                </a:solidFill>
                <a:uFillTx/>
              </a:rPr>
              <a:t>generally more </a:t>
            </a:r>
            <a:endParaRPr lang="en-US" sz="3600" u="sng" dirty="0" smtClean="0">
              <a:solidFill>
                <a:schemeClr val="tx1"/>
              </a:solidFill>
              <a:uFillTx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uFillTx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 </a:t>
            </a:r>
            <a:r>
              <a:rPr lang="en-US" sz="3600" u="sng" dirty="0" smtClean="0">
                <a:solidFill>
                  <a:schemeClr val="tx1"/>
                </a:solidFill>
                <a:uFillTx/>
              </a:rPr>
              <a:t>elastic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</a:t>
            </a:r>
            <a:r>
              <a:rPr lang="en-US" sz="3600" dirty="0">
                <a:solidFill>
                  <a:schemeClr val="tx1"/>
                </a:solidFill>
                <a:uFillTx/>
              </a:rPr>
              <a:t>than the demand </a:t>
            </a:r>
            <a:endParaRPr lang="en-US" sz="3600" dirty="0" smtClean="0">
              <a:solidFill>
                <a:schemeClr val="tx1"/>
              </a:solidFill>
              <a:uFillTx/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tx1"/>
                </a:solidFill>
                <a:uFillTx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  for </a:t>
            </a:r>
            <a:r>
              <a:rPr lang="en-US" sz="3600" dirty="0">
                <a:solidFill>
                  <a:schemeClr val="tx1"/>
                </a:solidFill>
                <a:uFillTx/>
              </a:rPr>
              <a:t>purchases that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require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uFillTx/>
              </a:rPr>
              <a:t>   smaller </a:t>
            </a:r>
            <a:r>
              <a:rPr lang="en-US" sz="3600" dirty="0">
                <a:solidFill>
                  <a:schemeClr val="tx1"/>
                </a:solidFill>
                <a:uFillTx/>
              </a:rPr>
              <a:t>amount of income </a:t>
            </a:r>
            <a:endParaRPr lang="en-US" sz="3600" dirty="0" smtClean="0">
              <a:solidFill>
                <a:schemeClr val="tx1"/>
              </a:solidFill>
              <a:uFillTx/>
            </a:endParaRPr>
          </a:p>
          <a:p>
            <a:pPr marL="0" indent="0">
              <a:buNone/>
            </a:pPr>
            <a:endParaRPr lang="en-US" sz="3600" dirty="0">
              <a:solidFill>
                <a:schemeClr val="tx1"/>
              </a:solidFill>
              <a:uFillTx/>
            </a:endParaRPr>
          </a:p>
          <a:p>
            <a:endParaRPr lang="en-US" sz="3600" dirty="0">
              <a:solidFill>
                <a:schemeClr val="tx1"/>
              </a:solidFill>
              <a:uFillTx/>
            </a:endParaRPr>
          </a:p>
          <a:p>
            <a:endParaRPr lang="en-US" sz="3600" dirty="0">
              <a:solidFill>
                <a:schemeClr val="tx1"/>
              </a:solidFill>
              <a:uFillTx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909" y="2637692"/>
            <a:ext cx="5481442" cy="308331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3388" y="319489"/>
            <a:ext cx="11688896" cy="6246564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uFillTx/>
              </a:rPr>
              <a:t>Economists </a:t>
            </a:r>
          </a:p>
          <a:p>
            <a:pPr lvl="1"/>
            <a:r>
              <a:rPr lang="en-US" sz="3600" dirty="0">
                <a:solidFill>
                  <a:schemeClr val="tx1"/>
                </a:solidFill>
                <a:uFillTx/>
              </a:rPr>
              <a:t>Analyze demand by listing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prices, </a:t>
            </a:r>
            <a:r>
              <a:rPr lang="en-US" sz="3600" dirty="0">
                <a:solidFill>
                  <a:schemeClr val="tx1"/>
                </a:solidFill>
                <a:uFillTx/>
              </a:rPr>
              <a:t>and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quantities </a:t>
            </a:r>
            <a:r>
              <a:rPr lang="en-US" sz="3600" dirty="0">
                <a:solidFill>
                  <a:schemeClr val="tx1"/>
                </a:solidFill>
                <a:uFillTx/>
              </a:rPr>
              <a:t>in a demand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schedule</a:t>
            </a:r>
          </a:p>
          <a:p>
            <a:pPr marL="457200" lvl="1" indent="0">
              <a:buNone/>
            </a:pPr>
            <a:endParaRPr lang="en-US" sz="3600" dirty="0">
              <a:solidFill>
                <a:schemeClr val="tx1"/>
              </a:solidFill>
              <a:uFillTx/>
            </a:endParaRPr>
          </a:p>
          <a:p>
            <a:r>
              <a:rPr lang="en-US" sz="3600" dirty="0">
                <a:solidFill>
                  <a:schemeClr val="tx1"/>
                </a:solidFill>
                <a:uFillTx/>
              </a:rPr>
              <a:t>Demand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schedule </a:t>
            </a:r>
            <a:endParaRPr lang="en-US" sz="3600" dirty="0">
              <a:solidFill>
                <a:schemeClr val="tx1"/>
              </a:solidFill>
              <a:uFillTx/>
            </a:endParaRPr>
          </a:p>
          <a:p>
            <a:pPr lvl="1"/>
            <a:r>
              <a:rPr lang="en-US" sz="3600" dirty="0" smtClean="0">
                <a:solidFill>
                  <a:schemeClr val="tx1"/>
                </a:solidFill>
                <a:uFillTx/>
              </a:rPr>
              <a:t>Lists the various </a:t>
            </a:r>
            <a:r>
              <a:rPr lang="en-US" sz="3600" dirty="0">
                <a:solidFill>
                  <a:schemeClr val="tx1"/>
                </a:solidFill>
                <a:uFillTx/>
              </a:rPr>
              <a:t>quantities demanded of a product at all prices that might prevail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/>
          </p:cNvSpPr>
          <p:nvPr/>
        </p:nvSpPr>
        <p:spPr>
          <a:xfrm>
            <a:off x="3784922" y="451413"/>
            <a:ext cx="4405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uFillTx/>
              </a:rPr>
              <a:t>Demand Schedule</a:t>
            </a:r>
            <a:endParaRPr lang="en-US" sz="4000" dirty="0">
              <a:uFillTx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069975" y="2120900"/>
          <a:ext cx="10059114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29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Price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Quantity Demanded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$9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0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$6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1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$4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2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$3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3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$2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uFillTx/>
                        </a:rPr>
                        <a:t>4</a:t>
                      </a:r>
                      <a:endParaRPr lang="en-US" sz="3600" dirty="0">
                        <a:uFillTx/>
                      </a:endParaRPr>
                    </a:p>
                  </a:txBody>
                  <a:tcPr marL="124167" marR="124167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uFillTx/>
              </a:rPr>
              <a:t>Demand Curve</a:t>
            </a:r>
            <a:endParaRPr lang="en-US" dirty="0">
              <a:solidFill>
                <a:schemeClr val="tx1"/>
              </a:solidFill>
              <a:uFillTx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en-US" sz="3600" kern="1200" dirty="0" smtClean="0">
                <a:solidFill>
                  <a:srgbClr val="000000"/>
                </a:solidFill>
                <a:uFillTx/>
                <a:cs typeface="Arial" panose="020B0604020202020204" pitchFamily="34" charset="0"/>
              </a:rPr>
              <a:t>Shows </a:t>
            </a:r>
            <a:r>
              <a:rPr lang="en-US" altLang="en-US" sz="3600" kern="1200" dirty="0">
                <a:solidFill>
                  <a:srgbClr val="000000"/>
                </a:solidFill>
                <a:uFillTx/>
                <a:cs typeface="Arial" panose="020B0604020202020204" pitchFamily="34" charset="0"/>
              </a:rPr>
              <a:t>the quantity of a product demanded at each price that might prevail in the </a:t>
            </a:r>
            <a:r>
              <a:rPr lang="en-US" altLang="en-US" sz="3600" kern="1200" dirty="0" smtClean="0">
                <a:solidFill>
                  <a:srgbClr val="000000"/>
                </a:solidFill>
                <a:uFillTx/>
                <a:cs typeface="Arial" panose="020B0604020202020204" pitchFamily="34" charset="0"/>
              </a:rPr>
              <a:t>market</a:t>
            </a:r>
          </a:p>
          <a:p>
            <a:pPr lvl="1"/>
            <a:r>
              <a:rPr lang="en-US" sz="3600" dirty="0">
                <a:solidFill>
                  <a:schemeClr val="tx1"/>
                </a:solidFill>
                <a:uFillTx/>
              </a:rPr>
              <a:t>When graphed it forms </a:t>
            </a:r>
            <a:r>
              <a:rPr lang="en-US" sz="3600" dirty="0" smtClean="0">
                <a:solidFill>
                  <a:schemeClr val="tx1"/>
                </a:solidFill>
                <a:uFillTx/>
              </a:rPr>
              <a:t>a d</a:t>
            </a:r>
            <a:r>
              <a:rPr lang="en-US" sz="3600" dirty="0" smtClean="0">
                <a:solidFill>
                  <a:srgbClr val="000000"/>
                </a:solidFill>
                <a:uFillTx/>
              </a:rPr>
              <a:t>emand </a:t>
            </a:r>
            <a:r>
              <a:rPr lang="en-US" sz="3600" dirty="0">
                <a:solidFill>
                  <a:srgbClr val="000000"/>
                </a:solidFill>
                <a:uFillTx/>
              </a:rPr>
              <a:t>curve with downward slope</a:t>
            </a:r>
          </a:p>
          <a:p>
            <a:pPr lvl="1"/>
            <a:endParaRPr lang="en-US" altLang="en-US" sz="3600" kern="1200" dirty="0">
              <a:solidFill>
                <a:srgbClr val="000000"/>
              </a:solidFill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en-US" sz="3600" dirty="0">
              <a:solidFill>
                <a:srgbClr val="000000"/>
              </a:solidFill>
              <a:uFillTx/>
            </a:endParaRPr>
          </a:p>
          <a:p>
            <a:endParaRPr lang="en-US" dirty="0"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3388" y="319489"/>
            <a:ext cx="11688896" cy="6246564"/>
          </a:xfrm>
        </p:spPr>
        <p:txBody>
          <a:bodyPr/>
          <a:lstStyle/>
          <a:p>
            <a:endParaRPr lang="en-US" sz="3600" dirty="0">
              <a:solidFill>
                <a:schemeClr val="tx1"/>
              </a:solidFill>
              <a:uFillTx/>
            </a:endParaRPr>
          </a:p>
          <a:p>
            <a:endParaRPr lang="en-US" sz="3600" dirty="0"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159" y="319489"/>
            <a:ext cx="8857561" cy="6503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Law of Demand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eaLnBrk="1" hangingPunct="1">
              <a:lnSpc>
                <a:spcPct val="110000"/>
              </a:lnSpc>
              <a:spcBef>
                <a:spcPts val="1238"/>
              </a:spcBef>
              <a:buFont typeface="Arial" panose="020B0604020202020204" pitchFamily="34" charset="0"/>
              <a:buChar char="•"/>
            </a:pPr>
            <a:r>
              <a:rPr lang="en-US" altLang="en-US" sz="3600" kern="120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n-US" altLang="en-US" sz="3600" kern="1200" dirty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Law of Demand states that the quantity demanded of a </a:t>
            </a:r>
            <a:r>
              <a:rPr lang="en-US" altLang="en-US" sz="3600" kern="120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product </a:t>
            </a:r>
            <a:r>
              <a:rPr lang="en-US" altLang="en-US" sz="3600" kern="1200" dirty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varies inversely with its </a:t>
            </a:r>
            <a:r>
              <a:rPr lang="en-US" altLang="en-US" sz="3600" kern="120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price</a:t>
            </a:r>
            <a:endParaRPr lang="en-US" altLang="en-US" sz="3600" kern="1200" dirty="0">
              <a:solidFill>
                <a:srgbClr val="000000"/>
              </a:solidFill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ts val="1238"/>
              </a:spcBef>
              <a:buFont typeface="Arial" panose="020B0604020202020204" pitchFamily="34" charset="0"/>
              <a:buChar char="•"/>
            </a:pPr>
            <a:r>
              <a:rPr lang="en-US" altLang="en-US" sz="3600" kern="120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en-US" altLang="en-US" sz="3600" kern="1200" dirty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Law of Demand is called a “law” because it has proven true after repeated studies and tests, and it is consistent with common sense and </a:t>
            </a:r>
            <a:r>
              <a:rPr lang="en-US" altLang="en-US" sz="3600" kern="1200" dirty="0" smtClean="0">
                <a:solidFill>
                  <a:srgbClr val="000000"/>
                </a:solidFill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observation</a:t>
            </a:r>
            <a:endParaRPr lang="en-US" altLang="en-US" sz="3600" kern="1200" dirty="0">
              <a:solidFill>
                <a:srgbClr val="000000"/>
              </a:solidFill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eaLnBrk="1" hangingPunct="1">
              <a:lnSpc>
                <a:spcPct val="110000"/>
              </a:lnSpc>
              <a:spcBef>
                <a:spcPts val="1238"/>
              </a:spcBef>
              <a:buNone/>
            </a:pPr>
            <a:endParaRPr lang="en-US" sz="3600" dirty="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12917" y="984739"/>
            <a:ext cx="11436504" cy="4686300"/>
          </a:xfrm>
          <a:prstGeom prst="rect">
            <a:avLst/>
          </a:prstGeom>
          <a:noFill/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9824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5967</TotalTime>
  <Words>1054</Words>
  <Application>Microsoft Office PowerPoint</Application>
  <PresentationFormat>Widescreen</PresentationFormat>
  <Paragraphs>136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Rockwell</vt:lpstr>
      <vt:lpstr>Rockwell Condensed</vt:lpstr>
      <vt:lpstr>Wingdings</vt:lpstr>
      <vt:lpstr>Wood Type</vt:lpstr>
      <vt:lpstr>Chapter 4</vt:lpstr>
      <vt:lpstr>Chapter 4.1</vt:lpstr>
      <vt:lpstr>PowerPoint Presentation</vt:lpstr>
      <vt:lpstr>PowerPoint Presentation</vt:lpstr>
      <vt:lpstr>PowerPoint Presentation</vt:lpstr>
      <vt:lpstr>Demand Curve</vt:lpstr>
      <vt:lpstr>PowerPoint Presentation</vt:lpstr>
      <vt:lpstr>Law of Demand</vt:lpstr>
      <vt:lpstr>PowerPoint Presentation</vt:lpstr>
      <vt:lpstr>Market Demand Curve</vt:lpstr>
      <vt:lpstr>PowerPoint Presentation</vt:lpstr>
      <vt:lpstr>PowerPoint Presentation</vt:lpstr>
      <vt:lpstr>4.2</vt:lpstr>
      <vt:lpstr>PowerPoint Presentation</vt:lpstr>
      <vt:lpstr>PowerPoint Presentation</vt:lpstr>
      <vt:lpstr>Change in Demand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Elasticity</vt:lpstr>
      <vt:lpstr>PowerPoint Presentation</vt:lpstr>
      <vt:lpstr>PowerPoint Presentation</vt:lpstr>
      <vt:lpstr>PowerPoint Presentation</vt:lpstr>
      <vt:lpstr>PowerPoint Presentation</vt:lpstr>
      <vt:lpstr>Three factors determine a product’s demand elasticity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Northside ISD</dc:creator>
  <cp:lastModifiedBy>swc</cp:lastModifiedBy>
  <cp:revision>76</cp:revision>
  <cp:lastPrinted>2016-02-23T16:12:06Z</cp:lastPrinted>
  <dcterms:created xsi:type="dcterms:W3CDTF">2014-02-16T20:35:23Z</dcterms:created>
  <dcterms:modified xsi:type="dcterms:W3CDTF">2017-06-13T19:34:23Z</dcterms:modified>
</cp:coreProperties>
</file>