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2" r:id="rId39"/>
    <p:sldId id="294" r:id="rId40"/>
    <p:sldId id="295" r:id="rId41"/>
    <p:sldId id="296" r:id="rId42"/>
    <p:sldId id="297" r:id="rId43"/>
    <p:sldId id="298" r:id="rId44"/>
    <p:sldId id="299" r:id="rId45"/>
    <p:sldId id="300" r:id="rId46"/>
    <p:sldId id="301" r:id="rId47"/>
    <p:sldId id="303" r:id="rId48"/>
    <p:sldId id="302"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5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DE62E5-E12C-4E1D-BD8F-44CD0B7973C2}" type="datetimeFigureOut">
              <a:rPr lang="en-US" smtClean="0"/>
              <a:t>6/16/2016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2A6BA1-A941-4F27-8C91-AC259522AF46}" type="slidenum">
              <a:rPr lang="en-US" smtClean="0"/>
              <a:t>‹#›</a:t>
            </a:fld>
            <a:endParaRPr lang="en-US"/>
          </a:p>
        </p:txBody>
      </p:sp>
    </p:spTree>
    <p:extLst>
      <p:ext uri="{BB962C8B-B14F-4D97-AF65-F5344CB8AC3E}">
        <p14:creationId xmlns:p14="http://schemas.microsoft.com/office/powerpoint/2010/main" val="4931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6BA1-A941-4F27-8C91-AC259522AF46}" type="slidenum">
              <a:rPr lang="en-US" smtClean="0"/>
              <a:t>25</a:t>
            </a:fld>
            <a:endParaRPr lang="en-US"/>
          </a:p>
        </p:txBody>
      </p:sp>
    </p:spTree>
    <p:extLst>
      <p:ext uri="{BB962C8B-B14F-4D97-AF65-F5344CB8AC3E}">
        <p14:creationId xmlns:p14="http://schemas.microsoft.com/office/powerpoint/2010/main" val="3157709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CEF80D-0D1A-4268-94C6-466D071E7F7D}"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2744156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EF80D-0D1A-4268-94C6-466D071E7F7D}"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219078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EF80D-0D1A-4268-94C6-466D071E7F7D}"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2433762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EF80D-0D1A-4268-94C6-466D071E7F7D}"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3124742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CEF80D-0D1A-4268-94C6-466D071E7F7D}"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812148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CEF80D-0D1A-4268-94C6-466D071E7F7D}"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720989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CEF80D-0D1A-4268-94C6-466D071E7F7D}" type="datetimeFigureOut">
              <a:rPr lang="en-US" smtClean="0"/>
              <a:t>6/16/2016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607762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CEF80D-0D1A-4268-94C6-466D071E7F7D}" type="datetimeFigureOut">
              <a:rPr lang="en-US" smtClean="0"/>
              <a:t>6/16/2016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2697205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CEF80D-0D1A-4268-94C6-466D071E7F7D}" type="datetimeFigureOut">
              <a:rPr lang="en-US" smtClean="0"/>
              <a:t>6/16/2016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3859920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EF80D-0D1A-4268-94C6-466D071E7F7D}"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1212834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EF80D-0D1A-4268-94C6-466D071E7F7D}"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C20967-C227-4001-86E2-F26EA4976515}" type="slidenum">
              <a:rPr lang="en-US" smtClean="0"/>
              <a:t>‹#›</a:t>
            </a:fld>
            <a:endParaRPr lang="en-US"/>
          </a:p>
        </p:txBody>
      </p:sp>
    </p:spTree>
    <p:extLst>
      <p:ext uri="{BB962C8B-B14F-4D97-AF65-F5344CB8AC3E}">
        <p14:creationId xmlns:p14="http://schemas.microsoft.com/office/powerpoint/2010/main" val="2934690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CEF80D-0D1A-4268-94C6-466D071E7F7D}" type="datetimeFigureOut">
              <a:rPr lang="en-US" smtClean="0"/>
              <a:t>6/16/2016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C20967-C227-4001-86E2-F26EA4976515}" type="slidenum">
              <a:rPr lang="en-US" smtClean="0"/>
              <a:t>‹#›</a:t>
            </a:fld>
            <a:endParaRPr lang="en-US"/>
          </a:p>
        </p:txBody>
      </p:sp>
    </p:spTree>
    <p:extLst>
      <p:ext uri="{BB962C8B-B14F-4D97-AF65-F5344CB8AC3E}">
        <p14:creationId xmlns:p14="http://schemas.microsoft.com/office/powerpoint/2010/main" val="2247477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gi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1.xml"/><Relationship Id="rId5" Type="http://schemas.openxmlformats.org/officeDocument/2006/relationships/image" Target="../media/image52.jpeg"/><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28.jpeg"/><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8278" y="331216"/>
            <a:ext cx="9144000" cy="2387600"/>
          </a:xfrm>
        </p:spPr>
        <p:txBody>
          <a:bodyPr/>
          <a:lstStyle/>
          <a:p>
            <a:r>
              <a:rPr lang="en-US" dirty="0" smtClean="0"/>
              <a:t>Writing Equations with Slope and a Point</a:t>
            </a:r>
            <a:endParaRPr lang="en-US" dirty="0"/>
          </a:p>
        </p:txBody>
      </p:sp>
      <p:sp>
        <p:nvSpPr>
          <p:cNvPr id="3" name="Subtitle 2"/>
          <p:cNvSpPr>
            <a:spLocks noGrp="1"/>
          </p:cNvSpPr>
          <p:nvPr>
            <p:ph type="subTitle" idx="1"/>
          </p:nvPr>
        </p:nvSpPr>
        <p:spPr>
          <a:xfrm>
            <a:off x="3724030" y="3638614"/>
            <a:ext cx="4271373" cy="927080"/>
          </a:xfrm>
        </p:spPr>
        <p:txBody>
          <a:bodyPr/>
          <a:lstStyle/>
          <a:p>
            <a:r>
              <a:rPr lang="en-US" dirty="0" smtClean="0"/>
              <a:t>Unit 4 Lesson 2</a:t>
            </a:r>
            <a:endParaRPr lang="en-US" dirty="0"/>
          </a:p>
        </p:txBody>
      </p:sp>
      <p:pic>
        <p:nvPicPr>
          <p:cNvPr id="5122" name="Picture 2" descr="http://www.walkerjoneseducampus.org/ourpages/auto/2012/10/10/64431431/linear_equations_poster-p228785514622916610tdcp_400-1kkqi0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031" y="2718816"/>
            <a:ext cx="3611753" cy="361175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4.thingpic.com/images/DD/wH86wY4wsW5giQSRATHjwBS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2649" y="3160407"/>
            <a:ext cx="3583881" cy="2810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5310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872" y="237109"/>
            <a:ext cx="10515600" cy="1325563"/>
          </a:xfrm>
        </p:spPr>
        <p:txBody>
          <a:bodyPr/>
          <a:lstStyle/>
          <a:p>
            <a:r>
              <a:rPr lang="en-US" dirty="0" smtClean="0"/>
              <a:t>Example 6</a:t>
            </a:r>
            <a:endParaRPr lang="en-US" dirty="0"/>
          </a:p>
        </p:txBody>
      </p:sp>
      <p:sp>
        <p:nvSpPr>
          <p:cNvPr id="3" name="Content Placeholder 2"/>
          <p:cNvSpPr>
            <a:spLocks noGrp="1"/>
          </p:cNvSpPr>
          <p:nvPr>
            <p:ph idx="1"/>
          </p:nvPr>
        </p:nvSpPr>
        <p:spPr>
          <a:xfrm>
            <a:off x="118872" y="1359281"/>
            <a:ext cx="11923776" cy="4351338"/>
          </a:xfrm>
        </p:spPr>
        <p:txBody>
          <a:bodyPr>
            <a:normAutofit/>
          </a:bodyPr>
          <a:lstStyle/>
          <a:p>
            <a:pPr marL="0" indent="0">
              <a:buNone/>
            </a:pPr>
            <a:r>
              <a:rPr lang="en-US" sz="2400" dirty="0" smtClean="0"/>
              <a:t>Water pressure can be measured in atmospheres (</a:t>
            </a:r>
            <a:r>
              <a:rPr lang="en-US" sz="2400" dirty="0" err="1" smtClean="0"/>
              <a:t>atm</a:t>
            </a:r>
            <a:r>
              <a:rPr lang="en-US" sz="2400" dirty="0" smtClean="0"/>
              <a:t>). As you increase your depth in the water, the pressure increases 0.1atm per meter. At a depth of 10 meters, the pressure is measured to be 1 atm. Write the equation of this relationship in slope intercept form</a:t>
            </a:r>
            <a:r>
              <a:rPr lang="en-US" sz="3600" dirty="0" smtClean="0"/>
              <a:t>.</a:t>
            </a:r>
            <a:endParaRPr lang="en-US" sz="3600" dirty="0"/>
          </a:p>
        </p:txBody>
      </p:sp>
      <p:pic>
        <p:nvPicPr>
          <p:cNvPr id="4098" name="Picture 2" descr="https://upload.wikimedia.org/wikipedia/commons/8/8a/Discover_Scuba_Diving_--_St._Croix,_US_Virgin_Island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0800000" flipV="1">
            <a:off x="2775178" y="33718"/>
            <a:ext cx="2165377" cy="132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669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Standard Form</a:t>
            </a:r>
            <a:endParaRPr lang="en-US" dirty="0"/>
          </a:p>
        </p:txBody>
      </p:sp>
      <p:sp>
        <p:nvSpPr>
          <p:cNvPr id="3" name="Content Placeholder 2"/>
          <p:cNvSpPr>
            <a:spLocks noGrp="1"/>
          </p:cNvSpPr>
          <p:nvPr>
            <p:ph idx="1"/>
          </p:nvPr>
        </p:nvSpPr>
        <p:spPr>
          <a:xfrm>
            <a:off x="838200" y="2875742"/>
            <a:ext cx="5388864" cy="1201039"/>
          </a:xfrm>
        </p:spPr>
        <p:txBody>
          <a:bodyPr/>
          <a:lstStyle/>
          <a:p>
            <a:r>
              <a:rPr lang="en-US" dirty="0" smtClean="0"/>
              <a:t>A and B are called COEFFICIENTS</a:t>
            </a:r>
          </a:p>
          <a:p>
            <a:r>
              <a:rPr lang="en-US" dirty="0" smtClean="0"/>
              <a:t>C is the CONSTANT</a:t>
            </a:r>
            <a:endParaRPr lang="en-US" dirty="0"/>
          </a:p>
        </p:txBody>
      </p:sp>
      <p:pic>
        <p:nvPicPr>
          <p:cNvPr id="4" name="Picture 3"/>
          <p:cNvPicPr>
            <a:picLocks noChangeAspect="1"/>
          </p:cNvPicPr>
          <p:nvPr/>
        </p:nvPicPr>
        <p:blipFill>
          <a:blip r:embed="rId2"/>
          <a:stretch>
            <a:fillRect/>
          </a:stretch>
        </p:blipFill>
        <p:spPr>
          <a:xfrm>
            <a:off x="1039368" y="1323691"/>
            <a:ext cx="4559046" cy="1477469"/>
          </a:xfrm>
          <a:prstGeom prst="rect">
            <a:avLst/>
          </a:prstGeom>
        </p:spPr>
      </p:pic>
      <p:sp>
        <p:nvSpPr>
          <p:cNvPr id="5" name="TextBox 4"/>
          <p:cNvSpPr txBox="1"/>
          <p:nvPr/>
        </p:nvSpPr>
        <p:spPr>
          <a:xfrm>
            <a:off x="6492240" y="2016330"/>
            <a:ext cx="4861560" cy="1569660"/>
          </a:xfrm>
          <a:prstGeom prst="rect">
            <a:avLst/>
          </a:prstGeom>
          <a:noFill/>
        </p:spPr>
        <p:txBody>
          <a:bodyPr wrap="square" rtlCol="0">
            <a:spAutoFit/>
          </a:bodyPr>
          <a:lstStyle/>
          <a:p>
            <a:pPr algn="ctr"/>
            <a:r>
              <a:rPr lang="en-US" sz="2400" dirty="0" smtClean="0"/>
              <a:t>What is the difference between a </a:t>
            </a:r>
          </a:p>
          <a:p>
            <a:pPr algn="ctr"/>
            <a:r>
              <a:rPr lang="en-US" sz="2400" b="1" u="sng" dirty="0" smtClean="0">
                <a:solidFill>
                  <a:schemeClr val="accent1">
                    <a:lumMod val="75000"/>
                  </a:schemeClr>
                </a:solidFill>
              </a:rPr>
              <a:t>coefficient </a:t>
            </a:r>
          </a:p>
          <a:p>
            <a:pPr algn="ctr"/>
            <a:r>
              <a:rPr lang="en-US" sz="2400" dirty="0" smtClean="0"/>
              <a:t>and a </a:t>
            </a:r>
          </a:p>
          <a:p>
            <a:pPr algn="ctr"/>
            <a:r>
              <a:rPr lang="en-US" sz="2400" b="1" u="sng" dirty="0" smtClean="0">
                <a:solidFill>
                  <a:schemeClr val="accent1">
                    <a:lumMod val="75000"/>
                  </a:schemeClr>
                </a:solidFill>
              </a:rPr>
              <a:t>constant</a:t>
            </a:r>
            <a:r>
              <a:rPr lang="en-US" sz="2400" dirty="0" smtClean="0"/>
              <a:t>?</a:t>
            </a:r>
            <a:endParaRPr lang="en-US" sz="2400" dirty="0"/>
          </a:p>
        </p:txBody>
      </p:sp>
      <p:sp>
        <p:nvSpPr>
          <p:cNvPr id="6" name="TextBox 5"/>
          <p:cNvSpPr txBox="1"/>
          <p:nvPr/>
        </p:nvSpPr>
        <p:spPr>
          <a:xfrm>
            <a:off x="310134" y="4846336"/>
            <a:ext cx="5288280" cy="830997"/>
          </a:xfrm>
          <a:prstGeom prst="rect">
            <a:avLst/>
          </a:prstGeom>
          <a:noFill/>
        </p:spPr>
        <p:txBody>
          <a:bodyPr wrap="square" rtlCol="0">
            <a:spAutoFit/>
          </a:bodyPr>
          <a:lstStyle/>
          <a:p>
            <a:pPr algn="ctr"/>
            <a:r>
              <a:rPr lang="en-US" sz="2400" dirty="0" smtClean="0"/>
              <a:t>Why do we think Standard Form might be useful??</a:t>
            </a:r>
            <a:endParaRPr lang="en-US" sz="2400" dirty="0"/>
          </a:p>
        </p:txBody>
      </p:sp>
      <p:cxnSp>
        <p:nvCxnSpPr>
          <p:cNvPr id="8" name="Straight Arrow Connector 7"/>
          <p:cNvCxnSpPr/>
          <p:nvPr/>
        </p:nvCxnSpPr>
        <p:spPr>
          <a:xfrm flipV="1">
            <a:off x="5730240" y="4771044"/>
            <a:ext cx="2188464" cy="4770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730240" y="5586446"/>
            <a:ext cx="2426208" cy="6040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156448" y="4640249"/>
            <a:ext cx="3197352" cy="369332"/>
          </a:xfrm>
          <a:prstGeom prst="rect">
            <a:avLst/>
          </a:prstGeom>
          <a:noFill/>
        </p:spPr>
        <p:txBody>
          <a:bodyPr wrap="square" rtlCol="0">
            <a:spAutoFit/>
          </a:bodyPr>
          <a:lstStyle/>
          <a:p>
            <a:r>
              <a:rPr lang="en-US" dirty="0" smtClean="0"/>
              <a:t>If we aren’t given the SLOPE</a:t>
            </a:r>
            <a:endParaRPr lang="en-US" dirty="0"/>
          </a:p>
        </p:txBody>
      </p:sp>
      <p:sp>
        <p:nvSpPr>
          <p:cNvPr id="13" name="TextBox 12"/>
          <p:cNvSpPr txBox="1"/>
          <p:nvPr/>
        </p:nvSpPr>
        <p:spPr>
          <a:xfrm>
            <a:off x="8288274" y="6005822"/>
            <a:ext cx="3197352" cy="369332"/>
          </a:xfrm>
          <a:prstGeom prst="rect">
            <a:avLst/>
          </a:prstGeom>
          <a:noFill/>
        </p:spPr>
        <p:txBody>
          <a:bodyPr wrap="square" rtlCol="0">
            <a:spAutoFit/>
          </a:bodyPr>
          <a:lstStyle/>
          <a:p>
            <a:r>
              <a:rPr lang="en-US" dirty="0" smtClean="0"/>
              <a:t>Helps us find intercepts quickly</a:t>
            </a:r>
            <a:endParaRPr lang="en-US" dirty="0"/>
          </a:p>
        </p:txBody>
      </p:sp>
    </p:spTree>
    <p:extLst>
      <p:ext uri="{BB962C8B-B14F-4D97-AF65-F5344CB8AC3E}">
        <p14:creationId xmlns:p14="http://schemas.microsoft.com/office/powerpoint/2010/main" val="4042146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7</a:t>
            </a:r>
            <a:endParaRPr lang="en-US" dirty="0"/>
          </a:p>
        </p:txBody>
      </p:sp>
      <p:sp>
        <p:nvSpPr>
          <p:cNvPr id="3" name="Content Placeholder 2"/>
          <p:cNvSpPr>
            <a:spLocks noGrp="1"/>
          </p:cNvSpPr>
          <p:nvPr>
            <p:ph idx="1"/>
          </p:nvPr>
        </p:nvSpPr>
        <p:spPr>
          <a:xfrm>
            <a:off x="774192" y="1560449"/>
            <a:ext cx="4584192" cy="4351338"/>
          </a:xfrm>
        </p:spPr>
        <p:txBody>
          <a:bodyPr/>
          <a:lstStyle/>
          <a:p>
            <a:pPr marL="0" indent="0" algn="ctr">
              <a:buNone/>
            </a:pPr>
            <a:r>
              <a:rPr lang="en-US" dirty="0" smtClean="0"/>
              <a:t>What are the x and y intercepts of 5x – 6y = 60?</a:t>
            </a:r>
            <a:endParaRPr lang="en-US" dirty="0"/>
          </a:p>
        </p:txBody>
      </p:sp>
      <p:sp>
        <p:nvSpPr>
          <p:cNvPr id="4" name="Content Placeholder 2"/>
          <p:cNvSpPr txBox="1">
            <a:spLocks/>
          </p:cNvSpPr>
          <p:nvPr/>
        </p:nvSpPr>
        <p:spPr>
          <a:xfrm>
            <a:off x="6769608" y="1560449"/>
            <a:ext cx="458419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smtClean="0"/>
              <a:t>REMEMBER:</a:t>
            </a:r>
          </a:p>
          <a:p>
            <a:pPr marL="0" indent="0">
              <a:buFont typeface="Arial" panose="020B0604020202020204" pitchFamily="34" charset="0"/>
              <a:buNone/>
            </a:pPr>
            <a:endParaRPr lang="en-US" dirty="0"/>
          </a:p>
          <a:p>
            <a:pPr marL="0" indent="0">
              <a:buFont typeface="Arial" panose="020B0604020202020204" pitchFamily="34" charset="0"/>
              <a:buNone/>
            </a:pPr>
            <a:r>
              <a:rPr lang="en-US" dirty="0" smtClean="0"/>
              <a:t>X intercept – when Y is ZERO</a:t>
            </a:r>
            <a:endParaRPr lang="en-US" dirty="0"/>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Y intercept – when X is ZERO</a:t>
            </a:r>
            <a:endParaRPr lang="en-US" dirty="0"/>
          </a:p>
        </p:txBody>
      </p:sp>
      <p:pic>
        <p:nvPicPr>
          <p:cNvPr id="6146" name="Picture 2" descr="http://www.coolmath.com/sites/cmat/files/images/03-lines-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911" y="4561649"/>
            <a:ext cx="3143250" cy="1895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723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8 and 9</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690688"/>
                <a:ext cx="10515600" cy="4351338"/>
              </a:xfrm>
            </p:spPr>
            <p:txBody>
              <a:bodyPr>
                <a:normAutofit/>
              </a:bodyPr>
              <a:lstStyle/>
              <a:p>
                <a:pPr marL="0" indent="0" algn="ctr">
                  <a:buNone/>
                </a:pPr>
                <a:r>
                  <a:rPr lang="en-US" sz="2000" dirty="0" smtClean="0"/>
                  <a:t>What is </a:t>
                </a:r>
                <a14:m>
                  <m:oMath xmlns:m="http://schemas.openxmlformats.org/officeDocument/2006/math">
                    <m:r>
                      <a:rPr lang="en-US" sz="2000" b="0" i="1" smtClean="0">
                        <a:latin typeface="Cambria Math" panose="02040503050406030204" pitchFamily="18" charset="0"/>
                      </a:rPr>
                      <m:t>𝑦</m:t>
                    </m: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3</m:t>
                        </m:r>
                      </m:num>
                      <m:den>
                        <m:r>
                          <a:rPr lang="en-US" sz="2000" b="0" i="1" smtClean="0">
                            <a:latin typeface="Cambria Math" panose="02040503050406030204" pitchFamily="18" charset="0"/>
                          </a:rPr>
                          <m:t>7</m:t>
                        </m:r>
                      </m:den>
                    </m:f>
                    <m:r>
                      <a:rPr lang="en-US" sz="2000" b="0" i="1" smtClean="0">
                        <a:latin typeface="Cambria Math" panose="02040503050406030204" pitchFamily="18" charset="0"/>
                      </a:rPr>
                      <m:t>𝑥</m:t>
                    </m:r>
                    <m:r>
                      <a:rPr lang="en-US" sz="2000" b="0" i="1" smtClean="0">
                        <a:latin typeface="Cambria Math" panose="02040503050406030204" pitchFamily="18" charset="0"/>
                      </a:rPr>
                      <m:t>+5</m:t>
                    </m:r>
                  </m:oMath>
                </a14:m>
                <a:r>
                  <a:rPr lang="en-US" sz="2000" dirty="0" smtClean="0"/>
                  <a:t> written in Standard form using integers?</a:t>
                </a:r>
              </a:p>
              <a:p>
                <a:pPr marL="0" indent="0" algn="ctr">
                  <a:buNone/>
                </a:pPr>
                <a:r>
                  <a:rPr lang="en-US" sz="2000" dirty="0" smtClean="0"/>
                  <a:t/>
                </a:r>
                <a:br>
                  <a:rPr lang="en-US" sz="2000" dirty="0" smtClean="0"/>
                </a:br>
                <a:endParaRPr lang="en-US" sz="2000" dirty="0"/>
              </a:p>
              <a:p>
                <a:pPr marL="0" indent="0" algn="ctr">
                  <a:buNone/>
                </a:pPr>
                <a:endParaRPr lang="en-US" sz="2000" dirty="0" smtClean="0"/>
              </a:p>
              <a:p>
                <a:pPr marL="0" indent="0" algn="ctr">
                  <a:buNone/>
                </a:pPr>
                <a:endParaRPr lang="en-US" sz="2000" dirty="0"/>
              </a:p>
              <a:p>
                <a:pPr marL="0" indent="0" algn="ctr">
                  <a:buNone/>
                </a:pPr>
                <a:endParaRPr lang="en-US" sz="2000" dirty="0" smtClean="0"/>
              </a:p>
              <a:p>
                <a:pPr marL="0" indent="0" algn="ctr">
                  <a:buNone/>
                </a:pPr>
                <a:r>
                  <a:rPr lang="en-US" sz="2000" dirty="0" smtClean="0"/>
                  <a:t>Write </a:t>
                </a:r>
                <a14:m>
                  <m:oMath xmlns:m="http://schemas.openxmlformats.org/officeDocument/2006/math">
                    <m:r>
                      <a:rPr lang="en-US" sz="2000" b="0" i="1" smtClean="0">
                        <a:latin typeface="Cambria Math" panose="02040503050406030204" pitchFamily="18" charset="0"/>
                      </a:rPr>
                      <m:t>𝑦</m:t>
                    </m:r>
                    <m:r>
                      <a:rPr lang="en-US" sz="2000" b="0" i="1" smtClean="0">
                        <a:latin typeface="Cambria Math" panose="02040503050406030204" pitchFamily="18" charset="0"/>
                      </a:rPr>
                      <m:t>−2=−</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3</m:t>
                        </m:r>
                      </m:den>
                    </m:f>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𝑥</m:t>
                        </m:r>
                        <m:r>
                          <a:rPr lang="en-US" sz="2000" b="0" i="1" smtClean="0">
                            <a:latin typeface="Cambria Math" panose="02040503050406030204" pitchFamily="18" charset="0"/>
                          </a:rPr>
                          <m:t>+6</m:t>
                        </m:r>
                      </m:e>
                    </m:d>
                  </m:oMath>
                </a14:m>
                <a:r>
                  <a:rPr lang="en-US" sz="2000" dirty="0" smtClean="0"/>
                  <a:t> in standard form using integers.</a:t>
                </a: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690688"/>
                <a:ext cx="10515600" cy="4351338"/>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23889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mathbits.com/MathBits/StudentResources/GraphPaper/14by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7230" y="2079210"/>
            <a:ext cx="5056505" cy="477186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Example 10</a:t>
            </a:r>
            <a:endParaRPr lang="en-US" dirty="0"/>
          </a:p>
        </p:txBody>
      </p:sp>
      <p:sp>
        <p:nvSpPr>
          <p:cNvPr id="3" name="Content Placeholder 2"/>
          <p:cNvSpPr>
            <a:spLocks noGrp="1"/>
          </p:cNvSpPr>
          <p:nvPr>
            <p:ph idx="1"/>
          </p:nvPr>
        </p:nvSpPr>
        <p:spPr>
          <a:xfrm>
            <a:off x="838200" y="1432433"/>
            <a:ext cx="10515600" cy="4351338"/>
          </a:xfrm>
        </p:spPr>
        <p:txBody>
          <a:bodyPr/>
          <a:lstStyle/>
          <a:p>
            <a:pPr marL="0" indent="0">
              <a:buNone/>
            </a:pPr>
            <a:r>
              <a:rPr lang="en-US" dirty="0" smtClean="0"/>
              <a:t>A media download store sells songs for $1 each and movies for $12 each. You have $60 to spend. Write and graph an equation that describes the items you can purchase </a:t>
            </a:r>
            <a:endParaRPr lang="en-US" dirty="0"/>
          </a:p>
        </p:txBody>
      </p:sp>
    </p:spTree>
    <p:extLst>
      <p:ext uri="{BB962C8B-B14F-4D97-AF65-F5344CB8AC3E}">
        <p14:creationId xmlns:p14="http://schemas.microsoft.com/office/powerpoint/2010/main" val="19276144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wtps.org/cms/lib8/NJ01912980/Centricity/Domain/1215/home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4423" y="1289304"/>
            <a:ext cx="333375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60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6840" y="556070"/>
            <a:ext cx="9144000" cy="2387600"/>
          </a:xfrm>
        </p:spPr>
        <p:txBody>
          <a:bodyPr/>
          <a:lstStyle/>
          <a:p>
            <a:r>
              <a:rPr lang="en-US" dirty="0" smtClean="0"/>
              <a:t>Writing equations with two points</a:t>
            </a:r>
            <a:endParaRPr lang="en-US" dirty="0"/>
          </a:p>
        </p:txBody>
      </p:sp>
      <p:sp>
        <p:nvSpPr>
          <p:cNvPr id="3" name="Subtitle 2"/>
          <p:cNvSpPr>
            <a:spLocks noGrp="1"/>
          </p:cNvSpPr>
          <p:nvPr>
            <p:ph type="subTitle" idx="1"/>
          </p:nvPr>
        </p:nvSpPr>
        <p:spPr>
          <a:xfrm>
            <a:off x="1505712" y="2957037"/>
            <a:ext cx="9144000" cy="1655762"/>
          </a:xfrm>
        </p:spPr>
        <p:txBody>
          <a:bodyPr/>
          <a:lstStyle/>
          <a:p>
            <a:r>
              <a:rPr lang="en-US" dirty="0" smtClean="0"/>
              <a:t>Unit 4 Lesson 4</a:t>
            </a:r>
            <a:endParaRPr lang="en-US" dirty="0"/>
          </a:p>
        </p:txBody>
      </p:sp>
      <p:pic>
        <p:nvPicPr>
          <p:cNvPr id="9218" name="Picture 2" descr="http://www.coolmath.com/sites/cmat/files/images/06-lines-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647" y="3445066"/>
            <a:ext cx="3000375" cy="23622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7552564" y="2817035"/>
            <a:ext cx="3437538" cy="3464893"/>
          </a:xfrm>
          <a:prstGeom prst="rect">
            <a:avLst/>
          </a:prstGeom>
        </p:spPr>
      </p:pic>
      <p:sp>
        <p:nvSpPr>
          <p:cNvPr id="5" name="Right Arrow 4"/>
          <p:cNvSpPr/>
          <p:nvPr/>
        </p:nvSpPr>
        <p:spPr>
          <a:xfrm>
            <a:off x="4224528" y="4471416"/>
            <a:ext cx="2987646" cy="4663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8146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lgerian" panose="04020705040A02060702" pitchFamily="82" charset="0"/>
              </a:rPr>
              <a:t>How can we use two points to write equations?</a:t>
            </a:r>
            <a:endParaRPr lang="en-US" dirty="0">
              <a:latin typeface="Algerian" panose="04020705040A02060702" pitchFamily="82" charset="0"/>
            </a:endParaRPr>
          </a:p>
        </p:txBody>
      </p:sp>
      <p:sp>
        <p:nvSpPr>
          <p:cNvPr id="3" name="Content Placeholder 2"/>
          <p:cNvSpPr>
            <a:spLocks noGrp="1"/>
          </p:cNvSpPr>
          <p:nvPr>
            <p:ph idx="1"/>
          </p:nvPr>
        </p:nvSpPr>
        <p:spPr/>
        <p:txBody>
          <a:bodyPr>
            <a:normAutofit/>
          </a:bodyPr>
          <a:lstStyle/>
          <a:p>
            <a:pPr marL="0" indent="0">
              <a:buNone/>
            </a:pPr>
            <a:r>
              <a:rPr lang="en-US" sz="5400" dirty="0" smtClean="0">
                <a:solidFill>
                  <a:srgbClr val="FF0000"/>
                </a:solidFill>
              </a:rPr>
              <a:t>Any Ideas?</a:t>
            </a:r>
            <a:endParaRPr lang="en-US" sz="5400" dirty="0">
              <a:solidFill>
                <a:srgbClr val="FF0000"/>
              </a:solidFill>
            </a:endParaRPr>
          </a:p>
        </p:txBody>
      </p:sp>
      <p:sp>
        <p:nvSpPr>
          <p:cNvPr id="5" name="TextBox 4"/>
          <p:cNvSpPr txBox="1"/>
          <p:nvPr/>
        </p:nvSpPr>
        <p:spPr>
          <a:xfrm>
            <a:off x="7271004" y="3157641"/>
            <a:ext cx="4084320" cy="3416320"/>
          </a:xfrm>
          <a:prstGeom prst="rect">
            <a:avLst/>
          </a:prstGeom>
          <a:noFill/>
        </p:spPr>
        <p:txBody>
          <a:bodyPr wrap="square" rtlCol="0">
            <a:spAutoFit/>
          </a:bodyPr>
          <a:lstStyle/>
          <a:p>
            <a:pPr marL="285750" indent="-285750">
              <a:buFont typeface="Arial" panose="020B0604020202020204" pitchFamily="34" charset="0"/>
              <a:buChar char="•"/>
            </a:pPr>
            <a:r>
              <a:rPr lang="en-US" sz="3600" dirty="0" smtClean="0"/>
              <a:t>Use two points to find Slope</a:t>
            </a:r>
          </a:p>
          <a:p>
            <a:pPr marL="285750" indent="-285750">
              <a:buFont typeface="Arial" panose="020B0604020202020204" pitchFamily="34" charset="0"/>
              <a:buChar char="•"/>
            </a:pPr>
            <a:r>
              <a:rPr lang="en-US" sz="3600" dirty="0" smtClean="0"/>
              <a:t>Use one point to find missing pieces</a:t>
            </a:r>
          </a:p>
          <a:p>
            <a:pPr marL="285750" indent="-285750">
              <a:buFont typeface="Arial" panose="020B0604020202020204" pitchFamily="34" charset="0"/>
              <a:buChar char="•"/>
            </a:pPr>
            <a:endParaRPr lang="en-US" sz="3600" dirty="0" smtClean="0"/>
          </a:p>
          <a:p>
            <a:pPr marL="285750" indent="-285750">
              <a:buFont typeface="Arial" panose="020B0604020202020204" pitchFamily="34" charset="0"/>
              <a:buChar char="•"/>
            </a:pPr>
            <a:endParaRPr lang="en-US" sz="3600" dirty="0"/>
          </a:p>
        </p:txBody>
      </p:sp>
      <p:sp>
        <p:nvSpPr>
          <p:cNvPr id="6" name="TextBox 5"/>
          <p:cNvSpPr txBox="1"/>
          <p:nvPr/>
        </p:nvSpPr>
        <p:spPr>
          <a:xfrm>
            <a:off x="7178040" y="2029968"/>
            <a:ext cx="4270248" cy="923330"/>
          </a:xfrm>
          <a:prstGeom prst="rect">
            <a:avLst/>
          </a:prstGeom>
          <a:noFill/>
        </p:spPr>
        <p:txBody>
          <a:bodyPr wrap="square" rtlCol="0">
            <a:spAutoFit/>
          </a:bodyPr>
          <a:lstStyle/>
          <a:p>
            <a:r>
              <a:rPr lang="en-US" sz="5400" dirty="0" smtClean="0"/>
              <a:t>We can…</a:t>
            </a:r>
            <a:endParaRPr lang="en-US" sz="5400" dirty="0"/>
          </a:p>
        </p:txBody>
      </p:sp>
    </p:spTree>
    <p:extLst>
      <p:ext uri="{BB962C8B-B14F-4D97-AF65-F5344CB8AC3E}">
        <p14:creationId xmlns:p14="http://schemas.microsoft.com/office/powerpoint/2010/main" val="375268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US" dirty="0" smtClean="0"/>
              <a:t>Example 1</a:t>
            </a:r>
            <a:endParaRPr lang="en-US" dirty="0"/>
          </a:p>
        </p:txBody>
      </p:sp>
      <p:sp>
        <p:nvSpPr>
          <p:cNvPr id="3" name="Content Placeholder 2"/>
          <p:cNvSpPr>
            <a:spLocks noGrp="1"/>
          </p:cNvSpPr>
          <p:nvPr>
            <p:ph idx="1"/>
          </p:nvPr>
        </p:nvSpPr>
        <p:spPr>
          <a:xfrm>
            <a:off x="838200" y="1553528"/>
            <a:ext cx="10515600" cy="4351338"/>
          </a:xfrm>
        </p:spPr>
        <p:txBody>
          <a:bodyPr/>
          <a:lstStyle/>
          <a:p>
            <a:pPr marL="0" indent="0">
              <a:buNone/>
            </a:pPr>
            <a:r>
              <a:rPr lang="en-US" dirty="0" smtClean="0"/>
              <a:t>What is the equation of the line that passes through (-2,-3) and (1,4) in Slope intercept, point slope, and Standard form?</a:t>
            </a:r>
            <a:endParaRPr lang="en-US" dirty="0"/>
          </a:p>
        </p:txBody>
      </p:sp>
    </p:spTree>
    <p:extLst>
      <p:ext uri="{BB962C8B-B14F-4D97-AF65-F5344CB8AC3E}">
        <p14:creationId xmlns:p14="http://schemas.microsoft.com/office/powerpoint/2010/main" val="40986121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a:xfrm>
            <a:off x="838200" y="1414145"/>
            <a:ext cx="10515600" cy="4351338"/>
          </a:xfrm>
        </p:spPr>
        <p:txBody>
          <a:bodyPr>
            <a:normAutofit/>
          </a:bodyPr>
          <a:lstStyle/>
          <a:p>
            <a:pPr marL="0" indent="0">
              <a:buNone/>
            </a:pPr>
            <a:r>
              <a:rPr lang="en-US" sz="2400" dirty="0" smtClean="0"/>
              <a:t>The table shows the number of gallons of water in a tank after a certain number of hours. The relationship is linear and you need to find the equation in Standard form</a:t>
            </a:r>
          </a:p>
        </p:txBody>
      </p:sp>
      <p:pic>
        <p:nvPicPr>
          <p:cNvPr id="7" name="Picture 6"/>
          <p:cNvPicPr>
            <a:picLocks noChangeAspect="1"/>
          </p:cNvPicPr>
          <p:nvPr/>
        </p:nvPicPr>
        <p:blipFill>
          <a:blip r:embed="rId2"/>
          <a:stretch>
            <a:fillRect/>
          </a:stretch>
        </p:blipFill>
        <p:spPr>
          <a:xfrm>
            <a:off x="598487" y="2253584"/>
            <a:ext cx="5656009" cy="972247"/>
          </a:xfrm>
          <a:prstGeom prst="rect">
            <a:avLst/>
          </a:prstGeom>
        </p:spPr>
      </p:pic>
      <p:pic>
        <p:nvPicPr>
          <p:cNvPr id="10242" name="Picture 2" descr="https://www.calvin.edu/~pribeiro/othrlnks/Fuzzy/pictures/Tutorial2/tan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19615" y="2245789"/>
            <a:ext cx="2276475" cy="1876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0240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There are three different forms to write linear equations</a:t>
            </a:r>
            <a:endParaRPr lang="en-US" dirty="0"/>
          </a:p>
        </p:txBody>
      </p:sp>
      <p:sp>
        <p:nvSpPr>
          <p:cNvPr id="3" name="Content Placeholder 2"/>
          <p:cNvSpPr>
            <a:spLocks noGrp="1"/>
          </p:cNvSpPr>
          <p:nvPr>
            <p:ph idx="1"/>
          </p:nvPr>
        </p:nvSpPr>
        <p:spPr/>
        <p:txBody>
          <a:bodyPr>
            <a:normAutofit lnSpcReduction="10000"/>
          </a:bodyPr>
          <a:lstStyle/>
          <a:p>
            <a:r>
              <a:rPr lang="en-US" sz="4800" dirty="0" smtClean="0"/>
              <a:t>Point Slope Form</a:t>
            </a:r>
          </a:p>
          <a:p>
            <a:r>
              <a:rPr lang="en-US" sz="4800" dirty="0" smtClean="0"/>
              <a:t>Slope Intercept Form</a:t>
            </a:r>
          </a:p>
          <a:p>
            <a:r>
              <a:rPr lang="en-US" sz="4800" dirty="0" smtClean="0"/>
              <a:t>Standard Form</a:t>
            </a:r>
          </a:p>
          <a:p>
            <a:pPr marL="0" indent="0">
              <a:buNone/>
            </a:pPr>
            <a:endParaRPr lang="en-US" sz="4800" dirty="0"/>
          </a:p>
          <a:p>
            <a:pPr marL="0" indent="0">
              <a:buNone/>
            </a:pPr>
            <a:r>
              <a:rPr lang="en-US" sz="4800" dirty="0" smtClean="0">
                <a:solidFill>
                  <a:srgbClr val="FF0000"/>
                </a:solidFill>
              </a:rPr>
              <a:t>Based on their names, what do you think the equations might look like?</a:t>
            </a:r>
            <a:endParaRPr lang="en-US" sz="4800" dirty="0">
              <a:solidFill>
                <a:srgbClr val="FF0000"/>
              </a:solidFill>
            </a:endParaRPr>
          </a:p>
        </p:txBody>
      </p:sp>
    </p:spTree>
    <p:extLst>
      <p:ext uri="{BB962C8B-B14F-4D97-AF65-F5344CB8AC3E}">
        <p14:creationId xmlns:p14="http://schemas.microsoft.com/office/powerpoint/2010/main" val="437048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 Do the problem assigned to your group!</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864608" y="1454661"/>
                <a:ext cx="5055965" cy="3821427"/>
              </a:xfrm>
            </p:spPr>
            <p:txBody>
              <a:bodyPr>
                <a:normAutofit fontScale="85000" lnSpcReduction="20000"/>
              </a:bodyPr>
              <a:lstStyle/>
              <a:p>
                <a:pPr marL="0" indent="0">
                  <a:buNone/>
                </a:pPr>
                <a:r>
                  <a:rPr lang="en-US" dirty="0" smtClean="0"/>
                  <a:t>1) Find the equation of </a:t>
                </a:r>
                <a14:m>
                  <m:oMath xmlns:m="http://schemas.openxmlformats.org/officeDocument/2006/math">
                    <m:r>
                      <a:rPr lang="en-US" b="0" i="1" smtClean="0">
                        <a:latin typeface="Cambria Math" panose="02040503050406030204" pitchFamily="18" charset="0"/>
                      </a:rPr>
                      <m:t>𝐴𝐵</m:t>
                    </m:r>
                  </m:oMath>
                </a14:m>
                <a:r>
                  <a:rPr lang="en-US" dirty="0" smtClean="0"/>
                  <a:t> in Point slope form</a:t>
                </a:r>
              </a:p>
              <a:p>
                <a:endParaRPr lang="en-US" dirty="0" smtClean="0"/>
              </a:p>
              <a:p>
                <a:pPr marL="0" indent="0">
                  <a:buNone/>
                </a:pPr>
                <a:r>
                  <a:rPr lang="en-US" dirty="0" smtClean="0"/>
                  <a:t>2) Find the equation of </a:t>
                </a:r>
                <a14:m>
                  <m:oMath xmlns:m="http://schemas.openxmlformats.org/officeDocument/2006/math">
                    <m:r>
                      <a:rPr lang="en-US" b="0" i="1" smtClean="0">
                        <a:latin typeface="Cambria Math" panose="02040503050406030204" pitchFamily="18" charset="0"/>
                      </a:rPr>
                      <m:t>𝐵𝐶</m:t>
                    </m:r>
                  </m:oMath>
                </a14:m>
                <a:r>
                  <a:rPr lang="en-US" dirty="0" smtClean="0"/>
                  <a:t> in Slope intercept form</a:t>
                </a:r>
              </a:p>
              <a:p>
                <a:endParaRPr lang="en-US" dirty="0" smtClean="0"/>
              </a:p>
              <a:p>
                <a:pPr marL="0" indent="0">
                  <a:buNone/>
                </a:pPr>
                <a:r>
                  <a:rPr lang="en-US" dirty="0" smtClean="0"/>
                  <a:t>3) Find the equation of </a:t>
                </a:r>
                <a14:m>
                  <m:oMath xmlns:m="http://schemas.openxmlformats.org/officeDocument/2006/math">
                    <m:r>
                      <a:rPr lang="en-US" b="0" i="1" smtClean="0">
                        <a:latin typeface="Cambria Math" panose="02040503050406030204" pitchFamily="18" charset="0"/>
                      </a:rPr>
                      <m:t>𝐶𝐷</m:t>
                    </m:r>
                  </m:oMath>
                </a14:m>
                <a:r>
                  <a:rPr lang="en-US" dirty="0" smtClean="0"/>
                  <a:t> in Standard form</a:t>
                </a:r>
              </a:p>
              <a:p>
                <a:endParaRPr lang="en-US" dirty="0" smtClean="0"/>
              </a:p>
              <a:p>
                <a:pPr marL="0" indent="0">
                  <a:buNone/>
                </a:pPr>
                <a:r>
                  <a:rPr lang="en-US" dirty="0" smtClean="0"/>
                  <a:t>4) Find the equation of </a:t>
                </a:r>
                <a14:m>
                  <m:oMath xmlns:m="http://schemas.openxmlformats.org/officeDocument/2006/math">
                    <m:r>
                      <a:rPr lang="en-US" b="0" i="1" smtClean="0">
                        <a:latin typeface="Cambria Math" panose="02040503050406030204" pitchFamily="18" charset="0"/>
                      </a:rPr>
                      <m:t>𝐴𝐷</m:t>
                    </m:r>
                  </m:oMath>
                </a14:m>
                <a:r>
                  <a:rPr lang="en-US" dirty="0" smtClean="0"/>
                  <a:t> in the form of your choice!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864608" y="1454661"/>
                <a:ext cx="5055965" cy="3821427"/>
              </a:xfrm>
              <a:blipFill rotWithShape="0">
                <a:blip r:embed="rId2"/>
                <a:stretch>
                  <a:fillRect l="-1809" t="-3668" r="-1327" b="-159"/>
                </a:stretch>
              </a:blipFill>
            </p:spPr>
            <p:txBody>
              <a:bodyPr/>
              <a:lstStyle/>
              <a:p>
                <a:r>
                  <a:rPr lang="en-US">
                    <a:noFill/>
                  </a:rPr>
                  <a:t> </a:t>
                </a:r>
              </a:p>
            </p:txBody>
          </p:sp>
        </mc:Fallback>
      </mc:AlternateContent>
      <p:pic>
        <p:nvPicPr>
          <p:cNvPr id="5" name="Picture 4"/>
          <p:cNvPicPr>
            <a:picLocks noChangeAspect="1"/>
          </p:cNvPicPr>
          <p:nvPr/>
        </p:nvPicPr>
        <p:blipFill>
          <a:blip r:embed="rId3"/>
          <a:stretch>
            <a:fillRect/>
          </a:stretch>
        </p:blipFill>
        <p:spPr>
          <a:xfrm>
            <a:off x="566928" y="1910144"/>
            <a:ext cx="4297680" cy="4537652"/>
          </a:xfrm>
          <a:prstGeom prst="rect">
            <a:avLst/>
          </a:prstGeom>
        </p:spPr>
      </p:pic>
      <p:sp>
        <p:nvSpPr>
          <p:cNvPr id="7" name="TextBox 6"/>
          <p:cNvSpPr txBox="1"/>
          <p:nvPr/>
        </p:nvSpPr>
        <p:spPr>
          <a:xfrm>
            <a:off x="5477256" y="5742432"/>
            <a:ext cx="5029200" cy="369332"/>
          </a:xfrm>
          <a:prstGeom prst="rect">
            <a:avLst/>
          </a:prstGeom>
          <a:noFill/>
        </p:spPr>
        <p:txBody>
          <a:bodyPr wrap="square" rtlCol="0">
            <a:spAutoFit/>
          </a:bodyPr>
          <a:lstStyle/>
          <a:p>
            <a:r>
              <a:rPr lang="en-US" i="1" dirty="0" smtClean="0">
                <a:solidFill>
                  <a:srgbClr val="FFC000"/>
                </a:solidFill>
              </a:rPr>
              <a:t>What do you notice about some of the equations?</a:t>
            </a:r>
            <a:endParaRPr lang="en-US" i="1" dirty="0">
              <a:solidFill>
                <a:srgbClr val="FFC000"/>
              </a:solidFill>
            </a:endParaRPr>
          </a:p>
        </p:txBody>
      </p:sp>
    </p:spTree>
    <p:extLst>
      <p:ext uri="{BB962C8B-B14F-4D97-AF65-F5344CB8AC3E}">
        <p14:creationId xmlns:p14="http://schemas.microsoft.com/office/powerpoint/2010/main" val="13692893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US" dirty="0" smtClean="0"/>
              <a:t>Example 4</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386713"/>
                <a:ext cx="10515600" cy="4351338"/>
              </a:xfrm>
            </p:spPr>
            <p:txBody>
              <a:bodyPr>
                <a:normAutofit/>
              </a:bodyPr>
              <a:lstStyle/>
              <a:p>
                <a:pPr marL="0" indent="0">
                  <a:buNone/>
                </a:pPr>
                <a:r>
                  <a:rPr lang="en-US" sz="1800" dirty="0" smtClean="0"/>
                  <a:t>The relationship between altitude and the boiling point of water is linear. At an altitude of 8000 </a:t>
                </a:r>
                <a:r>
                  <a:rPr lang="en-US" sz="1800" dirty="0" err="1" smtClean="0"/>
                  <a:t>ft</a:t>
                </a:r>
                <a:r>
                  <a:rPr lang="en-US" sz="1800" dirty="0" smtClean="0"/>
                  <a:t>, water boils at </a:t>
                </a:r>
                <a14:m>
                  <m:oMath xmlns:m="http://schemas.openxmlformats.org/officeDocument/2006/math">
                    <m:r>
                      <a:rPr lang="en-US" sz="1800" b="0" i="1" smtClean="0">
                        <a:latin typeface="Cambria Math" panose="02040503050406030204" pitchFamily="18" charset="0"/>
                      </a:rPr>
                      <m:t>197.6</m:t>
                    </m:r>
                    <m:r>
                      <a:rPr lang="en-US" sz="1800" b="0" i="1" smtClean="0">
                        <a:latin typeface="Cambria Math" panose="02040503050406030204" pitchFamily="18" charset="0"/>
                        <a:ea typeface="Cambria Math" panose="02040503050406030204" pitchFamily="18" charset="0"/>
                      </a:rPr>
                      <m:t>℉</m:t>
                    </m:r>
                  </m:oMath>
                </a14:m>
                <a:r>
                  <a:rPr lang="en-US" sz="1800" dirty="0" smtClean="0"/>
                  <a:t> and at an altitude of 4500 </a:t>
                </a:r>
                <a:r>
                  <a:rPr lang="en-US" sz="1800" dirty="0" err="1" smtClean="0"/>
                  <a:t>ft</a:t>
                </a:r>
                <a:r>
                  <a:rPr lang="en-US" sz="1800" dirty="0" smtClean="0"/>
                  <a:t> water  boils at </a:t>
                </a:r>
                <a14:m>
                  <m:oMath xmlns:m="http://schemas.openxmlformats.org/officeDocument/2006/math">
                    <m:r>
                      <a:rPr lang="en-US" sz="1800" b="0" i="1" smtClean="0">
                        <a:latin typeface="Cambria Math" panose="02040503050406030204" pitchFamily="18" charset="0"/>
                      </a:rPr>
                      <m:t>203.9</m:t>
                    </m:r>
                    <m:r>
                      <a:rPr lang="en-US" sz="1800" b="0" i="1" smtClean="0">
                        <a:latin typeface="Cambria Math" panose="02040503050406030204" pitchFamily="18" charset="0"/>
                        <a:ea typeface="Cambria Math" panose="02040503050406030204" pitchFamily="18" charset="0"/>
                      </a:rPr>
                      <m:t>℉</m:t>
                    </m:r>
                  </m:oMath>
                </a14:m>
                <a:r>
                  <a:rPr lang="en-US" sz="1800" dirty="0" smtClean="0"/>
                  <a:t>. Write the equation in slope intercept form giving the boiling point of water in terms of altitude in feet. What is the boiling of water at 2500 feet? </a:t>
                </a:r>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386713"/>
                <a:ext cx="10515600" cy="4351338"/>
              </a:xfrm>
              <a:blipFill rotWithShape="0">
                <a:blip r:embed="rId2"/>
                <a:stretch>
                  <a:fillRect l="-522" t="-1261"/>
                </a:stretch>
              </a:blipFill>
            </p:spPr>
            <p:txBody>
              <a:bodyPr/>
              <a:lstStyle/>
              <a:p>
                <a:r>
                  <a:rPr lang="en-US">
                    <a:noFill/>
                  </a:rPr>
                  <a:t> </a:t>
                </a:r>
              </a:p>
            </p:txBody>
          </p:sp>
        </mc:Fallback>
      </mc:AlternateContent>
      <p:pic>
        <p:nvPicPr>
          <p:cNvPr id="12290" name="Picture 2" descr="http://images.mentalfloss.com/sites/default/files/styles/article_640x430/public/istock_000011562034_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9103" y="2343087"/>
            <a:ext cx="3877812" cy="2605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3837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5</a:t>
            </a:r>
            <a:endParaRPr lang="en-US" dirty="0"/>
          </a:p>
        </p:txBody>
      </p:sp>
      <p:sp>
        <p:nvSpPr>
          <p:cNvPr id="3" name="Content Placeholder 2"/>
          <p:cNvSpPr>
            <a:spLocks noGrp="1"/>
          </p:cNvSpPr>
          <p:nvPr>
            <p:ph idx="1"/>
          </p:nvPr>
        </p:nvSpPr>
        <p:spPr>
          <a:xfrm>
            <a:off x="838200" y="1487297"/>
            <a:ext cx="10515600" cy="4351338"/>
          </a:xfrm>
        </p:spPr>
        <p:txBody>
          <a:bodyPr>
            <a:normAutofit/>
          </a:bodyPr>
          <a:lstStyle/>
          <a:p>
            <a:pPr marL="0" indent="0">
              <a:buNone/>
            </a:pPr>
            <a:r>
              <a:rPr lang="en-US" sz="2400" dirty="0" smtClean="0"/>
              <a:t>Find the x and y intercepts of the line that passes through (3,-8) and (-4, 13)</a:t>
            </a:r>
            <a:endParaRPr lang="en-US" sz="2400" dirty="0"/>
          </a:p>
        </p:txBody>
      </p:sp>
    </p:spTree>
    <p:extLst>
      <p:ext uri="{BB962C8B-B14F-4D97-AF65-F5344CB8AC3E}">
        <p14:creationId xmlns:p14="http://schemas.microsoft.com/office/powerpoint/2010/main" val="762641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Ticket to Homework – Compare and Check</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335024"/>
                <a:ext cx="10515600" cy="4841939"/>
              </a:xfrm>
            </p:spPr>
            <p:txBody>
              <a:bodyPr>
                <a:normAutofit/>
              </a:bodyPr>
              <a:lstStyle/>
              <a:p>
                <a:r>
                  <a:rPr lang="en-US" dirty="0" smtClean="0"/>
                  <a:t>Write the equation of a line that passes through (4, -2) and (8, -6) in point slope form</a:t>
                </a:r>
              </a:p>
              <a:p>
                <a:r>
                  <a:rPr lang="en-US" dirty="0" smtClean="0"/>
                  <a:t>Use the table to write the equation in slope intercept form</a:t>
                </a:r>
              </a:p>
              <a:p>
                <a:endParaRPr lang="en-US" dirty="0"/>
              </a:p>
              <a:p>
                <a:endParaRPr lang="en-US" dirty="0" smtClean="0"/>
              </a:p>
              <a:p>
                <a:r>
                  <a:rPr lang="en-US" dirty="0" smtClean="0"/>
                  <a:t>Write </a:t>
                </a: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en>
                    </m:f>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+4</m:t>
                        </m:r>
                      </m:e>
                    </m:d>
                  </m:oMath>
                </a14:m>
                <a:r>
                  <a:rPr lang="en-US" dirty="0" smtClean="0"/>
                  <a:t>  in standard form using integers </a:t>
                </a:r>
              </a:p>
              <a:p>
                <a:r>
                  <a:rPr lang="en-US" dirty="0" smtClean="0"/>
                  <a:t>The number of text messages sent from a cellular phone and the monthly cost have a linear relationship. 20 text messages cost $41.99 and 50 text messages cost $44.99. Find the equation of the line in the form of your choosing.</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335024"/>
                <a:ext cx="10515600" cy="4841939"/>
              </a:xfrm>
              <a:blipFill rotWithShape="0">
                <a:blip r:embed="rId2"/>
                <a:stretch>
                  <a:fillRect l="-1043" t="-2015" r="-1275" b="-1259"/>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1667256" y="2755202"/>
            <a:ext cx="6653784" cy="891132"/>
          </a:xfrm>
          <a:prstGeom prst="rect">
            <a:avLst/>
          </a:prstGeom>
        </p:spPr>
      </p:pic>
    </p:spTree>
    <p:extLst>
      <p:ext uri="{BB962C8B-B14F-4D97-AF65-F5344CB8AC3E}">
        <p14:creationId xmlns:p14="http://schemas.microsoft.com/office/powerpoint/2010/main" val="2972658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482283"/>
            <a:ext cx="9144000" cy="2387600"/>
          </a:xfrm>
        </p:spPr>
        <p:txBody>
          <a:bodyPr/>
          <a:lstStyle/>
          <a:p>
            <a:r>
              <a:rPr lang="en-US" dirty="0" smtClean="0"/>
              <a:t>Linear Inequalities</a:t>
            </a:r>
            <a:endParaRPr lang="en-US" dirty="0"/>
          </a:p>
        </p:txBody>
      </p:sp>
      <p:sp>
        <p:nvSpPr>
          <p:cNvPr id="5" name="Subtitle 4"/>
          <p:cNvSpPr>
            <a:spLocks noGrp="1"/>
          </p:cNvSpPr>
          <p:nvPr>
            <p:ph type="subTitle" idx="1"/>
          </p:nvPr>
        </p:nvSpPr>
        <p:spPr>
          <a:xfrm>
            <a:off x="1524000" y="3062542"/>
            <a:ext cx="9144000" cy="1655762"/>
          </a:xfrm>
        </p:spPr>
        <p:txBody>
          <a:bodyPr/>
          <a:lstStyle/>
          <a:p>
            <a:r>
              <a:rPr lang="en-US" dirty="0" smtClean="0"/>
              <a:t>Unit 4 Lesson 7</a:t>
            </a:r>
            <a:endParaRPr lang="en-US" dirty="0"/>
          </a:p>
        </p:txBody>
      </p:sp>
      <p:pic>
        <p:nvPicPr>
          <p:cNvPr id="13314" name="Picture 2" descr="http://www.oxfordmartin.ox.ac.uk/images/_cache/Inequality_banner_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8439" y="4079092"/>
            <a:ext cx="4782185" cy="2357416"/>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inequalities.png (379×2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911" y="3967120"/>
            <a:ext cx="3993204" cy="2581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85914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carpenter-melbourne.jpg (425×28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6469" y="201197"/>
            <a:ext cx="2406986" cy="15971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Carpentry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You budget $200 for wooden planks for outdoor furniture. Cedar costs $2.50 per for and pine costs $1.75 per foot. Write an inequality that shows how much each type of wood can be bought. What are three possible amounts of each type of wood that can be bought within your budget?</a:t>
            </a:r>
            <a:endParaRPr lang="en-US" sz="2000" dirty="0"/>
          </a:p>
        </p:txBody>
      </p:sp>
      <p:sp>
        <p:nvSpPr>
          <p:cNvPr id="4" name="TextBox 3"/>
          <p:cNvSpPr txBox="1"/>
          <p:nvPr/>
        </p:nvSpPr>
        <p:spPr>
          <a:xfrm>
            <a:off x="576072" y="3063240"/>
            <a:ext cx="4389120" cy="461665"/>
          </a:xfrm>
          <a:prstGeom prst="rect">
            <a:avLst/>
          </a:prstGeom>
          <a:noFill/>
        </p:spPr>
        <p:txBody>
          <a:bodyPr wrap="square" rtlCol="0">
            <a:spAutoFit/>
          </a:bodyPr>
          <a:lstStyle/>
          <a:p>
            <a:pPr algn="ctr"/>
            <a:r>
              <a:rPr lang="en-US" sz="2400" dirty="0" smtClean="0"/>
              <a:t>Write Inequality</a:t>
            </a:r>
            <a:endParaRPr lang="en-US" sz="2400" dirty="0"/>
          </a:p>
        </p:txBody>
      </p:sp>
      <p:sp>
        <p:nvSpPr>
          <p:cNvPr id="5" name="TextBox 4"/>
          <p:cNvSpPr txBox="1"/>
          <p:nvPr/>
        </p:nvSpPr>
        <p:spPr>
          <a:xfrm>
            <a:off x="6196584" y="3063240"/>
            <a:ext cx="4389120" cy="830997"/>
          </a:xfrm>
          <a:prstGeom prst="rect">
            <a:avLst/>
          </a:prstGeom>
          <a:noFill/>
        </p:spPr>
        <p:txBody>
          <a:bodyPr wrap="square" rtlCol="0">
            <a:spAutoFit/>
          </a:bodyPr>
          <a:lstStyle/>
          <a:p>
            <a:pPr algn="ctr"/>
            <a:r>
              <a:rPr lang="en-US" sz="2400" dirty="0" smtClean="0"/>
              <a:t>Graph on Calculator for possible Solutions</a:t>
            </a:r>
            <a:endParaRPr lang="en-US" sz="2400" dirty="0"/>
          </a:p>
        </p:txBody>
      </p:sp>
      <p:sp>
        <p:nvSpPr>
          <p:cNvPr id="6" name="Right Arrow 5"/>
          <p:cNvSpPr/>
          <p:nvPr/>
        </p:nvSpPr>
        <p:spPr>
          <a:xfrm>
            <a:off x="4519962" y="4136041"/>
            <a:ext cx="1389888" cy="4765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71RH7Vj8FUL._SY355_.jpg (355×3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3003" y="3894237"/>
            <a:ext cx="2756281" cy="2756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9833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www.montereyinstitute.org/courses/DevelopmentalMath/TEXTGROUP-1-19_RESOURCE/U07_L1_T2_text_final_3_files/image00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90854">
            <a:off x="7791187" y="2671917"/>
            <a:ext cx="2796903" cy="386835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t>Parallel and Perpendicular Lines</a:t>
            </a:r>
            <a:endParaRPr lang="en-US" dirty="0"/>
          </a:p>
        </p:txBody>
      </p:sp>
      <p:sp>
        <p:nvSpPr>
          <p:cNvPr id="3" name="Subtitle 2"/>
          <p:cNvSpPr>
            <a:spLocks noGrp="1"/>
          </p:cNvSpPr>
          <p:nvPr>
            <p:ph type="subTitle" idx="1"/>
          </p:nvPr>
        </p:nvSpPr>
        <p:spPr/>
        <p:txBody>
          <a:bodyPr/>
          <a:lstStyle/>
          <a:p>
            <a:r>
              <a:rPr lang="en-US" dirty="0" smtClean="0"/>
              <a:t>Unit 4 Lesson 9</a:t>
            </a:r>
            <a:endParaRPr lang="en-US" dirty="0"/>
          </a:p>
        </p:txBody>
      </p:sp>
      <p:pic>
        <p:nvPicPr>
          <p:cNvPr id="15362" name="Picture 2" descr="https://s-media-cache-ak0.pinimg.com/736x/91/50/e7/9150e740d2e598a84d93ad72957c27ef.jpg"/>
          <p:cNvPicPr>
            <a:picLocks noChangeAspect="1" noChangeArrowheads="1"/>
          </p:cNvPicPr>
          <p:nvPr/>
        </p:nvPicPr>
        <p:blipFill rotWithShape="1">
          <a:blip r:embed="rId3">
            <a:extLst>
              <a:ext uri="{28A0092B-C50C-407E-A947-70E740481C1C}">
                <a14:useLocalDpi xmlns:a14="http://schemas.microsoft.com/office/drawing/2010/main" val="0"/>
              </a:ext>
            </a:extLst>
          </a:blip>
          <a:srcRect l="2477" t="2734" r="4262" b="3291"/>
          <a:stretch/>
        </p:blipFill>
        <p:spPr bwMode="auto">
          <a:xfrm>
            <a:off x="502920" y="3255264"/>
            <a:ext cx="3697410" cy="288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2422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 from </a:t>
            </a:r>
            <a:r>
              <a:rPr lang="en-US" dirty="0" err="1" smtClean="0"/>
              <a:t>Geogebra</a:t>
            </a:r>
            <a:r>
              <a:rPr lang="en-US" dirty="0" smtClean="0"/>
              <a: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Parallel lines have SAME slope</a:t>
                </a:r>
              </a:p>
              <a:p>
                <a:pPr marL="457200" lvl="1" indent="0">
                  <a:buNone/>
                </a:pPr>
                <a:r>
                  <a:rPr lang="en-US" dirty="0" smtClean="0"/>
                  <a:t>Example: give an equation that is parallel to </a:t>
                </a: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7</m:t>
                        </m:r>
                      </m:den>
                    </m:f>
                    <m:r>
                      <a:rPr lang="en-US" b="0" i="1" smtClean="0">
                        <a:latin typeface="Cambria Math" panose="02040503050406030204" pitchFamily="18" charset="0"/>
                      </a:rPr>
                      <m:t>𝑥</m:t>
                    </m:r>
                    <m:r>
                      <a:rPr lang="en-US" b="0" i="1" smtClean="0">
                        <a:latin typeface="Cambria Math" panose="02040503050406030204" pitchFamily="18" charset="0"/>
                      </a:rPr>
                      <m:t>−3</m:t>
                    </m:r>
                  </m:oMath>
                </a14:m>
                <a:endParaRPr lang="en-US" dirty="0" smtClean="0"/>
              </a:p>
              <a:p>
                <a:pPr marL="457200" lvl="1" indent="0">
                  <a:buNone/>
                </a:pPr>
                <a:endParaRPr lang="en-US" dirty="0"/>
              </a:p>
              <a:p>
                <a:pPr marL="457200" lvl="1" indent="0">
                  <a:buNone/>
                </a:pPr>
                <a:endParaRPr lang="en-US" dirty="0" smtClean="0"/>
              </a:p>
              <a:p>
                <a:r>
                  <a:rPr lang="en-US" dirty="0" smtClean="0"/>
                  <a:t>Perpendicular lines have OPPOSITE RECIPROCAL</a:t>
                </a:r>
              </a:p>
              <a:p>
                <a:pPr marL="457200" lvl="1" indent="0">
                  <a:buNone/>
                </a:pPr>
                <a:r>
                  <a:rPr lang="en-US" dirty="0" smtClean="0"/>
                  <a:t>Example: Give an equation that is perpendicular to </a:t>
                </a: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7</m:t>
                        </m:r>
                      </m:den>
                    </m:f>
                    <m:r>
                      <a:rPr lang="en-US" b="0" i="1" smtClean="0">
                        <a:latin typeface="Cambria Math" panose="02040503050406030204" pitchFamily="18" charset="0"/>
                      </a:rPr>
                      <m:t>𝑥</m:t>
                    </m:r>
                    <m:r>
                      <a:rPr lang="en-US" b="0" i="1" smtClean="0">
                        <a:latin typeface="Cambria Math" panose="02040503050406030204" pitchFamily="18" charset="0"/>
                      </a:rPr>
                      <m:t>−3</m:t>
                    </m:r>
                  </m:oMath>
                </a14:m>
                <a:endParaRPr lang="en-US" dirty="0" smtClean="0"/>
              </a:p>
              <a:p>
                <a:pPr marL="0" indent="0">
                  <a:buNone/>
                </a:pPr>
                <a:endParaRPr lang="en-US" dirty="0"/>
              </a:p>
              <a:p>
                <a:pPr marL="0" indent="0">
                  <a:buNone/>
                </a:pPr>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a:stretch>
              </a:blipFill>
            </p:spPr>
            <p:txBody>
              <a:bodyPr/>
              <a:lstStyle/>
              <a:p>
                <a:r>
                  <a:rPr lang="en-US">
                    <a:noFill/>
                  </a:rPr>
                  <a:t> </a:t>
                </a:r>
              </a:p>
            </p:txBody>
          </p:sp>
        </mc:Fallback>
      </mc:AlternateContent>
      <p:pic>
        <p:nvPicPr>
          <p:cNvPr id="16386" name="Picture 2" descr="wl1.gif (280×2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9263" y="365125"/>
            <a:ext cx="2667000" cy="2333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8874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pPr marL="0" indent="0">
              <a:buNone/>
            </a:pPr>
            <a:r>
              <a:rPr lang="en-US" dirty="0" smtClean="0"/>
              <a:t>A line passes through (-3, -1) and is parallel to the graph y=2x+3. Write the equation that represents the line in slope intercept form.</a:t>
            </a:r>
            <a:endParaRPr lang="en-US" dirty="0"/>
          </a:p>
        </p:txBody>
      </p:sp>
    </p:spTree>
    <p:extLst>
      <p:ext uri="{BB962C8B-B14F-4D97-AF65-F5344CB8AC3E}">
        <p14:creationId xmlns:p14="http://schemas.microsoft.com/office/powerpoint/2010/main" val="39707995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What is an equation of the line that passes through (2,-3) and is perpendicular to </a:t>
                </a:r>
                <a14:m>
                  <m:oMath xmlns:m="http://schemas.openxmlformats.org/officeDocument/2006/math">
                    <m:r>
                      <a:rPr lang="en-US" b="0" i="0" dirty="0" smtClean="0">
                        <a:latin typeface="Cambria Math" panose="02040503050406030204" pitchFamily="18" charset="0"/>
                      </a:rPr>
                      <m:t>2</m:t>
                    </m:r>
                    <m:r>
                      <a:rPr lang="en-US" i="1" dirty="0" smtClean="0">
                        <a:latin typeface="Cambria Math" panose="02040503050406030204" pitchFamily="18" charset="0"/>
                      </a:rPr>
                      <m:t>𝑥</m:t>
                    </m:r>
                    <m:r>
                      <a:rPr lang="en-US" i="1" dirty="0" smtClean="0">
                        <a:latin typeface="Cambria Math" panose="02040503050406030204" pitchFamily="18" charset="0"/>
                      </a:rPr>
                      <m:t>−</m:t>
                    </m:r>
                    <m:r>
                      <a:rPr lang="en-US" i="1" dirty="0" smtClean="0">
                        <a:latin typeface="Cambria Math" panose="02040503050406030204" pitchFamily="18" charset="0"/>
                      </a:rPr>
                      <m:t>𝑦</m:t>
                    </m:r>
                    <m:r>
                      <a:rPr lang="en-US" i="1" dirty="0" smtClean="0">
                        <a:latin typeface="Cambria Math" panose="02040503050406030204" pitchFamily="18" charset="0"/>
                      </a:rPr>
                      <m:t>=5</m:t>
                    </m:r>
                  </m:oMath>
                </a14:m>
                <a:r>
                  <a:rPr lang="en-US" dirty="0" smtClean="0"/>
                  <a:t>. </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17" t="-2241"/>
                </a:stretch>
              </a:blipFill>
            </p:spPr>
            <p:txBody>
              <a:bodyPr/>
              <a:lstStyle/>
              <a:p>
                <a:r>
                  <a:rPr lang="en-US">
                    <a:noFill/>
                  </a:rPr>
                  <a:t> </a:t>
                </a:r>
              </a:p>
            </p:txBody>
          </p:sp>
        </mc:Fallback>
      </mc:AlternateContent>
    </p:spTree>
    <p:extLst>
      <p:ext uri="{BB962C8B-B14F-4D97-AF65-F5344CB8AC3E}">
        <p14:creationId xmlns:p14="http://schemas.microsoft.com/office/powerpoint/2010/main" val="3279777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312" y="-106253"/>
            <a:ext cx="10515600" cy="1325563"/>
          </a:xfrm>
        </p:spPr>
        <p:txBody>
          <a:bodyPr>
            <a:normAutofit/>
          </a:bodyPr>
          <a:lstStyle/>
          <a:p>
            <a:r>
              <a:rPr lang="en-US" sz="5400" dirty="0" smtClean="0"/>
              <a:t>Point Slope Form</a:t>
            </a:r>
            <a:endParaRPr lang="en-US" sz="5400"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691134" y="3096641"/>
                <a:ext cx="10684002" cy="3157855"/>
              </a:xfrm>
            </p:spPr>
            <p:txBody>
              <a:bodyPr>
                <a:normAutofit lnSpcReduction="10000"/>
              </a:bodyPr>
              <a:lstStyle/>
              <a:p>
                <a:r>
                  <a:rPr lang="en-US" dirty="0" smtClean="0"/>
                  <a:t>m is the slope of the line</a:t>
                </a:r>
              </a:p>
              <a:p>
                <a:r>
                  <a:rPr lang="en-US" dirty="0" smtClean="0"/>
                  <a:t>(x1, y1) is a point on the given line</a:t>
                </a:r>
              </a:p>
              <a:p>
                <a:endParaRPr lang="en-US" dirty="0"/>
              </a:p>
              <a:p>
                <a:r>
                  <a:rPr lang="en-US" dirty="0" smtClean="0"/>
                  <a:t>EX: </a:t>
                </a:r>
                <a14:m>
                  <m:oMath xmlns:m="http://schemas.openxmlformats.org/officeDocument/2006/math">
                    <m:r>
                      <a:rPr lang="en-US" b="0" i="1" smtClean="0">
                        <a:latin typeface="Cambria Math" panose="02040503050406030204" pitchFamily="18" charset="0"/>
                      </a:rPr>
                      <m:t>𝑦</m:t>
                    </m:r>
                    <m:r>
                      <a:rPr lang="en-US" b="0" i="1" smtClean="0">
                        <a:latin typeface="Cambria Math" panose="02040503050406030204" pitchFamily="18" charset="0"/>
                      </a:rPr>
                      <m:t>−3=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+2)</m:t>
                    </m:r>
                  </m:oMath>
                </a14:m>
                <a:r>
                  <a:rPr lang="en-US" dirty="0" smtClean="0"/>
                  <a:t> </a:t>
                </a:r>
              </a:p>
              <a:p>
                <a:pPr marL="0" indent="0">
                  <a:buNone/>
                </a:pPr>
                <a:endParaRPr lang="en-US" dirty="0"/>
              </a:p>
              <a:p>
                <a:pPr marL="0" indent="0">
                  <a:buNone/>
                </a:pPr>
                <a:r>
                  <a:rPr lang="en-US" dirty="0" smtClean="0"/>
                  <a:t>The slope is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oMath>
                </a14:m>
                <a:r>
                  <a:rPr lang="en-US" dirty="0" smtClean="0"/>
                  <a:t>  and the point on the line is (-2, 3)</a:t>
                </a:r>
                <a:endParaRPr lang="en-US"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691134" y="3096641"/>
                <a:ext cx="10684002" cy="3157855"/>
              </a:xfrm>
              <a:blipFill rotWithShape="0">
                <a:blip r:embed="rId2"/>
                <a:stretch>
                  <a:fillRect l="-1141" t="-4440" b="-579"/>
                </a:stretch>
              </a:blipFill>
            </p:spPr>
            <p:txBody>
              <a:bodyPr/>
              <a:lstStyle/>
              <a:p>
                <a:r>
                  <a:rPr lang="en-US">
                    <a:noFill/>
                  </a:rPr>
                  <a:t> </a:t>
                </a:r>
              </a:p>
            </p:txBody>
          </p:sp>
        </mc:Fallback>
      </mc:AlternateContent>
      <p:pic>
        <p:nvPicPr>
          <p:cNvPr id="6" name="Content Placeholder 3"/>
          <p:cNvPicPr>
            <a:picLocks noChangeAspect="1"/>
          </p:cNvPicPr>
          <p:nvPr/>
        </p:nvPicPr>
        <p:blipFill>
          <a:blip r:embed="rId3"/>
          <a:stretch>
            <a:fillRect/>
          </a:stretch>
        </p:blipFill>
        <p:spPr>
          <a:xfrm>
            <a:off x="735711" y="1461164"/>
            <a:ext cx="5297424" cy="977194"/>
          </a:xfrm>
          <a:prstGeom prst="rect">
            <a:avLst/>
          </a:prstGeom>
        </p:spPr>
      </p:pic>
      <p:sp>
        <p:nvSpPr>
          <p:cNvPr id="7" name="TextBox 6"/>
          <p:cNvSpPr txBox="1"/>
          <p:nvPr/>
        </p:nvSpPr>
        <p:spPr>
          <a:xfrm>
            <a:off x="7830312" y="1219310"/>
            <a:ext cx="3749040" cy="3416320"/>
          </a:xfrm>
          <a:prstGeom prst="rect">
            <a:avLst/>
          </a:prstGeom>
          <a:noFill/>
          <a:ln>
            <a:solidFill>
              <a:schemeClr val="tx1"/>
            </a:solidFill>
          </a:ln>
        </p:spPr>
        <p:txBody>
          <a:bodyPr wrap="square" rtlCol="0">
            <a:spAutoFit/>
          </a:bodyPr>
          <a:lstStyle/>
          <a:p>
            <a:r>
              <a:rPr lang="en-US" sz="2400" dirty="0" smtClean="0">
                <a:solidFill>
                  <a:schemeClr val="accent1">
                    <a:lumMod val="75000"/>
                  </a:schemeClr>
                </a:solidFill>
              </a:rPr>
              <a:t>Reflection Questions:</a:t>
            </a:r>
          </a:p>
          <a:p>
            <a:endParaRPr lang="en-US" sz="2400" dirty="0" smtClean="0">
              <a:solidFill>
                <a:schemeClr val="accent1">
                  <a:lumMod val="75000"/>
                </a:schemeClr>
              </a:solidFill>
            </a:endParaRPr>
          </a:p>
          <a:p>
            <a:pPr marL="342900" indent="-342900">
              <a:buFont typeface="Arial" panose="020B0604020202020204" pitchFamily="34" charset="0"/>
              <a:buChar char="•"/>
            </a:pPr>
            <a:r>
              <a:rPr lang="en-US" sz="2400" dirty="0" smtClean="0">
                <a:solidFill>
                  <a:schemeClr val="accent1">
                    <a:lumMod val="75000"/>
                  </a:schemeClr>
                </a:solidFill>
              </a:rPr>
              <a:t>What do you notice when you look at point slope form?</a:t>
            </a:r>
          </a:p>
          <a:p>
            <a:endParaRPr lang="en-US" sz="2400" dirty="0">
              <a:solidFill>
                <a:schemeClr val="accent1">
                  <a:lumMod val="75000"/>
                </a:schemeClr>
              </a:solidFill>
            </a:endParaRPr>
          </a:p>
          <a:p>
            <a:endParaRPr lang="en-US" sz="2400" dirty="0" smtClean="0">
              <a:solidFill>
                <a:schemeClr val="accent1">
                  <a:lumMod val="75000"/>
                </a:schemeClr>
              </a:solidFill>
            </a:endParaRPr>
          </a:p>
          <a:p>
            <a:pPr marL="342900" indent="-342900">
              <a:buFont typeface="Arial" panose="020B0604020202020204" pitchFamily="34" charset="0"/>
              <a:buChar char="•"/>
            </a:pPr>
            <a:r>
              <a:rPr lang="en-US" sz="2400" dirty="0" smtClean="0">
                <a:solidFill>
                  <a:schemeClr val="accent1">
                    <a:lumMod val="75000"/>
                  </a:schemeClr>
                </a:solidFill>
              </a:rPr>
              <a:t>Why do you think Point Slope form works?</a:t>
            </a:r>
            <a:endParaRPr lang="en-US" sz="2400" dirty="0">
              <a:solidFill>
                <a:schemeClr val="accent1">
                  <a:lumMod val="75000"/>
                </a:schemeClr>
              </a:solidFill>
            </a:endParaRPr>
          </a:p>
        </p:txBody>
      </p:sp>
    </p:spTree>
    <p:extLst>
      <p:ext uri="{BB962C8B-B14F-4D97-AF65-F5344CB8AC3E}">
        <p14:creationId xmlns:p14="http://schemas.microsoft.com/office/powerpoint/2010/main" val="1802453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Are the lines </a:t>
                </a:r>
                <a14:m>
                  <m:oMath xmlns:m="http://schemas.openxmlformats.org/officeDocument/2006/math">
                    <m:r>
                      <a:rPr lang="en-US" i="1" dirty="0" smtClean="0">
                        <a:latin typeface="Cambria Math" panose="02040503050406030204" pitchFamily="18" charset="0"/>
                      </a:rPr>
                      <m:t>𝑦</m:t>
                    </m:r>
                    <m:r>
                      <a:rPr lang="en-US" i="1" dirty="0" smtClean="0">
                        <a:latin typeface="Cambria Math" panose="02040503050406030204" pitchFamily="18" charset="0"/>
                      </a:rPr>
                      <m:t>=4</m:t>
                    </m:r>
                    <m:r>
                      <a:rPr lang="en-US" i="1" dirty="0" smtClean="0">
                        <a:latin typeface="Cambria Math" panose="02040503050406030204" pitchFamily="18" charset="0"/>
                      </a:rPr>
                      <m:t>𝑥</m:t>
                    </m:r>
                    <m:r>
                      <a:rPr lang="en-US" i="1" dirty="0" smtClean="0">
                        <a:latin typeface="Cambria Math" panose="02040503050406030204" pitchFamily="18" charset="0"/>
                      </a:rPr>
                      <m:t>−2</m:t>
                    </m:r>
                  </m:oMath>
                </a14:m>
                <a:r>
                  <a:rPr lang="en-US" dirty="0" smtClean="0"/>
                  <a:t> and </a:t>
                </a:r>
                <a14:m>
                  <m:oMath xmlns:m="http://schemas.openxmlformats.org/officeDocument/2006/math">
                    <m:r>
                      <a:rPr lang="en-US" i="1" dirty="0" smtClean="0">
                        <a:latin typeface="Cambria Math" panose="02040503050406030204" pitchFamily="18" charset="0"/>
                      </a:rPr>
                      <m:t>–</m:t>
                    </m:r>
                    <m:r>
                      <a:rPr lang="en-US" i="1" dirty="0" smtClean="0">
                        <a:latin typeface="Cambria Math" panose="02040503050406030204" pitchFamily="18" charset="0"/>
                      </a:rPr>
                      <m:t>𝑥</m:t>
                    </m:r>
                    <m:r>
                      <a:rPr lang="en-US" i="1" dirty="0" smtClean="0">
                        <a:latin typeface="Cambria Math" panose="02040503050406030204" pitchFamily="18" charset="0"/>
                      </a:rPr>
                      <m:t>+4</m:t>
                    </m:r>
                    <m:r>
                      <a:rPr lang="en-US" i="1" dirty="0" smtClean="0">
                        <a:latin typeface="Cambria Math" panose="02040503050406030204" pitchFamily="18" charset="0"/>
                      </a:rPr>
                      <m:t>𝑦</m:t>
                    </m:r>
                    <m:r>
                      <a:rPr lang="en-US" i="1" dirty="0" smtClean="0">
                        <a:latin typeface="Cambria Math" panose="02040503050406030204" pitchFamily="18" charset="0"/>
                      </a:rPr>
                      <m:t>=0 </m:t>
                    </m:r>
                  </m:oMath>
                </a14:m>
                <a:r>
                  <a:rPr lang="en-US" dirty="0" smtClean="0"/>
                  <a:t>parallel, perpendicular, or neither. Justify your reasoning.</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17" t="-2241"/>
                </a:stretch>
              </a:blipFill>
            </p:spPr>
            <p:txBody>
              <a:bodyPr/>
              <a:lstStyle/>
              <a:p>
                <a:r>
                  <a:rPr lang="en-US">
                    <a:noFill/>
                  </a:rPr>
                  <a:t> </a:t>
                </a:r>
              </a:p>
            </p:txBody>
          </p:sp>
        </mc:Fallback>
      </mc:AlternateContent>
    </p:spTree>
    <p:extLst>
      <p:ext uri="{BB962C8B-B14F-4D97-AF65-F5344CB8AC3E}">
        <p14:creationId xmlns:p14="http://schemas.microsoft.com/office/powerpoint/2010/main" val="23407091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056" y="173101"/>
            <a:ext cx="10515600" cy="1325563"/>
          </a:xfrm>
        </p:spPr>
        <p:txBody>
          <a:bodyPr/>
          <a:lstStyle/>
          <a:p>
            <a:r>
              <a:rPr lang="en-US" dirty="0" smtClean="0"/>
              <a:t>Example 4</a:t>
            </a:r>
            <a:endParaRPr lang="en-US" dirty="0"/>
          </a:p>
        </p:txBody>
      </p:sp>
      <p:pic>
        <p:nvPicPr>
          <p:cNvPr id="4" name="Content Placeholder 3"/>
          <p:cNvPicPr>
            <a:picLocks noGrp="1" noChangeAspect="1"/>
          </p:cNvPicPr>
          <p:nvPr>
            <p:ph idx="1"/>
          </p:nvPr>
        </p:nvPicPr>
        <p:blipFill>
          <a:blip r:embed="rId2"/>
          <a:stretch>
            <a:fillRect/>
          </a:stretch>
        </p:blipFill>
        <p:spPr>
          <a:xfrm>
            <a:off x="712446" y="1116520"/>
            <a:ext cx="5759146" cy="2865247"/>
          </a:xfrm>
          <a:prstGeom prst="rect">
            <a:avLst/>
          </a:prstGeom>
        </p:spPr>
      </p:pic>
      <p:pic>
        <p:nvPicPr>
          <p:cNvPr id="17410" name="Picture 2" descr="http://safety.fhwa.dot.gov/intersection/other_topics/fhwasa08008/images/ud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9107" y="1116520"/>
            <a:ext cx="4192159" cy="2065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07520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5</a:t>
            </a:r>
            <a:endParaRPr lang="en-US" dirty="0"/>
          </a:p>
        </p:txBody>
      </p:sp>
      <p:pic>
        <p:nvPicPr>
          <p:cNvPr id="4" name="Content Placeholder 3"/>
          <p:cNvPicPr>
            <a:picLocks noGrp="1" noChangeAspect="1"/>
          </p:cNvPicPr>
          <p:nvPr>
            <p:ph idx="1"/>
          </p:nvPr>
        </p:nvPicPr>
        <p:blipFill>
          <a:blip r:embed="rId2"/>
          <a:stretch>
            <a:fillRect/>
          </a:stretch>
        </p:blipFill>
        <p:spPr>
          <a:xfrm>
            <a:off x="5785104" y="365125"/>
            <a:ext cx="6245345" cy="5807075"/>
          </a:xfrm>
          <a:prstGeom prst="rect">
            <a:avLst/>
          </a:prstGeom>
        </p:spPr>
      </p:pic>
      <p:sp>
        <p:nvSpPr>
          <p:cNvPr id="8" name="TextBox 7"/>
          <p:cNvSpPr txBox="1"/>
          <p:nvPr/>
        </p:nvSpPr>
        <p:spPr>
          <a:xfrm>
            <a:off x="490728" y="1452944"/>
            <a:ext cx="5718048" cy="1200329"/>
          </a:xfrm>
          <a:prstGeom prst="rect">
            <a:avLst/>
          </a:prstGeom>
          <a:noFill/>
        </p:spPr>
        <p:txBody>
          <a:bodyPr wrap="square" rtlCol="0">
            <a:spAutoFit/>
          </a:bodyPr>
          <a:lstStyle/>
          <a:p>
            <a:r>
              <a:rPr lang="en-US" sz="2400" dirty="0" smtClean="0"/>
              <a:t>You are being asked to prove that Birch street and Fir street are not perpendicular. How can you justify your response?</a:t>
            </a:r>
          </a:p>
        </p:txBody>
      </p:sp>
    </p:spTree>
    <p:extLst>
      <p:ext uri="{BB962C8B-B14F-4D97-AF65-F5344CB8AC3E}">
        <p14:creationId xmlns:p14="http://schemas.microsoft.com/office/powerpoint/2010/main" val="23787372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308" y="0"/>
            <a:ext cx="10515600" cy="915654"/>
          </a:xfrm>
        </p:spPr>
        <p:txBody>
          <a:bodyPr>
            <a:normAutofit/>
          </a:bodyPr>
          <a:lstStyle/>
          <a:p>
            <a:r>
              <a:rPr lang="en-US" sz="3600" dirty="0" smtClean="0"/>
              <a:t>Ticket to Homework- Compare and Check</a:t>
            </a:r>
            <a:endParaRPr lang="en-US" sz="36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50520" y="903335"/>
                <a:ext cx="11841480" cy="2175669"/>
              </a:xfrm>
            </p:spPr>
            <p:txBody>
              <a:bodyPr>
                <a:normAutofit/>
              </a:bodyPr>
              <a:lstStyle/>
              <a:p>
                <a:pPr marL="0" indent="0">
                  <a:buNone/>
                </a:pPr>
                <a:r>
                  <a:rPr lang="en-US" sz="2400" dirty="0" smtClean="0"/>
                  <a:t>1) Write an equation in slope intercept form of the line that passes through (0,0) and is parallel to </a:t>
                </a:r>
                <a14:m>
                  <m:oMath xmlns:m="http://schemas.openxmlformats.org/officeDocument/2006/math">
                    <m:r>
                      <a:rPr lang="en-US" sz="2400" b="0" i="1" smtClean="0">
                        <a:latin typeface="Cambria Math" panose="02040503050406030204" pitchFamily="18" charset="0"/>
                      </a:rPr>
                      <m:t>𝑦</m:t>
                    </m:r>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m:t>
                        </m:r>
                      </m:num>
                      <m:den>
                        <m:r>
                          <a:rPr lang="en-US" sz="2400" b="0" i="1" smtClean="0">
                            <a:latin typeface="Cambria Math" panose="02040503050406030204" pitchFamily="18" charset="0"/>
                          </a:rPr>
                          <m:t>3</m:t>
                        </m:r>
                      </m:den>
                    </m:f>
                    <m:r>
                      <a:rPr lang="en-US" sz="2400" b="0" i="1" smtClean="0">
                        <a:latin typeface="Cambria Math" panose="02040503050406030204" pitchFamily="18" charset="0"/>
                      </a:rPr>
                      <m:t>𝑥</m:t>
                    </m:r>
                    <m:r>
                      <a:rPr lang="en-US" sz="2400" b="0" i="1" smtClean="0">
                        <a:latin typeface="Cambria Math" panose="02040503050406030204" pitchFamily="18" charset="0"/>
                      </a:rPr>
                      <m:t>+1</m:t>
                    </m:r>
                  </m:oMath>
                </a14:m>
                <a:endParaRPr lang="en-US" sz="2400" dirty="0" smtClean="0"/>
              </a:p>
              <a:p>
                <a:pPr marL="0" indent="0">
                  <a:buNone/>
                </a:pPr>
                <a:endParaRPr lang="en-US" sz="2400" dirty="0" smtClean="0"/>
              </a:p>
              <a:p>
                <a:pPr marL="0" indent="0">
                  <a:buNone/>
                </a:pPr>
                <a:r>
                  <a:rPr lang="en-US" sz="2400" dirty="0" smtClean="0"/>
                  <a:t>2) Write an equation in Standard Form of the line that passes through (1,-6) and is perpendicular to </a:t>
                </a:r>
                <a14:m>
                  <m:oMath xmlns:m="http://schemas.openxmlformats.org/officeDocument/2006/math">
                    <m:r>
                      <a:rPr lang="en-US" sz="2400" i="1" dirty="0" smtClean="0">
                        <a:latin typeface="Cambria Math" panose="02040503050406030204" pitchFamily="18" charset="0"/>
                      </a:rPr>
                      <m:t>𝑥</m:t>
                    </m:r>
                    <m:r>
                      <a:rPr lang="en-US" sz="2400" i="1" dirty="0" smtClean="0">
                        <a:latin typeface="Cambria Math" panose="02040503050406030204" pitchFamily="18" charset="0"/>
                      </a:rPr>
                      <m:t>−2</m:t>
                    </m:r>
                    <m:r>
                      <a:rPr lang="en-US" sz="2400" i="1" dirty="0" smtClean="0">
                        <a:latin typeface="Cambria Math" panose="02040503050406030204" pitchFamily="18" charset="0"/>
                      </a:rPr>
                      <m:t>𝑦</m:t>
                    </m:r>
                    <m:r>
                      <a:rPr lang="en-US" sz="2400" i="1" dirty="0" smtClean="0">
                        <a:latin typeface="Cambria Math" panose="02040503050406030204" pitchFamily="18" charset="0"/>
                      </a:rPr>
                      <m:t>=4</m:t>
                    </m:r>
                  </m:oMath>
                </a14:m>
                <a:endParaRPr lang="en-US" sz="2400" dirty="0" smtClean="0"/>
              </a:p>
              <a:p>
                <a:pPr marL="0" indent="0">
                  <a:buNone/>
                </a:pPr>
                <a:endParaRPr lang="en-US" sz="2400" dirty="0"/>
              </a:p>
              <a:p>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50520" y="903335"/>
                <a:ext cx="11841480" cy="2175669"/>
              </a:xfrm>
              <a:blipFill rotWithShape="0">
                <a:blip r:embed="rId2"/>
                <a:stretch>
                  <a:fillRect l="-824" t="-3922" b="-4202"/>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350520" y="5254673"/>
            <a:ext cx="3619500" cy="914400"/>
          </a:xfrm>
          <a:prstGeom prst="rect">
            <a:avLst/>
          </a:prstGeom>
        </p:spPr>
      </p:pic>
      <p:pic>
        <p:nvPicPr>
          <p:cNvPr id="5" name="Picture 4"/>
          <p:cNvPicPr>
            <a:picLocks noChangeAspect="1"/>
          </p:cNvPicPr>
          <p:nvPr/>
        </p:nvPicPr>
        <p:blipFill>
          <a:blip r:embed="rId4"/>
          <a:stretch>
            <a:fillRect/>
          </a:stretch>
        </p:blipFill>
        <p:spPr>
          <a:xfrm>
            <a:off x="8481822" y="3079004"/>
            <a:ext cx="3471079" cy="3515297"/>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350520" y="3757788"/>
                <a:ext cx="4715256" cy="1846659"/>
              </a:xfrm>
              <a:prstGeom prst="rect">
                <a:avLst/>
              </a:prstGeom>
              <a:noFill/>
            </p:spPr>
            <p:txBody>
              <a:bodyPr wrap="square" rtlCol="0">
                <a:spAutoFit/>
              </a:bodyPr>
              <a:lstStyle/>
              <a:p>
                <a:r>
                  <a:rPr lang="en-US" sz="2400" dirty="0" smtClean="0"/>
                  <a:t>3)Does the table represent a line that is parallel, perpendicular, or neither to the equation </a:t>
                </a:r>
                <a14:m>
                  <m:oMath xmlns:m="http://schemas.openxmlformats.org/officeDocument/2006/math">
                    <m:r>
                      <a:rPr lang="en-US" sz="2400" i="1" dirty="0" smtClean="0">
                        <a:latin typeface="Cambria Math" panose="02040503050406030204" pitchFamily="18" charset="0"/>
                      </a:rPr>
                      <m:t>𝑦</m:t>
                    </m:r>
                    <m:r>
                      <a:rPr lang="en-US" sz="2400" i="1" dirty="0" smtClean="0">
                        <a:latin typeface="Cambria Math" panose="02040503050406030204" pitchFamily="18" charset="0"/>
                      </a:rPr>
                      <m:t>=4</m:t>
                    </m:r>
                    <m:r>
                      <a:rPr lang="en-US" sz="2400" i="1" dirty="0" smtClean="0">
                        <a:latin typeface="Cambria Math" panose="02040503050406030204" pitchFamily="18" charset="0"/>
                      </a:rPr>
                      <m:t>𝑥</m:t>
                    </m:r>
                    <m:r>
                      <a:rPr lang="en-US" sz="2400" i="1" dirty="0" smtClean="0">
                        <a:latin typeface="Cambria Math" panose="02040503050406030204" pitchFamily="18" charset="0"/>
                      </a:rPr>
                      <m:t>+5</m:t>
                    </m:r>
                  </m:oMath>
                </a14:m>
                <a:r>
                  <a:rPr lang="en-US" sz="2400" dirty="0" smtClean="0"/>
                  <a:t>. Explain your reasoning</a:t>
                </a:r>
              </a:p>
              <a:p>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50520" y="3757788"/>
                <a:ext cx="4715256" cy="1846659"/>
              </a:xfrm>
              <a:prstGeom prst="rect">
                <a:avLst/>
              </a:prstGeom>
              <a:blipFill rotWithShape="0">
                <a:blip r:embed="rId5"/>
                <a:stretch>
                  <a:fillRect l="-2070" t="-2640" r="-2199"/>
                </a:stretch>
              </a:blipFill>
            </p:spPr>
            <p:txBody>
              <a:bodyPr/>
              <a:lstStyle/>
              <a:p>
                <a:r>
                  <a:rPr lang="en-US">
                    <a:noFill/>
                  </a:rPr>
                  <a:t> </a:t>
                </a:r>
              </a:p>
            </p:txBody>
          </p:sp>
        </mc:Fallback>
      </mc:AlternateContent>
      <p:sp>
        <p:nvSpPr>
          <p:cNvPr id="7" name="TextBox 6"/>
          <p:cNvSpPr txBox="1"/>
          <p:nvPr/>
        </p:nvSpPr>
        <p:spPr>
          <a:xfrm>
            <a:off x="5436108" y="3429000"/>
            <a:ext cx="3288030" cy="1938992"/>
          </a:xfrm>
          <a:prstGeom prst="rect">
            <a:avLst/>
          </a:prstGeom>
          <a:noFill/>
        </p:spPr>
        <p:txBody>
          <a:bodyPr wrap="square" rtlCol="0">
            <a:spAutoFit/>
          </a:bodyPr>
          <a:lstStyle/>
          <a:p>
            <a:r>
              <a:rPr lang="en-US" sz="2400" dirty="0" smtClean="0"/>
              <a:t>4) Prove that ABCD is a rectangle using properties of parallel and perpendicular lines. Explain your reasoning</a:t>
            </a:r>
            <a:endParaRPr lang="en-US" sz="2400" dirty="0"/>
          </a:p>
        </p:txBody>
      </p:sp>
    </p:spTree>
    <p:extLst>
      <p:ext uri="{BB962C8B-B14F-4D97-AF65-F5344CB8AC3E}">
        <p14:creationId xmlns:p14="http://schemas.microsoft.com/office/powerpoint/2010/main" val="17533245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0" name="Picture 8" descr="http://bactra.org/reviews/fan-yao/successive-iterate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22587" y="3754310"/>
            <a:ext cx="3191129" cy="3191129"/>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http://onlinestatbook.com/2/describing_bivariate_data/graphics/strengt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11287">
            <a:off x="8043995" y="3273693"/>
            <a:ext cx="3643101" cy="3023775"/>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http://blog.52north.org/wp-content/uploads/2015/04/hexbin_scatterplot.png"/>
          <p:cNvPicPr>
            <a:picLocks noChangeAspect="1" noChangeArrowheads="1"/>
          </p:cNvPicPr>
          <p:nvPr/>
        </p:nvPicPr>
        <p:blipFill rotWithShape="1">
          <a:blip r:embed="rId4">
            <a:extLst>
              <a:ext uri="{28A0092B-C50C-407E-A947-70E740481C1C}">
                <a14:useLocalDpi xmlns:a14="http://schemas.microsoft.com/office/drawing/2010/main" val="0"/>
              </a:ext>
            </a:extLst>
          </a:blip>
          <a:srcRect l="12299" r="10715"/>
          <a:stretch/>
        </p:blipFill>
        <p:spPr bwMode="auto">
          <a:xfrm rot="20821123">
            <a:off x="311448" y="3095847"/>
            <a:ext cx="3547872" cy="31766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t>Scatter Plots – Associations and Line of Fit</a:t>
            </a:r>
            <a:endParaRPr lang="en-US" dirty="0"/>
          </a:p>
        </p:txBody>
      </p:sp>
      <p:sp>
        <p:nvSpPr>
          <p:cNvPr id="3" name="Subtitle 2"/>
          <p:cNvSpPr>
            <a:spLocks noGrp="1"/>
          </p:cNvSpPr>
          <p:nvPr>
            <p:ph type="subTitle" idx="1"/>
          </p:nvPr>
        </p:nvSpPr>
        <p:spPr/>
        <p:txBody>
          <a:bodyPr/>
          <a:lstStyle/>
          <a:p>
            <a:r>
              <a:rPr lang="en-US" dirty="0" smtClean="0"/>
              <a:t>Unit 4 Lesson 11</a:t>
            </a:r>
            <a:endParaRPr lang="en-US" dirty="0"/>
          </a:p>
        </p:txBody>
      </p:sp>
    </p:spTree>
    <p:extLst>
      <p:ext uri="{BB962C8B-B14F-4D97-AF65-F5344CB8AC3E}">
        <p14:creationId xmlns:p14="http://schemas.microsoft.com/office/powerpoint/2010/main" val="35481130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Autofit/>
          </a:bodyPr>
          <a:lstStyle/>
          <a:p>
            <a:pPr algn="ctr"/>
            <a:r>
              <a:rPr lang="en-US" sz="5400" dirty="0" smtClean="0"/>
              <a:t>Steps to find equation of trend line</a:t>
            </a:r>
            <a:endParaRPr lang="en-US" sz="5400" dirty="0"/>
          </a:p>
        </p:txBody>
      </p:sp>
      <p:sp>
        <p:nvSpPr>
          <p:cNvPr id="5" name="Content Placeholder 4"/>
          <p:cNvSpPr>
            <a:spLocks noGrp="1"/>
          </p:cNvSpPr>
          <p:nvPr>
            <p:ph idx="1"/>
          </p:nvPr>
        </p:nvSpPr>
        <p:spPr>
          <a:xfrm>
            <a:off x="847344" y="1871345"/>
            <a:ext cx="10515600" cy="4351338"/>
          </a:xfrm>
        </p:spPr>
        <p:txBody>
          <a:bodyPr>
            <a:normAutofit/>
          </a:bodyPr>
          <a:lstStyle/>
          <a:p>
            <a:r>
              <a:rPr lang="en-US" sz="4400" dirty="0" smtClean="0"/>
              <a:t>Graph data in coordinate plane. </a:t>
            </a:r>
          </a:p>
          <a:p>
            <a:r>
              <a:rPr lang="en-US" sz="4400" dirty="0" smtClean="0"/>
              <a:t>Decide if there is an linear association</a:t>
            </a:r>
          </a:p>
          <a:p>
            <a:r>
              <a:rPr lang="en-US" sz="4400" dirty="0" smtClean="0"/>
              <a:t>Draw a line that seems to pass close to </a:t>
            </a:r>
            <a:r>
              <a:rPr lang="en-US" sz="4400" b="1" u="sng" dirty="0" smtClean="0"/>
              <a:t>MOST</a:t>
            </a:r>
            <a:r>
              <a:rPr lang="en-US" sz="4400" dirty="0" smtClean="0"/>
              <a:t> of the data points</a:t>
            </a:r>
          </a:p>
          <a:p>
            <a:r>
              <a:rPr lang="en-US" sz="4400" dirty="0" smtClean="0"/>
              <a:t>Use two points </a:t>
            </a:r>
            <a:r>
              <a:rPr lang="en-US" sz="4400" b="1" u="sng" dirty="0" smtClean="0"/>
              <a:t>on</a:t>
            </a:r>
            <a:r>
              <a:rPr lang="en-US" sz="4400" dirty="0" smtClean="0"/>
              <a:t> the line of fit to write an equation </a:t>
            </a:r>
            <a:endParaRPr lang="en-US" sz="4400" dirty="0"/>
          </a:p>
        </p:txBody>
      </p:sp>
    </p:spTree>
    <p:extLst>
      <p:ext uri="{BB962C8B-B14F-4D97-AF65-F5344CB8AC3E}">
        <p14:creationId xmlns:p14="http://schemas.microsoft.com/office/powerpoint/2010/main" val="347020376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448" y="259429"/>
            <a:ext cx="10515600" cy="1325563"/>
          </a:xfrm>
        </p:spPr>
        <p:txBody>
          <a:bodyPr>
            <a:normAutofit fontScale="90000"/>
          </a:bodyPr>
          <a:lstStyle/>
          <a:p>
            <a:r>
              <a:rPr lang="en-US" dirty="0" smtClean="0"/>
              <a:t>Example 1: Find the equation of the trend line that represents the price of several bulk grains</a:t>
            </a:r>
            <a:endParaRPr lang="en-US" dirty="0"/>
          </a:p>
        </p:txBody>
      </p:sp>
      <p:pic>
        <p:nvPicPr>
          <p:cNvPr id="4" name="Content Placeholder 3"/>
          <p:cNvPicPr>
            <a:picLocks noGrp="1" noChangeAspect="1"/>
          </p:cNvPicPr>
          <p:nvPr>
            <p:ph idx="1"/>
          </p:nvPr>
        </p:nvPicPr>
        <p:blipFill>
          <a:blip r:embed="rId2"/>
          <a:stretch>
            <a:fillRect/>
          </a:stretch>
        </p:blipFill>
        <p:spPr>
          <a:xfrm>
            <a:off x="353568" y="1584992"/>
            <a:ext cx="3419475" cy="3314700"/>
          </a:xfrm>
          <a:prstGeom prst="rect">
            <a:avLst/>
          </a:prstGeom>
        </p:spPr>
      </p:pic>
      <p:sp>
        <p:nvSpPr>
          <p:cNvPr id="5" name="Title 1"/>
          <p:cNvSpPr txBox="1">
            <a:spLocks/>
          </p:cNvSpPr>
          <p:nvPr/>
        </p:nvSpPr>
        <p:spPr>
          <a:xfrm>
            <a:off x="423672" y="521754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smtClean="0"/>
              <a:t>Using your equation, predict the cost of 35 ounces of bulk grains </a:t>
            </a:r>
            <a:endParaRPr lang="en-US" sz="2800" dirty="0"/>
          </a:p>
        </p:txBody>
      </p:sp>
    </p:spTree>
    <p:extLst>
      <p:ext uri="{BB962C8B-B14F-4D97-AF65-F5344CB8AC3E}">
        <p14:creationId xmlns:p14="http://schemas.microsoft.com/office/powerpoint/2010/main" val="6551798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pic>
        <p:nvPicPr>
          <p:cNvPr id="4" name="Content Placeholder 3"/>
          <p:cNvPicPr>
            <a:picLocks noGrp="1" noChangeAspect="1"/>
          </p:cNvPicPr>
          <p:nvPr>
            <p:ph idx="1"/>
          </p:nvPr>
        </p:nvPicPr>
        <p:blipFill>
          <a:blip r:embed="rId2"/>
          <a:stretch>
            <a:fillRect/>
          </a:stretch>
        </p:blipFill>
        <p:spPr>
          <a:xfrm>
            <a:off x="4820221" y="742220"/>
            <a:ext cx="6607409" cy="4076668"/>
          </a:xfrm>
          <a:prstGeom prst="rect">
            <a:avLst/>
          </a:prstGeom>
        </p:spPr>
      </p:pic>
      <p:sp>
        <p:nvSpPr>
          <p:cNvPr id="5" name="TextBox 4"/>
          <p:cNvSpPr txBox="1"/>
          <p:nvPr/>
        </p:nvSpPr>
        <p:spPr>
          <a:xfrm>
            <a:off x="673608" y="1662304"/>
            <a:ext cx="3982021" cy="830997"/>
          </a:xfrm>
          <a:prstGeom prst="rect">
            <a:avLst/>
          </a:prstGeom>
          <a:noFill/>
        </p:spPr>
        <p:txBody>
          <a:bodyPr wrap="square" rtlCol="0">
            <a:spAutoFit/>
          </a:bodyPr>
          <a:lstStyle/>
          <a:p>
            <a:r>
              <a:rPr lang="en-US" sz="2400" dirty="0" smtClean="0"/>
              <a:t>Find the equation of the trend line in standard form</a:t>
            </a:r>
            <a:endParaRPr lang="en-US" sz="2400" dirty="0"/>
          </a:p>
        </p:txBody>
      </p:sp>
    </p:spTree>
    <p:extLst>
      <p:ext uri="{BB962C8B-B14F-4D97-AF65-F5344CB8AC3E}">
        <p14:creationId xmlns:p14="http://schemas.microsoft.com/office/powerpoint/2010/main" val="34990524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a:t>
            </a:r>
            <a:endParaRPr lang="en-US" dirty="0"/>
          </a:p>
        </p:txBody>
      </p:sp>
      <p:pic>
        <p:nvPicPr>
          <p:cNvPr id="4" name="Content Placeholder 3"/>
          <p:cNvPicPr>
            <a:picLocks noGrp="1" noChangeAspect="1"/>
          </p:cNvPicPr>
          <p:nvPr>
            <p:ph idx="1"/>
          </p:nvPr>
        </p:nvPicPr>
        <p:blipFill>
          <a:blip r:embed="rId2"/>
          <a:stretch>
            <a:fillRect/>
          </a:stretch>
        </p:blipFill>
        <p:spPr>
          <a:xfrm>
            <a:off x="838200" y="1471073"/>
            <a:ext cx="5591175" cy="1695450"/>
          </a:xfrm>
          <a:prstGeom prst="rect">
            <a:avLst/>
          </a:prstGeom>
        </p:spPr>
      </p:pic>
      <p:pic>
        <p:nvPicPr>
          <p:cNvPr id="5" name="Picture 4"/>
          <p:cNvPicPr>
            <a:picLocks noChangeAspect="1"/>
          </p:cNvPicPr>
          <p:nvPr/>
        </p:nvPicPr>
        <p:blipFill>
          <a:blip r:embed="rId3"/>
          <a:stretch>
            <a:fillRect/>
          </a:stretch>
        </p:blipFill>
        <p:spPr>
          <a:xfrm>
            <a:off x="6934771" y="1064481"/>
            <a:ext cx="4330637" cy="4717063"/>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649224" y="3166523"/>
                <a:ext cx="6181344" cy="3416320"/>
              </a:xfrm>
              <a:prstGeom prst="rect">
                <a:avLst/>
              </a:prstGeom>
              <a:noFill/>
            </p:spPr>
            <p:txBody>
              <a:bodyPr wrap="square" rtlCol="0">
                <a:spAutoFit/>
              </a:bodyPr>
              <a:lstStyle/>
              <a:p>
                <a:pPr marL="457200" indent="-457200">
                  <a:buAutoNum type="alphaLcParenR"/>
                </a:pPr>
                <a:r>
                  <a:rPr lang="en-US" sz="2400" dirty="0" smtClean="0"/>
                  <a:t>What type of association do you see?</a:t>
                </a:r>
              </a:p>
              <a:p>
                <a:pPr marL="457200" indent="-457200">
                  <a:buAutoNum type="alphaLcParenR"/>
                </a:pPr>
                <a:endParaRPr lang="en-US" sz="2400" dirty="0"/>
              </a:p>
              <a:p>
                <a:pPr marL="457200" indent="-457200">
                  <a:buAutoNum type="alphaLcParenR"/>
                </a:pPr>
                <a:r>
                  <a:rPr lang="en-US" sz="2400" dirty="0" smtClean="0"/>
                  <a:t>Graph the trend line</a:t>
                </a:r>
              </a:p>
              <a:p>
                <a:pPr marL="457200" indent="-457200">
                  <a:buAutoNum type="alphaLcParenR"/>
                </a:pPr>
                <a:endParaRPr lang="en-US" sz="2400" dirty="0"/>
              </a:p>
              <a:p>
                <a:pPr marL="457200" indent="-457200">
                  <a:buAutoNum type="alphaLcParenR"/>
                </a:pPr>
                <a:r>
                  <a:rPr lang="en-US" sz="2400" dirty="0" smtClean="0"/>
                  <a:t>Find the equation of the trend line in slope intercept form</a:t>
                </a:r>
              </a:p>
              <a:p>
                <a:pPr marL="457200" indent="-457200">
                  <a:buAutoNum type="alphaLcParenR"/>
                </a:pPr>
                <a:endParaRPr lang="en-US" sz="2400" dirty="0"/>
              </a:p>
              <a:p>
                <a:pPr marL="457200" indent="-457200">
                  <a:buAutoNum type="alphaLcParenR"/>
                </a:pPr>
                <a:r>
                  <a:rPr lang="en-US" sz="2400" dirty="0" smtClean="0"/>
                  <a:t>Predict the Wind speed when the wind chill is </a:t>
                </a:r>
                <a14:m>
                  <m:oMath xmlns:m="http://schemas.openxmlformats.org/officeDocument/2006/math">
                    <m:r>
                      <a:rPr lang="en-US" sz="2400" i="1" dirty="0" smtClean="0">
                        <a:latin typeface="Cambria Math" panose="02040503050406030204" pitchFamily="18" charset="0"/>
                      </a:rPr>
                      <m:t>−25</m:t>
                    </m:r>
                    <m:r>
                      <a:rPr lang="en-US" sz="2400" i="1" dirty="0" smtClean="0">
                        <a:latin typeface="Cambria Math" panose="02040503050406030204" pitchFamily="18" charset="0"/>
                        <a:ea typeface="Cambria Math" panose="02040503050406030204" pitchFamily="18" charset="0"/>
                      </a:rPr>
                      <m:t>℉</m:t>
                    </m:r>
                  </m:oMath>
                </a14:m>
                <a:r>
                  <a:rPr lang="en-US" sz="2400" dirty="0" smtClean="0"/>
                  <a:t>.</a:t>
                </a:r>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649224" y="3166523"/>
                <a:ext cx="6181344" cy="3416320"/>
              </a:xfrm>
              <a:prstGeom prst="rect">
                <a:avLst/>
              </a:prstGeom>
              <a:blipFill rotWithShape="0">
                <a:blip r:embed="rId4"/>
                <a:stretch>
                  <a:fillRect l="-1578" t="-1604" b="-3030"/>
                </a:stretch>
              </a:blipFill>
            </p:spPr>
            <p:txBody>
              <a:bodyPr/>
              <a:lstStyle/>
              <a:p>
                <a:r>
                  <a:rPr lang="en-US">
                    <a:noFill/>
                  </a:rPr>
                  <a:t> </a:t>
                </a:r>
              </a:p>
            </p:txBody>
          </p:sp>
        </mc:Fallback>
      </mc:AlternateContent>
    </p:spTree>
    <p:extLst>
      <p:ext uri="{BB962C8B-B14F-4D97-AF65-F5344CB8AC3E}">
        <p14:creationId xmlns:p14="http://schemas.microsoft.com/office/powerpoint/2010/main" val="8568483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Scatter Plots and Line of Fit</a:t>
            </a:r>
            <a:endParaRPr lang="en-US" dirty="0"/>
          </a:p>
        </p:txBody>
      </p:sp>
      <p:sp>
        <p:nvSpPr>
          <p:cNvPr id="3" name="Subtitle 2"/>
          <p:cNvSpPr>
            <a:spLocks noGrp="1"/>
          </p:cNvSpPr>
          <p:nvPr>
            <p:ph type="subTitle" idx="1"/>
          </p:nvPr>
        </p:nvSpPr>
        <p:spPr/>
        <p:txBody>
          <a:bodyPr/>
          <a:lstStyle/>
          <a:p>
            <a:r>
              <a:rPr lang="en-US" dirty="0" smtClean="0"/>
              <a:t>Unit 4 Lesson 12</a:t>
            </a:r>
            <a:endParaRPr lang="en-US" dirty="0"/>
          </a:p>
        </p:txBody>
      </p:sp>
      <p:pic>
        <p:nvPicPr>
          <p:cNvPr id="19458" name="Picture 2" descr="graph-snapshot-superman.png (641×5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55" y="3509963"/>
            <a:ext cx="3410585" cy="2851909"/>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polyscatter.jpg (1410×409)"/>
          <p:cNvPicPr>
            <a:picLocks noChangeAspect="1" noChangeArrowheads="1"/>
          </p:cNvPicPr>
          <p:nvPr/>
        </p:nvPicPr>
        <p:blipFill rotWithShape="1">
          <a:blip r:embed="rId3">
            <a:extLst>
              <a:ext uri="{28A0092B-C50C-407E-A947-70E740481C1C}">
                <a14:useLocalDpi xmlns:a14="http://schemas.microsoft.com/office/drawing/2010/main" val="0"/>
              </a:ext>
            </a:extLst>
          </a:blip>
          <a:srcRect t="12714"/>
          <a:stretch/>
        </p:blipFill>
        <p:spPr bwMode="auto">
          <a:xfrm>
            <a:off x="1726090" y="475489"/>
            <a:ext cx="8739820" cy="2212848"/>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https://s-media-cache-ak0.pinimg.com/736x/3c/b1/cb/3cb1cb849348ee9d919c7cdafaf827c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3382" y="3478340"/>
            <a:ext cx="2904617" cy="2904617"/>
          </a:xfrm>
          <a:prstGeom prst="rect">
            <a:avLst/>
          </a:prstGeom>
          <a:noFill/>
          <a:extLst>
            <a:ext uri="{909E8E84-426E-40DD-AFC4-6F175D3DCCD1}">
              <a14:hiddenFill xmlns:a14="http://schemas.microsoft.com/office/drawing/2010/main">
                <a:solidFill>
                  <a:srgbClr val="FFFFFF"/>
                </a:solidFill>
              </a14:hiddenFill>
            </a:ext>
          </a:extLst>
        </p:spPr>
      </p:pic>
      <p:pic>
        <p:nvPicPr>
          <p:cNvPr id="19464" name="Picture 8" descr="main-thumb-t-367573-200-svtdhxczfouyvnyurgjxeqtmulqzyffw.jpeg (200×2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0" y="430530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659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point slope form work?</a:t>
            </a:r>
            <a:endParaRPr lang="en-US" dirty="0"/>
          </a:p>
        </p:txBody>
      </p:sp>
      <p:sp>
        <p:nvSpPr>
          <p:cNvPr id="3" name="Content Placeholder 2"/>
          <p:cNvSpPr>
            <a:spLocks noGrp="1"/>
          </p:cNvSpPr>
          <p:nvPr>
            <p:ph idx="1"/>
          </p:nvPr>
        </p:nvSpPr>
        <p:spPr>
          <a:xfrm>
            <a:off x="838200" y="4792981"/>
            <a:ext cx="10515600" cy="1685671"/>
          </a:xfrm>
        </p:spPr>
        <p:txBody>
          <a:bodyPr>
            <a:normAutofit/>
          </a:bodyPr>
          <a:lstStyle/>
          <a:p>
            <a:pPr marL="0" indent="0" algn="ctr">
              <a:buNone/>
            </a:pPr>
            <a:r>
              <a:rPr lang="en-US" sz="4800" dirty="0" smtClean="0"/>
              <a:t>Now let’s start writing equations in point slope form!</a:t>
            </a:r>
            <a:endParaRPr lang="en-US" sz="4800" dirty="0"/>
          </a:p>
        </p:txBody>
      </p:sp>
      <p:pic>
        <p:nvPicPr>
          <p:cNvPr id="4" name="Picture 3"/>
          <p:cNvPicPr>
            <a:picLocks noChangeAspect="1"/>
          </p:cNvPicPr>
          <p:nvPr/>
        </p:nvPicPr>
        <p:blipFill>
          <a:blip r:embed="rId2"/>
          <a:stretch>
            <a:fillRect/>
          </a:stretch>
        </p:blipFill>
        <p:spPr>
          <a:xfrm>
            <a:off x="915994" y="1346645"/>
            <a:ext cx="3963854" cy="3069908"/>
          </a:xfrm>
          <a:prstGeom prst="rect">
            <a:avLst/>
          </a:prstGeom>
        </p:spPr>
      </p:pic>
      <p:pic>
        <p:nvPicPr>
          <p:cNvPr id="5" name="Picture 4"/>
          <p:cNvPicPr>
            <a:picLocks noChangeAspect="1"/>
          </p:cNvPicPr>
          <p:nvPr/>
        </p:nvPicPr>
        <p:blipFill>
          <a:blip r:embed="rId3"/>
          <a:stretch>
            <a:fillRect/>
          </a:stretch>
        </p:blipFill>
        <p:spPr>
          <a:xfrm>
            <a:off x="5187505" y="1564195"/>
            <a:ext cx="5254943" cy="2441771"/>
          </a:xfrm>
          <a:prstGeom prst="rect">
            <a:avLst/>
          </a:prstGeom>
        </p:spPr>
      </p:pic>
    </p:spTree>
    <p:extLst>
      <p:ext uri="{BB962C8B-B14F-4D97-AF65-F5344CB8AC3E}">
        <p14:creationId xmlns:p14="http://schemas.microsoft.com/office/powerpoint/2010/main" val="25998719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778871">
            <a:off x="7077456" y="648589"/>
            <a:ext cx="4895088" cy="1325563"/>
          </a:xfrm>
        </p:spPr>
        <p:txBody>
          <a:bodyPr>
            <a:normAutofit/>
          </a:bodyPr>
          <a:lstStyle/>
          <a:p>
            <a:pPr algn="ctr"/>
            <a:r>
              <a:rPr lang="en-US" sz="3600" dirty="0" smtClean="0">
                <a:solidFill>
                  <a:srgbClr val="00B0F0"/>
                </a:solidFill>
              </a:rPr>
              <a:t>What do you think these words mean?</a:t>
            </a:r>
            <a:endParaRPr lang="en-US" sz="3600" dirty="0">
              <a:solidFill>
                <a:srgbClr val="00B0F0"/>
              </a:solidFill>
            </a:endParaRPr>
          </a:p>
        </p:txBody>
      </p:sp>
      <p:sp>
        <p:nvSpPr>
          <p:cNvPr id="3" name="Content Placeholder 2"/>
          <p:cNvSpPr>
            <a:spLocks noGrp="1"/>
          </p:cNvSpPr>
          <p:nvPr>
            <p:ph idx="1"/>
          </p:nvPr>
        </p:nvSpPr>
        <p:spPr>
          <a:xfrm>
            <a:off x="499872" y="1962785"/>
            <a:ext cx="10515600" cy="4351338"/>
          </a:xfrm>
        </p:spPr>
        <p:txBody>
          <a:bodyPr>
            <a:normAutofit/>
          </a:bodyPr>
          <a:lstStyle/>
          <a:p>
            <a:r>
              <a:rPr lang="en-US" sz="5400" dirty="0" smtClean="0"/>
              <a:t>INTERPOLATE</a:t>
            </a:r>
          </a:p>
          <a:p>
            <a:pPr marL="0" indent="0">
              <a:buNone/>
            </a:pPr>
            <a:endParaRPr lang="en-US" sz="5400" dirty="0" smtClean="0"/>
          </a:p>
          <a:p>
            <a:r>
              <a:rPr lang="en-US" sz="5400" dirty="0" smtClean="0"/>
              <a:t>EXTRAPOLATE</a:t>
            </a:r>
            <a:endParaRPr lang="en-US" sz="5400" dirty="0"/>
          </a:p>
        </p:txBody>
      </p:sp>
      <p:sp>
        <p:nvSpPr>
          <p:cNvPr id="4" name="Title 1"/>
          <p:cNvSpPr txBox="1">
            <a:spLocks/>
          </p:cNvSpPr>
          <p:nvPr/>
        </p:nvSpPr>
        <p:spPr>
          <a:xfrm>
            <a:off x="990600" y="517525"/>
            <a:ext cx="48950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VOCABULARY TIME!</a:t>
            </a:r>
            <a:endParaRPr lang="en-US" dirty="0"/>
          </a:p>
        </p:txBody>
      </p:sp>
      <p:sp>
        <p:nvSpPr>
          <p:cNvPr id="5" name="TextBox 4"/>
          <p:cNvSpPr txBox="1"/>
          <p:nvPr/>
        </p:nvSpPr>
        <p:spPr>
          <a:xfrm>
            <a:off x="1225296" y="2724912"/>
            <a:ext cx="8366760" cy="646331"/>
          </a:xfrm>
          <a:prstGeom prst="rect">
            <a:avLst/>
          </a:prstGeom>
          <a:noFill/>
        </p:spPr>
        <p:txBody>
          <a:bodyPr wrap="square" rtlCol="0">
            <a:spAutoFit/>
          </a:bodyPr>
          <a:lstStyle/>
          <a:p>
            <a:r>
              <a:rPr lang="en-US" sz="3600" dirty="0" smtClean="0"/>
              <a:t>Estimating a value between known values</a:t>
            </a:r>
            <a:endParaRPr lang="en-US" sz="3600" dirty="0"/>
          </a:p>
        </p:txBody>
      </p:sp>
      <p:sp>
        <p:nvSpPr>
          <p:cNvPr id="6" name="TextBox 5"/>
          <p:cNvSpPr txBox="1"/>
          <p:nvPr/>
        </p:nvSpPr>
        <p:spPr>
          <a:xfrm>
            <a:off x="1075944" y="4571965"/>
            <a:ext cx="10162032" cy="646331"/>
          </a:xfrm>
          <a:prstGeom prst="rect">
            <a:avLst/>
          </a:prstGeom>
          <a:noFill/>
        </p:spPr>
        <p:txBody>
          <a:bodyPr wrap="square" rtlCol="0">
            <a:spAutoFit/>
          </a:bodyPr>
          <a:lstStyle/>
          <a:p>
            <a:r>
              <a:rPr lang="en-US" sz="3600" dirty="0" smtClean="0"/>
              <a:t>Estimating a value outside the range of known values</a:t>
            </a:r>
            <a:endParaRPr lang="en-US" sz="3600" dirty="0"/>
          </a:p>
        </p:txBody>
      </p:sp>
    </p:spTree>
    <p:extLst>
      <p:ext uri="{BB962C8B-B14F-4D97-AF65-F5344CB8AC3E}">
        <p14:creationId xmlns:p14="http://schemas.microsoft.com/office/powerpoint/2010/main" val="425867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iki.engageeducation.org.au/wp-content/uploads/2015/05/interextrapol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726" y="1060703"/>
            <a:ext cx="8942705" cy="542639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rot="20258222">
            <a:off x="4504050" y="4072162"/>
            <a:ext cx="2652149" cy="369332"/>
          </a:xfrm>
          <a:prstGeom prst="rect">
            <a:avLst/>
          </a:prstGeom>
          <a:noFill/>
        </p:spPr>
        <p:txBody>
          <a:bodyPr wrap="square" rtlCol="0">
            <a:spAutoFit/>
          </a:bodyPr>
          <a:lstStyle/>
          <a:p>
            <a:r>
              <a:rPr lang="en-US" dirty="0" smtClean="0"/>
              <a:t>Between known values</a:t>
            </a:r>
            <a:endParaRPr lang="en-US" dirty="0"/>
          </a:p>
        </p:txBody>
      </p:sp>
      <p:sp>
        <p:nvSpPr>
          <p:cNvPr id="4" name="TextBox 3"/>
          <p:cNvSpPr txBox="1"/>
          <p:nvPr/>
        </p:nvSpPr>
        <p:spPr>
          <a:xfrm rot="20258222">
            <a:off x="678811" y="5422789"/>
            <a:ext cx="2652149" cy="369332"/>
          </a:xfrm>
          <a:prstGeom prst="rect">
            <a:avLst/>
          </a:prstGeom>
          <a:noFill/>
        </p:spPr>
        <p:txBody>
          <a:bodyPr wrap="square" rtlCol="0">
            <a:spAutoFit/>
          </a:bodyPr>
          <a:lstStyle/>
          <a:p>
            <a:r>
              <a:rPr lang="en-US" dirty="0" smtClean="0"/>
              <a:t>Outside of known values</a:t>
            </a:r>
            <a:endParaRPr lang="en-US" dirty="0"/>
          </a:p>
        </p:txBody>
      </p:sp>
      <p:sp>
        <p:nvSpPr>
          <p:cNvPr id="3" name="TextBox 2"/>
          <p:cNvSpPr txBox="1"/>
          <p:nvPr/>
        </p:nvSpPr>
        <p:spPr>
          <a:xfrm>
            <a:off x="402336" y="128016"/>
            <a:ext cx="10131552" cy="769441"/>
          </a:xfrm>
          <a:prstGeom prst="rect">
            <a:avLst/>
          </a:prstGeom>
          <a:noFill/>
        </p:spPr>
        <p:txBody>
          <a:bodyPr wrap="square" rtlCol="0">
            <a:spAutoFit/>
          </a:bodyPr>
          <a:lstStyle/>
          <a:p>
            <a:r>
              <a:rPr lang="en-US" sz="4400" dirty="0" smtClean="0"/>
              <a:t>It’s all about making predictions!</a:t>
            </a:r>
            <a:endParaRPr lang="en-US" sz="4400" dirty="0"/>
          </a:p>
        </p:txBody>
      </p:sp>
    </p:spTree>
    <p:extLst>
      <p:ext uri="{BB962C8B-B14F-4D97-AF65-F5344CB8AC3E}">
        <p14:creationId xmlns:p14="http://schemas.microsoft.com/office/powerpoint/2010/main" val="885328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7119"/>
            <a:ext cx="10515600" cy="646684"/>
          </a:xfrm>
        </p:spPr>
        <p:txBody>
          <a:bodyPr>
            <a:normAutofit fontScale="90000"/>
          </a:bodyPr>
          <a:lstStyle/>
          <a:p>
            <a:r>
              <a:rPr lang="en-US" dirty="0" smtClean="0"/>
              <a:t>Example 1</a:t>
            </a:r>
            <a:endParaRPr lang="en-US" dirty="0"/>
          </a:p>
        </p:txBody>
      </p:sp>
      <p:pic>
        <p:nvPicPr>
          <p:cNvPr id="4" name="Content Placeholder 3"/>
          <p:cNvPicPr>
            <a:picLocks noGrp="1" noChangeAspect="1"/>
          </p:cNvPicPr>
          <p:nvPr>
            <p:ph idx="1"/>
          </p:nvPr>
        </p:nvPicPr>
        <p:blipFill>
          <a:blip r:embed="rId2"/>
          <a:stretch>
            <a:fillRect/>
          </a:stretch>
        </p:blipFill>
        <p:spPr>
          <a:xfrm>
            <a:off x="143256" y="743803"/>
            <a:ext cx="4295775" cy="1466850"/>
          </a:xfrm>
          <a:prstGeom prst="rect">
            <a:avLst/>
          </a:prstGeom>
        </p:spPr>
      </p:pic>
      <p:pic>
        <p:nvPicPr>
          <p:cNvPr id="5" name="Picture 4"/>
          <p:cNvPicPr>
            <a:picLocks noChangeAspect="1"/>
          </p:cNvPicPr>
          <p:nvPr/>
        </p:nvPicPr>
        <p:blipFill>
          <a:blip r:embed="rId3"/>
          <a:stretch>
            <a:fillRect/>
          </a:stretch>
        </p:blipFill>
        <p:spPr>
          <a:xfrm>
            <a:off x="6611302" y="236791"/>
            <a:ext cx="5437442" cy="5242552"/>
          </a:xfrm>
          <a:prstGeom prst="rect">
            <a:avLst/>
          </a:prstGeom>
        </p:spPr>
      </p:pic>
      <p:sp>
        <p:nvSpPr>
          <p:cNvPr id="6" name="TextBox 5"/>
          <p:cNvSpPr txBox="1"/>
          <p:nvPr/>
        </p:nvSpPr>
        <p:spPr>
          <a:xfrm>
            <a:off x="265176" y="2084832"/>
            <a:ext cx="7013448" cy="3970318"/>
          </a:xfrm>
          <a:prstGeom prst="rect">
            <a:avLst/>
          </a:prstGeom>
          <a:noFill/>
        </p:spPr>
        <p:txBody>
          <a:bodyPr wrap="square" rtlCol="0">
            <a:spAutoFit/>
          </a:bodyPr>
          <a:lstStyle/>
          <a:p>
            <a:r>
              <a:rPr lang="en-US" sz="2800" dirty="0" smtClean="0"/>
              <a:t>Find the equation of the trend line</a:t>
            </a:r>
          </a:p>
          <a:p>
            <a:endParaRPr lang="en-US" sz="2800" dirty="0"/>
          </a:p>
          <a:p>
            <a:endParaRPr lang="en-US" sz="2800" dirty="0" smtClean="0"/>
          </a:p>
          <a:p>
            <a:endParaRPr lang="en-US" sz="2800" dirty="0" smtClean="0"/>
          </a:p>
          <a:p>
            <a:r>
              <a:rPr lang="en-US" sz="2800" dirty="0" smtClean="0"/>
              <a:t>Make a statement of interpolation</a:t>
            </a:r>
          </a:p>
          <a:p>
            <a:endParaRPr lang="en-US" sz="2800" dirty="0" smtClean="0"/>
          </a:p>
          <a:p>
            <a:endParaRPr lang="en-US" sz="2800" dirty="0" smtClean="0"/>
          </a:p>
          <a:p>
            <a:endParaRPr lang="en-US" sz="2800" dirty="0"/>
          </a:p>
          <a:p>
            <a:r>
              <a:rPr lang="en-US" sz="2800" dirty="0" smtClean="0"/>
              <a:t>Make a statement of extrapolation</a:t>
            </a:r>
            <a:endParaRPr lang="en-US" sz="2800" dirty="0"/>
          </a:p>
        </p:txBody>
      </p:sp>
    </p:spTree>
    <p:extLst>
      <p:ext uri="{BB962C8B-B14F-4D97-AF65-F5344CB8AC3E}">
        <p14:creationId xmlns:p14="http://schemas.microsoft.com/office/powerpoint/2010/main" val="29929462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9056" y="164592"/>
            <a:ext cx="10515600" cy="730568"/>
          </a:xfrm>
        </p:spPr>
        <p:txBody>
          <a:bodyPr/>
          <a:lstStyle/>
          <a:p>
            <a:r>
              <a:rPr lang="en-US" dirty="0" smtClean="0"/>
              <a:t>Example 2</a:t>
            </a:r>
            <a:endParaRPr lang="en-US" dirty="0"/>
          </a:p>
        </p:txBody>
      </p:sp>
      <p:pic>
        <p:nvPicPr>
          <p:cNvPr id="4" name="Picture 3"/>
          <p:cNvPicPr>
            <a:picLocks noChangeAspect="1"/>
          </p:cNvPicPr>
          <p:nvPr/>
        </p:nvPicPr>
        <p:blipFill>
          <a:blip r:embed="rId2"/>
          <a:stretch>
            <a:fillRect/>
          </a:stretch>
        </p:blipFill>
        <p:spPr>
          <a:xfrm>
            <a:off x="209550" y="813244"/>
            <a:ext cx="5647998" cy="1134427"/>
          </a:xfrm>
          <a:prstGeom prst="rect">
            <a:avLst/>
          </a:prstGeom>
        </p:spPr>
      </p:pic>
      <p:sp>
        <p:nvSpPr>
          <p:cNvPr id="6" name="TextBox 5"/>
          <p:cNvSpPr txBox="1"/>
          <p:nvPr/>
        </p:nvSpPr>
        <p:spPr>
          <a:xfrm>
            <a:off x="338328" y="1947671"/>
            <a:ext cx="7013448" cy="3970318"/>
          </a:xfrm>
          <a:prstGeom prst="rect">
            <a:avLst/>
          </a:prstGeom>
          <a:noFill/>
        </p:spPr>
        <p:txBody>
          <a:bodyPr wrap="square" rtlCol="0">
            <a:spAutoFit/>
          </a:bodyPr>
          <a:lstStyle/>
          <a:p>
            <a:r>
              <a:rPr lang="en-US" sz="2800" dirty="0" smtClean="0"/>
              <a:t>Find the equation of the trend line</a:t>
            </a:r>
          </a:p>
          <a:p>
            <a:endParaRPr lang="en-US" sz="2800" dirty="0"/>
          </a:p>
          <a:p>
            <a:endParaRPr lang="en-US" sz="2800" dirty="0" smtClean="0"/>
          </a:p>
          <a:p>
            <a:endParaRPr lang="en-US" sz="2800" dirty="0" smtClean="0"/>
          </a:p>
          <a:p>
            <a:r>
              <a:rPr lang="en-US" sz="2800" dirty="0" smtClean="0"/>
              <a:t>Make a statement of interpolation</a:t>
            </a:r>
          </a:p>
          <a:p>
            <a:endParaRPr lang="en-US" sz="2800" dirty="0" smtClean="0"/>
          </a:p>
          <a:p>
            <a:endParaRPr lang="en-US" sz="2800" dirty="0" smtClean="0"/>
          </a:p>
          <a:p>
            <a:endParaRPr lang="en-US" sz="2800" dirty="0"/>
          </a:p>
          <a:p>
            <a:r>
              <a:rPr lang="en-US" sz="2800" dirty="0" smtClean="0"/>
              <a:t>Make a statement of extrapolation</a:t>
            </a:r>
            <a:endParaRPr lang="en-US" sz="2800" dirty="0"/>
          </a:p>
        </p:txBody>
      </p:sp>
      <p:pic>
        <p:nvPicPr>
          <p:cNvPr id="7" name="Picture 6"/>
          <p:cNvPicPr>
            <a:picLocks noChangeAspect="1"/>
          </p:cNvPicPr>
          <p:nvPr/>
        </p:nvPicPr>
        <p:blipFill>
          <a:blip r:embed="rId3"/>
          <a:stretch>
            <a:fillRect/>
          </a:stretch>
        </p:blipFill>
        <p:spPr>
          <a:xfrm>
            <a:off x="6269736" y="813244"/>
            <a:ext cx="4917452" cy="5211806"/>
          </a:xfrm>
          <a:prstGeom prst="rect">
            <a:avLst/>
          </a:prstGeom>
        </p:spPr>
      </p:pic>
    </p:spTree>
    <p:extLst>
      <p:ext uri="{BB962C8B-B14F-4D97-AF65-F5344CB8AC3E}">
        <p14:creationId xmlns:p14="http://schemas.microsoft.com/office/powerpoint/2010/main" val="758073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Reflection Question</a:t>
            </a:r>
            <a:endParaRPr lang="en-US" dirty="0">
              <a:solidFill>
                <a:srgbClr val="00B0F0"/>
              </a:solidFill>
            </a:endParaRPr>
          </a:p>
        </p:txBody>
      </p:sp>
      <p:sp>
        <p:nvSpPr>
          <p:cNvPr id="3" name="Content Placeholder 2"/>
          <p:cNvSpPr>
            <a:spLocks noGrp="1"/>
          </p:cNvSpPr>
          <p:nvPr>
            <p:ph idx="1"/>
          </p:nvPr>
        </p:nvSpPr>
        <p:spPr>
          <a:xfrm>
            <a:off x="838200" y="1496441"/>
            <a:ext cx="10515600" cy="4351338"/>
          </a:xfrm>
        </p:spPr>
        <p:txBody>
          <a:bodyPr>
            <a:normAutofit/>
          </a:bodyPr>
          <a:lstStyle/>
          <a:p>
            <a:pPr marL="0" indent="0">
              <a:buNone/>
            </a:pPr>
            <a:r>
              <a:rPr lang="en-US" sz="5400" dirty="0" smtClean="0"/>
              <a:t>In the previous example, why do we need to consider our domain and range restrictions when making a statement of extrapolation</a:t>
            </a:r>
            <a:endParaRPr lang="en-US" sz="5400" dirty="0"/>
          </a:p>
        </p:txBody>
      </p:sp>
    </p:spTree>
    <p:extLst>
      <p:ext uri="{BB962C8B-B14F-4D97-AF65-F5344CB8AC3E}">
        <p14:creationId xmlns:p14="http://schemas.microsoft.com/office/powerpoint/2010/main" val="36618847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2" name="Picture 8" descr="71RH7Vj8FUL._SY355_.jpg (355×355)"/>
          <p:cNvPicPr>
            <a:picLocks noChangeAspect="1" noChangeArrowheads="1"/>
          </p:cNvPicPr>
          <p:nvPr/>
        </p:nvPicPr>
        <p:blipFill rotWithShape="1">
          <a:blip r:embed="rId2">
            <a:extLst>
              <a:ext uri="{28A0092B-C50C-407E-A947-70E740481C1C}">
                <a14:useLocalDpi xmlns:a14="http://schemas.microsoft.com/office/drawing/2010/main" val="0"/>
              </a:ext>
            </a:extLst>
          </a:blip>
          <a:srcRect l="21745" r="21661"/>
          <a:stretch/>
        </p:blipFill>
        <p:spPr bwMode="auto">
          <a:xfrm rot="16200000">
            <a:off x="2799131" y="3913546"/>
            <a:ext cx="1913641" cy="3381375"/>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1a22032a1f4d609c4190985036b7f704.jpg (1541×506)"/>
          <p:cNvPicPr>
            <a:picLocks noChangeAspect="1" noChangeArrowheads="1"/>
          </p:cNvPicPr>
          <p:nvPr/>
        </p:nvPicPr>
        <p:blipFill rotWithShape="1">
          <a:blip r:embed="rId3">
            <a:extLst>
              <a:ext uri="{28A0092B-C50C-407E-A947-70E740481C1C}">
                <a14:useLocalDpi xmlns:a14="http://schemas.microsoft.com/office/drawing/2010/main" val="0"/>
              </a:ext>
            </a:extLst>
          </a:blip>
          <a:srcRect l="-1" r="-93" b="20422"/>
          <a:stretch/>
        </p:blipFill>
        <p:spPr bwMode="auto">
          <a:xfrm>
            <a:off x="263375" y="2426548"/>
            <a:ext cx="7706380" cy="2011810"/>
          </a:xfrm>
          <a:prstGeom prst="rect">
            <a:avLst/>
          </a:prstGeom>
          <a:noFill/>
          <a:extLst>
            <a:ext uri="{909E8E84-426E-40DD-AFC4-6F175D3DCCD1}">
              <a14:hiddenFill xmlns:a14="http://schemas.microsoft.com/office/drawing/2010/main">
                <a:solidFill>
                  <a:srgbClr val="FFFFFF"/>
                </a:solidFill>
              </a14:hiddenFill>
            </a:ext>
          </a:extLst>
        </p:spPr>
      </p:pic>
      <p:pic>
        <p:nvPicPr>
          <p:cNvPr id="21506" name="Picture 2" descr="GXj8T.png (1094×67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9755" y="440756"/>
            <a:ext cx="4222245" cy="26089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19406" y="137607"/>
            <a:ext cx="7850349" cy="1737743"/>
          </a:xfrm>
        </p:spPr>
        <p:txBody>
          <a:bodyPr/>
          <a:lstStyle/>
          <a:p>
            <a:r>
              <a:rPr lang="en-US" dirty="0" smtClean="0"/>
              <a:t>Linear Regression and correlation coefficient</a:t>
            </a:r>
            <a:endParaRPr lang="en-US" dirty="0"/>
          </a:p>
        </p:txBody>
      </p:sp>
      <p:sp>
        <p:nvSpPr>
          <p:cNvPr id="3" name="Subtitle 2"/>
          <p:cNvSpPr>
            <a:spLocks noGrp="1"/>
          </p:cNvSpPr>
          <p:nvPr>
            <p:ph type="subTitle" idx="1"/>
          </p:nvPr>
        </p:nvSpPr>
        <p:spPr>
          <a:xfrm>
            <a:off x="1703062" y="1875350"/>
            <a:ext cx="3860685" cy="551198"/>
          </a:xfrm>
        </p:spPr>
        <p:txBody>
          <a:bodyPr/>
          <a:lstStyle/>
          <a:p>
            <a:r>
              <a:rPr lang="en-US" dirty="0" smtClean="0"/>
              <a:t>Unit 4 Lesson Thirteen</a:t>
            </a:r>
            <a:endParaRPr lang="en-US" dirty="0"/>
          </a:p>
        </p:txBody>
      </p:sp>
      <p:pic>
        <p:nvPicPr>
          <p:cNvPr id="21510" name="Picture 6" descr="linregpageredarrow.jpg (1062×79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6787" y="3711182"/>
            <a:ext cx="3948181" cy="2962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9790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correlation coefficient and what does it mean???</a:t>
            </a:r>
            <a:endParaRPr lang="en-US" dirty="0"/>
          </a:p>
        </p:txBody>
      </p:sp>
      <p:pic>
        <p:nvPicPr>
          <p:cNvPr id="22530" name="Picture 2" descr="http://breckenridge.glk12.org/pluginfile.php/12706/mod_book/chapter/2499/Bivariate/PearsonCalculator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6959" y="1885188"/>
            <a:ext cx="5018421" cy="3710940"/>
          </a:xfrm>
          <a:prstGeom prst="rect">
            <a:avLst/>
          </a:prstGeom>
          <a:noFill/>
          <a:extLst>
            <a:ext uri="{909E8E84-426E-40DD-AFC4-6F175D3DCCD1}">
              <a14:hiddenFill xmlns:a14="http://schemas.microsoft.com/office/drawing/2010/main">
                <a:solidFill>
                  <a:srgbClr val="FFFFFF"/>
                </a:solidFill>
              </a14:hiddenFill>
            </a:ext>
          </a:extLst>
        </p:spPr>
      </p:pic>
      <p:pic>
        <p:nvPicPr>
          <p:cNvPr id="22532" name="Picture 4" descr="correlation_coefficient.gif (384×19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467" y="1885188"/>
            <a:ext cx="6246196" cy="3155632"/>
          </a:xfrm>
          <a:prstGeom prst="rect">
            <a:avLst/>
          </a:prstGeom>
          <a:noFill/>
          <a:extLst>
            <a:ext uri="{909E8E84-426E-40DD-AFC4-6F175D3DCCD1}">
              <a14:hiddenFill xmlns:a14="http://schemas.microsoft.com/office/drawing/2010/main">
                <a:solidFill>
                  <a:srgbClr val="FFFFFF"/>
                </a:solidFill>
              </a14:hiddenFill>
            </a:ext>
          </a:extLst>
        </p:spPr>
      </p:pic>
      <p:sp>
        <p:nvSpPr>
          <p:cNvPr id="4" name="Up Arrow 3"/>
          <p:cNvSpPr/>
          <p:nvPr/>
        </p:nvSpPr>
        <p:spPr>
          <a:xfrm rot="1051812">
            <a:off x="6510654" y="4672584"/>
            <a:ext cx="740664" cy="13898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086592" y="5790628"/>
            <a:ext cx="4690872" cy="646331"/>
          </a:xfrm>
          <a:prstGeom prst="rect">
            <a:avLst/>
          </a:prstGeom>
          <a:noFill/>
        </p:spPr>
        <p:txBody>
          <a:bodyPr wrap="square" rtlCol="0">
            <a:spAutoFit/>
          </a:bodyPr>
          <a:lstStyle/>
          <a:p>
            <a:r>
              <a:rPr lang="en-US" sz="3600" dirty="0" smtClean="0"/>
              <a:t>Correlation Coefficient</a:t>
            </a:r>
            <a:endParaRPr lang="en-US" sz="3600" dirty="0"/>
          </a:p>
        </p:txBody>
      </p:sp>
    </p:spTree>
    <p:extLst>
      <p:ext uri="{BB962C8B-B14F-4D97-AF65-F5344CB8AC3E}">
        <p14:creationId xmlns:p14="http://schemas.microsoft.com/office/powerpoint/2010/main" val="15997344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en-US" dirty="0" smtClean="0"/>
              <a:t>Let’s look at an example from yesterday using the Calculator!</a:t>
            </a:r>
            <a:endParaRPr lang="en-US" dirty="0"/>
          </a:p>
        </p:txBody>
      </p:sp>
      <p:sp>
        <p:nvSpPr>
          <p:cNvPr id="5" name="TextBox 4"/>
          <p:cNvSpPr txBox="1"/>
          <p:nvPr/>
        </p:nvSpPr>
        <p:spPr>
          <a:xfrm>
            <a:off x="219456" y="5730324"/>
            <a:ext cx="11484864" cy="646331"/>
          </a:xfrm>
          <a:prstGeom prst="rect">
            <a:avLst/>
          </a:prstGeom>
          <a:noFill/>
        </p:spPr>
        <p:txBody>
          <a:bodyPr wrap="square" rtlCol="0">
            <a:spAutoFit/>
          </a:bodyPr>
          <a:lstStyle/>
          <a:p>
            <a:r>
              <a:rPr lang="en-US" sz="3600" dirty="0" smtClean="0"/>
              <a:t>What does all this mean? Was our answer yesterday wrong?</a:t>
            </a:r>
            <a:endParaRPr lang="en-US" sz="3600" dirty="0"/>
          </a:p>
        </p:txBody>
      </p:sp>
      <p:pic>
        <p:nvPicPr>
          <p:cNvPr id="6" name="Picture 5"/>
          <p:cNvPicPr>
            <a:picLocks noChangeAspect="1"/>
          </p:cNvPicPr>
          <p:nvPr/>
        </p:nvPicPr>
        <p:blipFill>
          <a:blip r:embed="rId2"/>
          <a:stretch>
            <a:fillRect/>
          </a:stretch>
        </p:blipFill>
        <p:spPr>
          <a:xfrm rot="674797">
            <a:off x="4883943" y="1634831"/>
            <a:ext cx="6555169" cy="3365056"/>
          </a:xfrm>
          <a:prstGeom prst="rect">
            <a:avLst/>
          </a:prstGeom>
        </p:spPr>
      </p:pic>
    </p:spTree>
    <p:extLst>
      <p:ext uri="{BB962C8B-B14F-4D97-AF65-F5344CB8AC3E}">
        <p14:creationId xmlns:p14="http://schemas.microsoft.com/office/powerpoint/2010/main" val="38578013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look at an example from yesterday using the Calculator!</a:t>
            </a:r>
            <a:endParaRPr lang="en-US" dirty="0"/>
          </a:p>
        </p:txBody>
      </p:sp>
      <p:pic>
        <p:nvPicPr>
          <p:cNvPr id="4" name="Picture 3"/>
          <p:cNvPicPr>
            <a:picLocks noChangeAspect="1"/>
          </p:cNvPicPr>
          <p:nvPr/>
        </p:nvPicPr>
        <p:blipFill>
          <a:blip r:embed="rId2"/>
          <a:stretch>
            <a:fillRect/>
          </a:stretch>
        </p:blipFill>
        <p:spPr>
          <a:xfrm rot="558621">
            <a:off x="4878140" y="1704146"/>
            <a:ext cx="6234494" cy="3489029"/>
          </a:xfrm>
          <a:prstGeom prst="rect">
            <a:avLst/>
          </a:prstGeom>
        </p:spPr>
      </p:pic>
      <p:sp>
        <p:nvSpPr>
          <p:cNvPr id="5" name="TextBox 4"/>
          <p:cNvSpPr txBox="1"/>
          <p:nvPr/>
        </p:nvSpPr>
        <p:spPr>
          <a:xfrm>
            <a:off x="219456" y="5730324"/>
            <a:ext cx="11484864" cy="646331"/>
          </a:xfrm>
          <a:prstGeom prst="rect">
            <a:avLst/>
          </a:prstGeom>
          <a:noFill/>
        </p:spPr>
        <p:txBody>
          <a:bodyPr wrap="square" rtlCol="0">
            <a:spAutoFit/>
          </a:bodyPr>
          <a:lstStyle/>
          <a:p>
            <a:r>
              <a:rPr lang="en-US" sz="3600" dirty="0" smtClean="0"/>
              <a:t>What does all this mean? Was our answer yesterday wrong?</a:t>
            </a:r>
            <a:endParaRPr lang="en-US" sz="3600" dirty="0"/>
          </a:p>
        </p:txBody>
      </p:sp>
    </p:spTree>
    <p:extLst>
      <p:ext uri="{BB962C8B-B14F-4D97-AF65-F5344CB8AC3E}">
        <p14:creationId xmlns:p14="http://schemas.microsoft.com/office/powerpoint/2010/main" val="3974006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lgn="ctr">
                  <a:buNone/>
                </a:pPr>
                <a:r>
                  <a:rPr lang="en-US" dirty="0" smtClean="0"/>
                  <a:t>A line passes through (8, -4) and has a slope of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en>
                    </m:f>
                  </m:oMath>
                </a14:m>
                <a:r>
                  <a:rPr lang="en-US" dirty="0" smtClean="0"/>
                  <a:t>. What is the equation in point slope form of the line?</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74" t="-280" r="-1101"/>
                </a:stretch>
              </a:blipFill>
            </p:spPr>
            <p:txBody>
              <a:bodyPr/>
              <a:lstStyle/>
              <a:p>
                <a:r>
                  <a:rPr lang="en-US">
                    <a:noFill/>
                  </a:rPr>
                  <a:t> </a:t>
                </a:r>
              </a:p>
            </p:txBody>
          </p:sp>
        </mc:Fallback>
      </mc:AlternateContent>
    </p:spTree>
    <p:extLst>
      <p:ext uri="{BB962C8B-B14F-4D97-AF65-F5344CB8AC3E}">
        <p14:creationId xmlns:p14="http://schemas.microsoft.com/office/powerpoint/2010/main" val="3822182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5397"/>
            <a:ext cx="10515600" cy="1325563"/>
          </a:xfrm>
        </p:spPr>
        <p:txBody>
          <a:bodyPr/>
          <a:lstStyle/>
          <a:p>
            <a:r>
              <a:rPr lang="en-US" dirty="0" smtClean="0"/>
              <a:t>Example 2</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478153"/>
                <a:ext cx="3971671" cy="4351338"/>
              </a:xfrm>
            </p:spPr>
            <p:txBody>
              <a:bodyPr>
                <a:normAutofit/>
              </a:bodyPr>
              <a:lstStyle/>
              <a:p>
                <a:pPr marL="0" indent="0" algn="ctr">
                  <a:buNone/>
                </a:pPr>
                <a:r>
                  <a:rPr lang="en-US" sz="3200" dirty="0" smtClean="0"/>
                  <a:t>What is the graph of the equation</a:t>
                </a:r>
              </a:p>
              <a:p>
                <a:pPr marL="0" indent="0" algn="ctr">
                  <a:buNone/>
                </a:pPr>
                <a14:m>
                  <m:oMath xmlns:m="http://schemas.openxmlformats.org/officeDocument/2006/math">
                    <m:r>
                      <a:rPr lang="en-US" sz="3200" b="0" i="1" smtClean="0">
                        <a:latin typeface="Cambria Math" panose="02040503050406030204" pitchFamily="18" charset="0"/>
                      </a:rPr>
                      <m:t>𝑦</m:t>
                    </m:r>
                    <m:r>
                      <a:rPr lang="en-US" sz="3200" b="0" i="1" smtClean="0">
                        <a:latin typeface="Cambria Math" panose="02040503050406030204" pitchFamily="18" charset="0"/>
                      </a:rPr>
                      <m:t>+7=−</m:t>
                    </m:r>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4</m:t>
                        </m:r>
                      </m:num>
                      <m:den>
                        <m:r>
                          <a:rPr lang="en-US" sz="3200" b="0" i="1" smtClean="0">
                            <a:latin typeface="Cambria Math" panose="02040503050406030204" pitchFamily="18" charset="0"/>
                          </a:rPr>
                          <m:t>5</m:t>
                        </m:r>
                      </m:den>
                    </m:f>
                    <m:r>
                      <a:rPr lang="en-US" sz="3200" b="0" i="1" smtClean="0">
                        <a:latin typeface="Cambria Math" panose="02040503050406030204" pitchFamily="18" charset="0"/>
                      </a:rPr>
                      <m:t>(</m:t>
                    </m:r>
                    <m:r>
                      <a:rPr lang="en-US" sz="3200" b="0" i="1" smtClean="0">
                        <a:latin typeface="Cambria Math" panose="02040503050406030204" pitchFamily="18" charset="0"/>
                      </a:rPr>
                      <m:t>𝑥</m:t>
                    </m:r>
                    <m:r>
                      <a:rPr lang="en-US" sz="3200" b="0" i="1" smtClean="0">
                        <a:latin typeface="Cambria Math" panose="02040503050406030204" pitchFamily="18" charset="0"/>
                      </a:rPr>
                      <m:t>−4)</m:t>
                    </m:r>
                  </m:oMath>
                </a14:m>
                <a:r>
                  <a:rPr lang="en-US" sz="3200" dirty="0" smtClean="0"/>
                  <a:t>?</a:t>
                </a:r>
                <a:endParaRPr lang="en-US"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478153"/>
                <a:ext cx="3971671" cy="4351338"/>
              </a:xfrm>
              <a:blipFill rotWithShape="0">
                <a:blip r:embed="rId2"/>
                <a:stretch>
                  <a:fillRect t="-2941" r="-922"/>
                </a:stretch>
              </a:blipFill>
            </p:spPr>
            <p:txBody>
              <a:bodyPr/>
              <a:lstStyle/>
              <a:p>
                <a:r>
                  <a:rPr lang="en-US">
                    <a:noFill/>
                  </a:rPr>
                  <a:t> </a:t>
                </a:r>
              </a:p>
            </p:txBody>
          </p:sp>
        </mc:Fallback>
      </mc:AlternateContent>
      <p:pic>
        <p:nvPicPr>
          <p:cNvPr id="1026" name="Picture 2" descr="http://h.kiwibox.com/ip/613494058871406049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7823" y="105154"/>
            <a:ext cx="6543929" cy="6470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44216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0533"/>
            <a:ext cx="10515600" cy="1325563"/>
          </a:xfrm>
        </p:spPr>
        <p:txBody>
          <a:bodyPr/>
          <a:lstStyle/>
          <a:p>
            <a:r>
              <a:rPr lang="en-US" dirty="0" smtClean="0"/>
              <a:t>Example 3</a:t>
            </a:r>
            <a:endParaRPr lang="en-US" dirty="0"/>
          </a:p>
        </p:txBody>
      </p:sp>
      <p:sp>
        <p:nvSpPr>
          <p:cNvPr id="3" name="Content Placeholder 2"/>
          <p:cNvSpPr>
            <a:spLocks noGrp="1"/>
          </p:cNvSpPr>
          <p:nvPr>
            <p:ph idx="1"/>
          </p:nvPr>
        </p:nvSpPr>
        <p:spPr>
          <a:xfrm>
            <a:off x="838200" y="1249553"/>
            <a:ext cx="7171944" cy="4351338"/>
          </a:xfrm>
        </p:spPr>
        <p:txBody>
          <a:bodyPr/>
          <a:lstStyle/>
          <a:p>
            <a:pPr marL="0" indent="0">
              <a:buNone/>
            </a:pPr>
            <a:r>
              <a:rPr lang="en-US" dirty="0" smtClean="0"/>
              <a:t>A hot air balloon is </a:t>
            </a:r>
            <a:r>
              <a:rPr lang="en-US" u="sng" dirty="0" smtClean="0"/>
              <a:t>descending</a:t>
            </a:r>
            <a:r>
              <a:rPr lang="en-US" dirty="0" smtClean="0"/>
              <a:t> at a rate of 2.5 meters per second. The balloon is at a height of 590 meters after 30 seconds. Write the equation in point slope form to represent the path of the air balloon. </a:t>
            </a:r>
            <a:endParaRPr lang="en-US" dirty="0"/>
          </a:p>
        </p:txBody>
      </p:sp>
      <p:sp>
        <p:nvSpPr>
          <p:cNvPr id="4" name="TextBox 3"/>
          <p:cNvSpPr txBox="1"/>
          <p:nvPr/>
        </p:nvSpPr>
        <p:spPr>
          <a:xfrm>
            <a:off x="8671170" y="3723906"/>
            <a:ext cx="2916936" cy="1477328"/>
          </a:xfrm>
          <a:prstGeom prst="rect">
            <a:avLst/>
          </a:prstGeom>
          <a:noFill/>
          <a:ln>
            <a:solidFill>
              <a:schemeClr val="tx1"/>
            </a:solidFill>
          </a:ln>
        </p:spPr>
        <p:txBody>
          <a:bodyPr wrap="square" rtlCol="0">
            <a:spAutoFit/>
          </a:bodyPr>
          <a:lstStyle/>
          <a:p>
            <a:r>
              <a:rPr lang="en-US" dirty="0" smtClean="0"/>
              <a:t>Reflection Question: </a:t>
            </a:r>
          </a:p>
          <a:p>
            <a:r>
              <a:rPr lang="en-US" dirty="0" smtClean="0"/>
              <a:t>What key words help you recognize what the independent an dependent variables are?</a:t>
            </a:r>
            <a:endParaRPr lang="en-US" dirty="0"/>
          </a:p>
        </p:txBody>
      </p:sp>
      <p:pic>
        <p:nvPicPr>
          <p:cNvPr id="2050" name="Picture 2" descr="http://www.govisitcostarica.com/images/photos/full-hot-air-balloons-near-are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710" y="1315593"/>
            <a:ext cx="3380988" cy="224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4291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if the point we are given is the y intercept?</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smtClean="0"/>
                  <a:t>Example 4: Write the equation of the line that has a slope of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oMath>
                </a14:m>
                <a:r>
                  <a:rPr lang="en-US" dirty="0" smtClean="0"/>
                  <a:t> and a y intercept of 3.</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17" t="-280"/>
                </a:stretch>
              </a:blipFill>
            </p:spPr>
            <p:txBody>
              <a:bodyPr/>
              <a:lstStyle/>
              <a:p>
                <a:r>
                  <a:rPr lang="en-US">
                    <a:noFill/>
                  </a:rPr>
                  <a:t> </a:t>
                </a:r>
              </a:p>
            </p:txBody>
          </p:sp>
        </mc:Fallback>
      </mc:AlternateContent>
      <p:sp>
        <p:nvSpPr>
          <p:cNvPr id="4" name="TextBox 3"/>
          <p:cNvSpPr txBox="1"/>
          <p:nvPr/>
        </p:nvSpPr>
        <p:spPr>
          <a:xfrm>
            <a:off x="8705088" y="3108960"/>
            <a:ext cx="2907792" cy="1477328"/>
          </a:xfrm>
          <a:prstGeom prst="rect">
            <a:avLst/>
          </a:prstGeom>
          <a:noFill/>
          <a:ln>
            <a:solidFill>
              <a:schemeClr val="tx1"/>
            </a:solidFill>
          </a:ln>
        </p:spPr>
        <p:txBody>
          <a:bodyPr wrap="square" rtlCol="0">
            <a:spAutoFit/>
          </a:bodyPr>
          <a:lstStyle/>
          <a:p>
            <a:r>
              <a:rPr lang="en-US" dirty="0" smtClean="0"/>
              <a:t>Reflection Question:</a:t>
            </a:r>
          </a:p>
          <a:p>
            <a:endParaRPr lang="en-US" dirty="0" smtClean="0"/>
          </a:p>
          <a:p>
            <a:r>
              <a:rPr lang="en-US" dirty="0" smtClean="0"/>
              <a:t>What do you notice if you solve your points slope form equation for y?</a:t>
            </a:r>
            <a:endParaRPr lang="en-US" dirty="0"/>
          </a:p>
        </p:txBody>
      </p:sp>
    </p:spTree>
    <p:extLst>
      <p:ext uri="{BB962C8B-B14F-4D97-AF65-F5344CB8AC3E}">
        <p14:creationId xmlns:p14="http://schemas.microsoft.com/office/powerpoint/2010/main" val="1390935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0777"/>
            <a:ext cx="10515600" cy="1325563"/>
          </a:xfrm>
        </p:spPr>
        <p:txBody>
          <a:bodyPr/>
          <a:lstStyle/>
          <a:p>
            <a:r>
              <a:rPr lang="en-US" dirty="0" smtClean="0"/>
              <a:t>Slope intercept form</a:t>
            </a:r>
            <a:endParaRPr lang="en-US" dirty="0"/>
          </a:p>
        </p:txBody>
      </p:sp>
      <p:sp>
        <p:nvSpPr>
          <p:cNvPr id="3" name="Content Placeholder 2"/>
          <p:cNvSpPr>
            <a:spLocks noGrp="1"/>
          </p:cNvSpPr>
          <p:nvPr>
            <p:ph idx="1"/>
          </p:nvPr>
        </p:nvSpPr>
        <p:spPr>
          <a:xfrm>
            <a:off x="271272" y="2010792"/>
            <a:ext cx="11615928" cy="4351338"/>
          </a:xfrm>
        </p:spPr>
        <p:txBody>
          <a:bodyPr/>
          <a:lstStyle/>
          <a:p>
            <a:pPr marL="0" indent="0">
              <a:buNone/>
            </a:pPr>
            <a:r>
              <a:rPr lang="en-US" dirty="0" smtClean="0"/>
              <a:t>Example 5: Given a slope of -3 and the point (5, -8), write the linear equation</a:t>
            </a:r>
            <a:endParaRPr lang="en-US" dirty="0"/>
          </a:p>
        </p:txBody>
      </p:sp>
      <p:pic>
        <p:nvPicPr>
          <p:cNvPr id="3074" name="Picture 2" descr="http://www.ontrack-media.net/algebra1/a1m1l9image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5479" y="329183"/>
            <a:ext cx="4048125" cy="14287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2085657">
            <a:off x="8997695" y="3038033"/>
            <a:ext cx="3712464" cy="769441"/>
          </a:xfrm>
          <a:prstGeom prst="rect">
            <a:avLst/>
          </a:prstGeom>
          <a:noFill/>
        </p:spPr>
        <p:txBody>
          <a:bodyPr wrap="square" rtlCol="0">
            <a:spAutoFit/>
          </a:bodyPr>
          <a:lstStyle/>
          <a:p>
            <a:pPr algn="ctr"/>
            <a:r>
              <a:rPr lang="en-US" sz="4400" dirty="0" smtClean="0"/>
              <a:t>Any Ideas??</a:t>
            </a:r>
            <a:endParaRPr lang="en-US" sz="4400" dirty="0"/>
          </a:p>
        </p:txBody>
      </p:sp>
    </p:spTree>
    <p:extLst>
      <p:ext uri="{BB962C8B-B14F-4D97-AF65-F5344CB8AC3E}">
        <p14:creationId xmlns:p14="http://schemas.microsoft.com/office/powerpoint/2010/main" val="39808079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332</TotalTime>
  <Words>1394</Words>
  <Application>Microsoft Office PowerPoint</Application>
  <PresentationFormat>Widescreen</PresentationFormat>
  <Paragraphs>192</Paragraphs>
  <Slides>48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Algerian</vt:lpstr>
      <vt:lpstr>Arial</vt:lpstr>
      <vt:lpstr>Calibri</vt:lpstr>
      <vt:lpstr>Calibri Light</vt:lpstr>
      <vt:lpstr>Cambria Math</vt:lpstr>
      <vt:lpstr>Office Theme</vt:lpstr>
      <vt:lpstr>Writing Equations with Slope and a Point</vt:lpstr>
      <vt:lpstr>There are three different forms to write linear equations</vt:lpstr>
      <vt:lpstr>Point Slope Form</vt:lpstr>
      <vt:lpstr>Why does point slope form work?</vt:lpstr>
      <vt:lpstr>Example 1</vt:lpstr>
      <vt:lpstr>Example 2</vt:lpstr>
      <vt:lpstr>Example 3</vt:lpstr>
      <vt:lpstr>What if the point we are given is the y intercept?</vt:lpstr>
      <vt:lpstr>Slope intercept form</vt:lpstr>
      <vt:lpstr>Example 6</vt:lpstr>
      <vt:lpstr>Standard Form</vt:lpstr>
      <vt:lpstr>Example 7</vt:lpstr>
      <vt:lpstr>Example 8 and 9</vt:lpstr>
      <vt:lpstr>Example 10</vt:lpstr>
      <vt:lpstr>PowerPoint Presentation</vt:lpstr>
      <vt:lpstr>Writing equations with two points</vt:lpstr>
      <vt:lpstr>How can we use two points to write equations?</vt:lpstr>
      <vt:lpstr>Example 1</vt:lpstr>
      <vt:lpstr>Example 2</vt:lpstr>
      <vt:lpstr>Example 3 – Do the problem assigned to your group!</vt:lpstr>
      <vt:lpstr>Example 4</vt:lpstr>
      <vt:lpstr>Example 5</vt:lpstr>
      <vt:lpstr>Ticket to Homework – Compare and Check</vt:lpstr>
      <vt:lpstr>Linear Inequalities</vt:lpstr>
      <vt:lpstr>Carpentry</vt:lpstr>
      <vt:lpstr>Parallel and Perpendicular Lines</vt:lpstr>
      <vt:lpstr>In Summary from Geogebra…</vt:lpstr>
      <vt:lpstr>Example 1</vt:lpstr>
      <vt:lpstr>Example 2</vt:lpstr>
      <vt:lpstr>Example 3</vt:lpstr>
      <vt:lpstr>Example 4</vt:lpstr>
      <vt:lpstr>Example 5</vt:lpstr>
      <vt:lpstr>Ticket to Homework- Compare and Check</vt:lpstr>
      <vt:lpstr>Scatter Plots – Associations and Line of Fit</vt:lpstr>
      <vt:lpstr>Steps to find equation of trend line</vt:lpstr>
      <vt:lpstr>Example 1: Find the equation of the trend line that represents the price of several bulk grains</vt:lpstr>
      <vt:lpstr>Example 2</vt:lpstr>
      <vt:lpstr>Example 3</vt:lpstr>
      <vt:lpstr>Scatter Plots and Line of Fit</vt:lpstr>
      <vt:lpstr>What do you think these words mean?</vt:lpstr>
      <vt:lpstr>PowerPoint Presentation</vt:lpstr>
      <vt:lpstr>Example 1</vt:lpstr>
      <vt:lpstr>Example 2</vt:lpstr>
      <vt:lpstr>Reflection Question</vt:lpstr>
      <vt:lpstr>Linear Regression and correlation coefficient</vt:lpstr>
      <vt:lpstr>What is a correlation coefficient and what does it mean???</vt:lpstr>
      <vt:lpstr>Let’s look at an example from yesterday using the Calculator!</vt:lpstr>
      <vt:lpstr>Let’s look at an example from yesterday using the Calculator!</vt:lpstr>
    </vt:vector>
  </TitlesOfParts>
  <Company>Spring Branch ISD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Equations with Slope and a Point</dc:title>
  <dc:creator>Legrone, Nicole</dc:creator>
  <cp:lastModifiedBy>Webb, Melanie</cp:lastModifiedBy>
  <cp:revision>66</cp:revision>
  <dcterms:created xsi:type="dcterms:W3CDTF">2016-06-16T14:24:33Z</dcterms:created>
  <dcterms:modified xsi:type="dcterms:W3CDTF">2016-06-16T20:44:08Z</dcterms:modified>
</cp:coreProperties>
</file>