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  <p:sldMasterId id="2147483679" r:id="rId2"/>
  </p:sldMasterIdLst>
  <p:notesMasterIdLst>
    <p:notesMasterId r:id="rId1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81" r:id="rId18"/>
  </p:sldIdLst>
  <p:sldSz cx="9144000" cy="6858000" type="screen4x3"/>
  <p:notesSz cx="6858000" cy="9144000"/>
  <p:embeddedFontLst>
    <p:embeddedFont>
      <p:font typeface="Bookman Old Style" panose="02050604050505020204" pitchFamily="18" charset="0"/>
      <p:regular r:id="rId20"/>
      <p:bold r:id="rId21"/>
      <p:italic r:id="rId22"/>
      <p:boldItalic r:id="rId23"/>
    </p:embeddedFont>
    <p:embeddedFont>
      <p:font typeface="Tahoma" panose="020B0604030504040204" pitchFamily="34" charset="0"/>
      <p:regular r:id="rId24"/>
      <p:bold r:id="rId25"/>
    </p:embeddedFont>
    <p:embeddedFont>
      <p:font typeface="Rockwell" panose="02060603020205020403" pitchFamily="18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D090904-09A5-4AC9-BB74-AAF04EAE9769}">
  <a:tblStyle styleId="{6D090904-09A5-4AC9-BB74-AAF04EAE9769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7.fntdata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2083396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7793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518572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4033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89617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6445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9" name="Shape 2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359771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75" name="Shape 2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339143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5" name="Shape 3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446802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78185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4420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4076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34671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3" name="Shape 19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83559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4034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7" name="Shape 2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623749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84993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None/>
              <a:defRPr/>
            </a:lvl1pPr>
            <a:lvl2pPr marL="742950" marR="0" lvl="1" indent="-17018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■"/>
              <a:defRPr/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3pPr>
            <a:lvl4pPr marL="1600200" marR="0" lvl="3" indent="-1460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■"/>
              <a:defRPr/>
            </a:lvl4pPr>
            <a:lvl5pPr marL="2057400" marR="0" lvl="4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5pPr>
            <a:lvl6pPr marL="2514600" marR="0" lvl="5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6pPr>
            <a:lvl7pPr marL="2971800" marR="0" lvl="6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7pPr>
            <a:lvl8pPr marL="3429000" marR="0" lvl="7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8pPr>
            <a:lvl9pPr marL="3886200" marR="0" lvl="8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ctrTitle"/>
          </p:nvPr>
        </p:nvSpPr>
        <p:spPr>
          <a:xfrm>
            <a:off x="685800" y="1768475"/>
            <a:ext cx="7772400" cy="17367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1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dt" idx="10"/>
          </p:nvPr>
        </p:nvSpPr>
        <p:spPr>
          <a:xfrm>
            <a:off x="457200" y="6278562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0" marR="0" lvl="1" indent="0" algn="l" rtl="0">
              <a:spcBef>
                <a:spcPts val="0"/>
              </a:spcBef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ftr" idx="11"/>
          </p:nvPr>
        </p:nvSpPr>
        <p:spPr>
          <a:xfrm>
            <a:off x="3124200" y="62785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sldNum" idx="12"/>
          </p:nvPr>
        </p:nvSpPr>
        <p:spPr>
          <a:xfrm>
            <a:off x="6553200" y="6278562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0" marR="0" lvl="1" indent="0" algn="l" rtl="0">
              <a:spcBef>
                <a:spcPts val="0"/>
              </a:spcBef>
            </a:pPr>
            <a:endParaRPr/>
          </a:p>
          <a:p>
            <a:pPr marL="0" marR="0" lvl="2" indent="0" algn="l" rtl="0">
              <a:spcBef>
                <a:spcPts val="0"/>
              </a:spcBef>
            </a:pPr>
            <a:endParaRPr/>
          </a:p>
          <a:p>
            <a:pPr marL="0" marR="0" lvl="3" indent="0" algn="l" rtl="0">
              <a:spcBef>
                <a:spcPts val="0"/>
              </a:spcBef>
            </a:pPr>
            <a:endParaRPr/>
          </a:p>
          <a:p>
            <a:pPr marL="0" marR="0" lvl="4" indent="0" algn="l" rtl="0">
              <a:spcBef>
                <a:spcPts val="0"/>
              </a:spcBef>
            </a:pPr>
            <a:endParaRPr/>
          </a:p>
          <a:p>
            <a:pPr marL="0" marR="0" lvl="5" indent="0" algn="l" rtl="0">
              <a:spcBef>
                <a:spcPts val="0"/>
              </a:spcBef>
            </a:pPr>
            <a:endParaRPr/>
          </a:p>
          <a:p>
            <a:pPr marL="0" marR="0" lvl="6" indent="0" algn="l" rtl="0">
              <a:spcBef>
                <a:spcPts val="0"/>
              </a:spcBef>
            </a:pPr>
            <a:endParaRPr/>
          </a:p>
          <a:p>
            <a:pPr marL="0" marR="0" lvl="7" indent="0" algn="l" rtl="0">
              <a:spcBef>
                <a:spcPts val="0"/>
              </a:spcBef>
            </a:pPr>
            <a:endParaRPr/>
          </a:p>
          <a:p>
            <a:pPr marL="0" marR="0" lvl="8" indent="0" algn="l" rtl="0">
              <a:spcBef>
                <a:spcPts val="0"/>
              </a:spcBef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6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987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2101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52241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26633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4711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01678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798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84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9702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49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53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91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4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2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0" marR="0" lvl="1" indent="0" algn="l" rtl="0">
              <a:spcBef>
                <a:spcPts val="0"/>
              </a:spcBef>
            </a:pPr>
            <a:endParaRPr lang="en-US" smtClean="0"/>
          </a:p>
          <a:p>
            <a:pPr marL="0" marR="0" lvl="2" indent="0" algn="l" rtl="0">
              <a:spcBef>
                <a:spcPts val="0"/>
              </a:spcBef>
            </a:pPr>
            <a:endParaRPr lang="en-US" smtClean="0"/>
          </a:p>
          <a:p>
            <a:pPr marL="0" marR="0" lvl="3" indent="0" algn="l" rtl="0">
              <a:spcBef>
                <a:spcPts val="0"/>
              </a:spcBef>
            </a:pPr>
            <a:endParaRPr lang="en-US" smtClean="0"/>
          </a:p>
          <a:p>
            <a:pPr marL="0" marR="0" lvl="4" indent="0" algn="l" rtl="0">
              <a:spcBef>
                <a:spcPts val="0"/>
              </a:spcBef>
            </a:pPr>
            <a:endParaRPr lang="en-US" smtClean="0"/>
          </a:p>
          <a:p>
            <a:pPr marL="0" marR="0" lvl="5" indent="0" algn="l" rtl="0">
              <a:spcBef>
                <a:spcPts val="0"/>
              </a:spcBef>
            </a:pPr>
            <a:endParaRPr lang="en-US" smtClean="0"/>
          </a:p>
          <a:p>
            <a:pPr marL="0" marR="0" lvl="6" indent="0" algn="l" rtl="0">
              <a:spcBef>
                <a:spcPts val="0"/>
              </a:spcBef>
            </a:pPr>
            <a:endParaRPr lang="en-US" smtClean="0"/>
          </a:p>
          <a:p>
            <a:pPr marL="0" marR="0" lvl="7" indent="0" algn="l" rtl="0">
              <a:spcBef>
                <a:spcPts val="0"/>
              </a:spcBef>
            </a:pPr>
            <a:endParaRPr lang="en-US" smtClean="0"/>
          </a:p>
          <a:p>
            <a:pPr marL="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05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dk1"/>
            </a:gs>
            <a:gs pos="50000">
              <a:schemeClr val="dk2"/>
            </a:gs>
            <a:gs pos="100000">
              <a:schemeClr val="dk1"/>
            </a:gs>
          </a:gsLst>
          <a:lin ang="5400000" scaled="0"/>
        </a:gra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Shape 110"/>
          <p:cNvGrpSpPr/>
          <p:nvPr/>
        </p:nvGrpSpPr>
        <p:grpSpPr>
          <a:xfrm>
            <a:off x="3800475" y="1789111"/>
            <a:ext cx="5355116" cy="5056187"/>
            <a:chOff x="3800475" y="1789111"/>
            <a:chExt cx="5355116" cy="5056187"/>
          </a:xfrm>
        </p:grpSpPr>
        <p:sp>
          <p:nvSpPr>
            <p:cNvPr id="111" name="Shape 111"/>
            <p:cNvSpPr txBox="1"/>
            <p:nvPr/>
          </p:nvSpPr>
          <p:spPr>
            <a:xfrm>
              <a:off x="6715125" y="2166936"/>
              <a:ext cx="312737" cy="161925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2" name="Shape 112"/>
            <p:cNvSpPr/>
            <p:nvPr/>
          </p:nvSpPr>
          <p:spPr>
            <a:xfrm>
              <a:off x="6824661" y="1881186"/>
              <a:ext cx="74611" cy="74611"/>
            </a:xfrm>
            <a:prstGeom prst="ellipse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3" name="Shape 113"/>
            <p:cNvSpPr txBox="1"/>
            <p:nvPr/>
          </p:nvSpPr>
          <p:spPr>
            <a:xfrm rot="960000">
              <a:off x="8262937" y="2373312"/>
              <a:ext cx="9524" cy="3290887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4" name="Shape 114"/>
            <p:cNvSpPr/>
            <p:nvPr/>
          </p:nvSpPr>
          <p:spPr>
            <a:xfrm>
              <a:off x="7732711" y="5568950"/>
              <a:ext cx="104775" cy="152400"/>
            </a:xfrm>
            <a:custGeom>
              <a:avLst/>
              <a:gdLst/>
              <a:ahLst/>
              <a:cxnLst/>
              <a:rect l="0" t="0" r="0" b="0"/>
              <a:pathLst>
                <a:path w="66" h="96" extrusionOk="0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5" name="Shape 115"/>
            <p:cNvSpPr txBox="1"/>
            <p:nvPr/>
          </p:nvSpPr>
          <p:spPr>
            <a:xfrm rot="60000">
              <a:off x="8710611" y="2436812"/>
              <a:ext cx="9524" cy="3171825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6" name="Shape 116"/>
            <p:cNvSpPr txBox="1"/>
            <p:nvPr/>
          </p:nvSpPr>
          <p:spPr>
            <a:xfrm rot="-960000">
              <a:off x="8953499" y="2414587"/>
              <a:ext cx="9524" cy="1398586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7" name="Shape 117"/>
            <p:cNvSpPr txBox="1"/>
            <p:nvPr/>
          </p:nvSpPr>
          <p:spPr>
            <a:xfrm rot="-1200000">
              <a:off x="5467349" y="2882899"/>
              <a:ext cx="9524" cy="3227387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8" name="Shape 118"/>
            <p:cNvSpPr txBox="1"/>
            <p:nvPr/>
          </p:nvSpPr>
          <p:spPr>
            <a:xfrm rot="1080000">
              <a:off x="4376736" y="2890837"/>
              <a:ext cx="9524" cy="3363912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19" name="Shape 119"/>
            <p:cNvSpPr txBox="1"/>
            <p:nvPr/>
          </p:nvSpPr>
          <p:spPr>
            <a:xfrm rot="240000">
              <a:off x="4818062" y="2968625"/>
              <a:ext cx="9524" cy="3025774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0" name="Shape 120"/>
            <p:cNvSpPr/>
            <p:nvPr/>
          </p:nvSpPr>
          <p:spPr>
            <a:xfrm>
              <a:off x="6361112" y="4795837"/>
              <a:ext cx="989012" cy="247650"/>
            </a:xfrm>
            <a:custGeom>
              <a:avLst/>
              <a:gdLst/>
              <a:ahLst/>
              <a:cxnLst/>
              <a:rect l="0" t="0" r="0" b="0"/>
              <a:pathLst>
                <a:path w="623" h="156" extrusionOk="0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1" name="Shape 121"/>
            <p:cNvSpPr/>
            <p:nvPr/>
          </p:nvSpPr>
          <p:spPr>
            <a:xfrm>
              <a:off x="7559675" y="5700712"/>
              <a:ext cx="1581149" cy="200025"/>
            </a:xfrm>
            <a:custGeom>
              <a:avLst/>
              <a:gdLst/>
              <a:ahLst/>
              <a:cxnLst/>
              <a:rect l="0" t="0" r="0" b="0"/>
              <a:pathLst>
                <a:path w="993" h="126" extrusionOk="0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2" name="Shape 122"/>
            <p:cNvSpPr/>
            <p:nvPr/>
          </p:nvSpPr>
          <p:spPr>
            <a:xfrm>
              <a:off x="7597775" y="5786437"/>
              <a:ext cx="1543049" cy="388937"/>
            </a:xfrm>
            <a:custGeom>
              <a:avLst/>
              <a:gdLst/>
              <a:ahLst/>
              <a:cxnLst/>
              <a:rect l="0" t="0" r="0" b="0"/>
              <a:pathLst>
                <a:path w="969" h="245" extrusionOk="0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82582E"/>
                </a:gs>
                <a:gs pos="100000">
                  <a:schemeClr val="dk1"/>
                </a:gs>
              </a:gsLst>
              <a:lin ang="81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7626350" y="5700712"/>
              <a:ext cx="1514474" cy="142875"/>
            </a:xfrm>
            <a:custGeom>
              <a:avLst/>
              <a:gdLst/>
              <a:ahLst/>
              <a:cxnLst/>
              <a:rect l="0" t="0" r="0" b="0"/>
              <a:pathLst>
                <a:path w="951" h="90" extrusionOk="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08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4" name="Shape 124"/>
            <p:cNvSpPr/>
            <p:nvPr/>
          </p:nvSpPr>
          <p:spPr>
            <a:xfrm>
              <a:off x="4856162" y="2446336"/>
              <a:ext cx="161925" cy="246061"/>
            </a:xfrm>
            <a:custGeom>
              <a:avLst/>
              <a:gdLst/>
              <a:ahLst/>
              <a:cxnLst/>
              <a:rect l="0" t="0" r="0" b="0"/>
              <a:pathLst>
                <a:path w="102" h="155" extrusionOk="0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5" name="Shape 125"/>
            <p:cNvSpPr/>
            <p:nvPr/>
          </p:nvSpPr>
          <p:spPr>
            <a:xfrm>
              <a:off x="4856162" y="2682875"/>
              <a:ext cx="142875" cy="152400"/>
            </a:xfrm>
            <a:custGeom>
              <a:avLst/>
              <a:gdLst/>
              <a:ahLst/>
              <a:cxnLst/>
              <a:rect l="0" t="0" r="0" b="0"/>
              <a:pathLst>
                <a:path w="90" h="96" extrusionOk="0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6" name="Shape 126"/>
            <p:cNvSpPr/>
            <p:nvPr/>
          </p:nvSpPr>
          <p:spPr>
            <a:xfrm>
              <a:off x="4856162" y="2806700"/>
              <a:ext cx="142875" cy="171450"/>
            </a:xfrm>
            <a:custGeom>
              <a:avLst/>
              <a:gdLst/>
              <a:ahLst/>
              <a:cxnLst/>
              <a:rect l="0" t="0" r="0" b="0"/>
              <a:pathLst>
                <a:path w="90" h="108" extrusionOk="0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7" name="Shape 127"/>
            <p:cNvSpPr/>
            <p:nvPr/>
          </p:nvSpPr>
          <p:spPr>
            <a:xfrm>
              <a:off x="8683625" y="1912936"/>
              <a:ext cx="161925" cy="247650"/>
            </a:xfrm>
            <a:custGeom>
              <a:avLst/>
              <a:gdLst/>
              <a:ahLst/>
              <a:cxnLst/>
              <a:rect l="0" t="0" r="0" b="0"/>
              <a:pathLst>
                <a:path w="102" h="156" extrusionOk="0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8" name="Shape 128"/>
            <p:cNvSpPr/>
            <p:nvPr/>
          </p:nvSpPr>
          <p:spPr>
            <a:xfrm>
              <a:off x="8693150" y="2141536"/>
              <a:ext cx="133350" cy="152400"/>
            </a:xfrm>
            <a:custGeom>
              <a:avLst/>
              <a:gdLst/>
              <a:ahLst/>
              <a:cxnLst/>
              <a:rect l="0" t="0" r="0" b="0"/>
              <a:pathLst>
                <a:path w="84" h="96" extrusionOk="0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29" name="Shape 129"/>
            <p:cNvSpPr/>
            <p:nvPr/>
          </p:nvSpPr>
          <p:spPr>
            <a:xfrm>
              <a:off x="8683625" y="2274886"/>
              <a:ext cx="142875" cy="171450"/>
            </a:xfrm>
            <a:custGeom>
              <a:avLst/>
              <a:gdLst/>
              <a:ahLst/>
              <a:cxnLst/>
              <a:rect l="0" t="0" r="0" b="0"/>
              <a:pathLst>
                <a:path w="90" h="108" extrusionOk="0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0" name="Shape 130"/>
            <p:cNvSpPr/>
            <p:nvPr/>
          </p:nvSpPr>
          <p:spPr>
            <a:xfrm>
              <a:off x="8616950" y="5595937"/>
              <a:ext cx="104775" cy="152400"/>
            </a:xfrm>
            <a:custGeom>
              <a:avLst/>
              <a:gdLst/>
              <a:ahLst/>
              <a:cxnLst/>
              <a:rect l="0" t="0" r="0" b="0"/>
              <a:pathLst>
                <a:path w="66" h="96" extrusionOk="0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1" name="Shape 131"/>
            <p:cNvSpPr/>
            <p:nvPr/>
          </p:nvSpPr>
          <p:spPr>
            <a:xfrm>
              <a:off x="4789487" y="1789111"/>
              <a:ext cx="4132262" cy="704850"/>
            </a:xfrm>
            <a:custGeom>
              <a:avLst/>
              <a:gdLst/>
              <a:ahLst/>
              <a:cxnLst/>
              <a:rect l="0" t="0" r="0" b="0"/>
              <a:pathLst>
                <a:path w="2594" h="444" extrusionOk="0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08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2" name="Shape 132"/>
            <p:cNvSpPr/>
            <p:nvPr/>
          </p:nvSpPr>
          <p:spPr>
            <a:xfrm>
              <a:off x="4657725" y="5989637"/>
              <a:ext cx="133350" cy="150812"/>
            </a:xfrm>
            <a:custGeom>
              <a:avLst/>
              <a:gdLst/>
              <a:ahLst/>
              <a:cxnLst/>
              <a:rect l="0" t="0" r="0" b="0"/>
              <a:pathLst>
                <a:path w="84" h="95" extrusionOk="0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3" name="Shape 133"/>
            <p:cNvSpPr/>
            <p:nvPr/>
          </p:nvSpPr>
          <p:spPr>
            <a:xfrm>
              <a:off x="5999162" y="6146800"/>
              <a:ext cx="142875" cy="171450"/>
            </a:xfrm>
            <a:custGeom>
              <a:avLst/>
              <a:gdLst/>
              <a:ahLst/>
              <a:cxnLst/>
              <a:rect l="0" t="0" r="0" b="0"/>
              <a:pathLst>
                <a:path w="90" h="108" extrusionOk="0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4" name="Shape 134"/>
            <p:cNvSpPr/>
            <p:nvPr/>
          </p:nvSpPr>
          <p:spPr>
            <a:xfrm>
              <a:off x="3810000" y="6146800"/>
              <a:ext cx="114299" cy="142875"/>
            </a:xfrm>
            <a:custGeom>
              <a:avLst/>
              <a:gdLst/>
              <a:ahLst/>
              <a:cxnLst/>
              <a:rect l="0" t="0" r="0" b="0"/>
              <a:pathLst>
                <a:path w="71" h="90" extrusionOk="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5" name="Shape 135"/>
            <p:cNvSpPr/>
            <p:nvPr/>
          </p:nvSpPr>
          <p:spPr>
            <a:xfrm>
              <a:off x="3879850" y="6092825"/>
              <a:ext cx="2190750" cy="617537"/>
            </a:xfrm>
            <a:prstGeom prst="ellipse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35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6" name="Shape 136"/>
            <p:cNvSpPr/>
            <p:nvPr/>
          </p:nvSpPr>
          <p:spPr>
            <a:xfrm>
              <a:off x="3800475" y="6086475"/>
              <a:ext cx="2384424" cy="457200"/>
            </a:xfrm>
            <a:prstGeom prst="ellipse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7" name="Shape 137"/>
            <p:cNvSpPr/>
            <p:nvPr/>
          </p:nvSpPr>
          <p:spPr>
            <a:xfrm>
              <a:off x="3875087" y="6127750"/>
              <a:ext cx="2262187" cy="349250"/>
            </a:xfrm>
            <a:prstGeom prst="ellipse">
              <a:avLst/>
            </a:prstGeom>
            <a:gradFill>
              <a:gsLst>
                <a:gs pos="0">
                  <a:srgbClr val="82582E"/>
                </a:gs>
                <a:gs pos="100000">
                  <a:schemeClr val="dk1"/>
                </a:gs>
              </a:gsLst>
              <a:lin ang="108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8" name="Shape 138"/>
            <p:cNvSpPr/>
            <p:nvPr/>
          </p:nvSpPr>
          <p:spPr>
            <a:xfrm>
              <a:off x="5942012" y="6013450"/>
              <a:ext cx="142875" cy="152400"/>
            </a:xfrm>
            <a:custGeom>
              <a:avLst/>
              <a:gdLst/>
              <a:ahLst/>
              <a:cxnLst/>
              <a:rect l="0" t="0" r="0" b="0"/>
              <a:pathLst>
                <a:path w="90" h="96" extrusionOk="0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39" name="Shape 139"/>
            <p:cNvSpPr/>
            <p:nvPr/>
          </p:nvSpPr>
          <p:spPr>
            <a:xfrm>
              <a:off x="8607425" y="5719762"/>
              <a:ext cx="114300" cy="171450"/>
            </a:xfrm>
            <a:custGeom>
              <a:avLst/>
              <a:gdLst/>
              <a:ahLst/>
              <a:cxnLst/>
              <a:rect l="0" t="0" r="0" b="0"/>
              <a:pathLst>
                <a:path w="72" h="108" extrusionOk="0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40" name="Shape 140"/>
            <p:cNvSpPr txBox="1"/>
            <p:nvPr/>
          </p:nvSpPr>
          <p:spPr>
            <a:xfrm>
              <a:off x="6727825" y="2814636"/>
              <a:ext cx="274636" cy="4030662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08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41" name="Shape 141"/>
            <p:cNvSpPr txBox="1"/>
            <p:nvPr/>
          </p:nvSpPr>
          <p:spPr>
            <a:xfrm>
              <a:off x="6807200" y="2452686"/>
              <a:ext cx="120649" cy="381000"/>
            </a:xfrm>
            <a:prstGeom prst="rect">
              <a:avLst/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42" name="Shape 142"/>
            <p:cNvSpPr/>
            <p:nvPr/>
          </p:nvSpPr>
          <p:spPr>
            <a:xfrm>
              <a:off x="6699250" y="2767011"/>
              <a:ext cx="325437" cy="8255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54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43" name="Shape 143"/>
            <p:cNvSpPr/>
            <p:nvPr/>
          </p:nvSpPr>
          <p:spPr>
            <a:xfrm>
              <a:off x="6835775" y="2427286"/>
              <a:ext cx="400050" cy="2501900"/>
            </a:xfrm>
            <a:custGeom>
              <a:avLst/>
              <a:gdLst/>
              <a:ahLst/>
              <a:cxnLst/>
              <a:rect l="0" t="0" r="0" b="0"/>
              <a:pathLst>
                <a:path w="252" h="1576" extrusionOk="0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35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144" name="Shape 144"/>
            <p:cNvSpPr/>
            <p:nvPr/>
          </p:nvSpPr>
          <p:spPr>
            <a:xfrm>
              <a:off x="6618286" y="2255836"/>
              <a:ext cx="503236" cy="219075"/>
            </a:xfrm>
            <a:custGeom>
              <a:avLst/>
              <a:gdLst/>
              <a:ahLst/>
              <a:cxnLst/>
              <a:rect l="0" t="0" r="0" b="0"/>
              <a:pathLst>
                <a:path w="316" h="138" extrusionOk="0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>
              <a:gsLst>
                <a:gs pos="0">
                  <a:schemeClr val="dk1"/>
                </a:gs>
                <a:gs pos="100000">
                  <a:srgbClr val="82582E"/>
                </a:gs>
              </a:gsLst>
              <a:lin ang="10800000" scaled="0"/>
            </a:gra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457200" y="27781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defRPr/>
            </a:lvl1pPr>
            <a:lvl2pPr marL="0" marR="0" lvl="1" indent="0" algn="ctr" rtl="0">
              <a:spcBef>
                <a:spcPts val="0"/>
              </a:spcBef>
              <a:spcAft>
                <a:spcPts val="0"/>
              </a:spcAft>
              <a:defRPr/>
            </a:lvl2pPr>
            <a:lvl3pPr marL="0" marR="0" lvl="2" indent="0" algn="ctr" rtl="0">
              <a:spcBef>
                <a:spcPts val="0"/>
              </a:spcBef>
              <a:spcAft>
                <a:spcPts val="0"/>
              </a:spcAft>
              <a:defRPr/>
            </a:lvl3pPr>
            <a:lvl4pPr marL="0" marR="0" lvl="3" indent="0" algn="ctr" rtl="0">
              <a:spcBef>
                <a:spcPts val="0"/>
              </a:spcBef>
              <a:spcAft>
                <a:spcPts val="0"/>
              </a:spcAft>
              <a:defRPr/>
            </a:lvl4pPr>
            <a:lvl5pPr marL="0" marR="0" lvl="4" indent="0" algn="ctr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lvl="5" indent="0" algn="ctr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lvl="6" indent="0" algn="ctr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lvl="7" indent="0" algn="ctr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lvl="8" indent="0" algn="ctr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307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082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Font typeface="Noto Symbol"/>
              <a:buChar char="■"/>
              <a:defRPr/>
            </a:lvl1pPr>
            <a:lvl2pPr marL="742950" marR="0" lvl="1" indent="-17018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■"/>
              <a:defRPr/>
            </a:lvl2pPr>
            <a:lvl3pPr marL="1143000" marR="0" lvl="2" indent="-129539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ymbol"/>
              <a:buChar char="■"/>
              <a:defRPr/>
            </a:lvl3pPr>
            <a:lvl4pPr marL="1600200" marR="0" lvl="3" indent="-14605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Font typeface="Noto Symbol"/>
              <a:buChar char="■"/>
              <a:defRPr/>
            </a:lvl4pPr>
            <a:lvl5pPr marL="2057400" marR="0" lvl="4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5pPr>
            <a:lvl6pPr marL="2514600" marR="0" lvl="5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6pPr>
            <a:lvl7pPr marL="2971800" marR="0" lvl="6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7pPr>
            <a:lvl8pPr marL="3429000" marR="0" lvl="7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8pPr>
            <a:lvl9pPr marL="3886200" marR="0" lvl="8" indent="-146050" algn="l" rtl="0">
              <a:spcBef>
                <a:spcPts val="400"/>
              </a:spcBef>
              <a:spcAft>
                <a:spcPts val="0"/>
              </a:spcAft>
              <a:buClr>
                <a:schemeClr val="folHlink"/>
              </a:buClr>
              <a:buFont typeface="Noto Symbol"/>
              <a:buChar char="■"/>
              <a:defRPr/>
            </a:lvl9pPr>
          </a:lstStyle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dt" idx="10"/>
          </p:nvPr>
        </p:nvSpPr>
        <p:spPr>
          <a:xfrm>
            <a:off x="457200" y="6278562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8" name="Shape 148"/>
          <p:cNvSpPr txBox="1">
            <a:spLocks noGrp="1"/>
          </p:cNvSpPr>
          <p:nvPr>
            <p:ph type="ftr" idx="11"/>
          </p:nvPr>
        </p:nvSpPr>
        <p:spPr>
          <a:xfrm>
            <a:off x="3124200" y="6278562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defRPr/>
            </a:lvl1pPr>
            <a:lvl2pPr marL="457200" marR="0" lvl="1" indent="0" algn="l" rtl="0">
              <a:spcBef>
                <a:spcPts val="0"/>
              </a:spcBef>
              <a:defRPr/>
            </a:lvl2pPr>
            <a:lvl3pPr marL="914400" marR="0" lvl="2" indent="0" algn="l" rtl="0">
              <a:spcBef>
                <a:spcPts val="0"/>
              </a:spcBef>
              <a:defRPr/>
            </a:lvl3pPr>
            <a:lvl4pPr marL="1371600" marR="0" lvl="3" indent="0" algn="l" rtl="0">
              <a:spcBef>
                <a:spcPts val="0"/>
              </a:spcBef>
              <a:defRPr/>
            </a:lvl4pPr>
            <a:lvl5pPr marL="1828800" marR="0" lvl="4" indent="0" algn="l" rtl="0">
              <a:spcBef>
                <a:spcPts val="0"/>
              </a:spcBef>
              <a:defRPr/>
            </a:lvl5pPr>
            <a:lvl6pPr marL="2286000" marR="0" lvl="5" indent="0" algn="l" rtl="0">
              <a:spcBef>
                <a:spcPts val="0"/>
              </a:spcBef>
              <a:defRPr/>
            </a:lvl6pPr>
            <a:lvl7pPr marL="2743200" marR="0" lvl="6" indent="0" algn="l" rtl="0">
              <a:spcBef>
                <a:spcPts val="0"/>
              </a:spcBef>
              <a:defRPr/>
            </a:lvl7pPr>
            <a:lvl8pPr marL="3200400" marR="0" lvl="7" indent="0" algn="l" rtl="0">
              <a:spcBef>
                <a:spcPts val="0"/>
              </a:spcBef>
              <a:defRPr/>
            </a:lvl8pPr>
            <a:lvl9pPr marL="365760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9" name="Shape 149"/>
          <p:cNvSpPr txBox="1">
            <a:spLocks noGrp="1"/>
          </p:cNvSpPr>
          <p:nvPr>
            <p:ph type="sldNum" idx="12"/>
          </p:nvPr>
        </p:nvSpPr>
        <p:spPr>
          <a:xfrm>
            <a:off x="6553200" y="6278562"/>
            <a:ext cx="21335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</a:pPr>
            <a:endParaRPr/>
          </a:p>
          <a:p>
            <a:pPr marL="457200" marR="0" lvl="1" indent="0" algn="l" rtl="0">
              <a:spcBef>
                <a:spcPts val="0"/>
              </a:spcBef>
            </a:pPr>
            <a:endParaRPr/>
          </a:p>
          <a:p>
            <a:pPr marL="914400" marR="0" lvl="2" indent="0" algn="l" rtl="0">
              <a:spcBef>
                <a:spcPts val="0"/>
              </a:spcBef>
            </a:pPr>
            <a:endParaRPr/>
          </a:p>
          <a:p>
            <a:pPr marL="1371600" marR="0" lvl="3" indent="0" algn="l" rtl="0">
              <a:spcBef>
                <a:spcPts val="0"/>
              </a:spcBef>
            </a:pPr>
            <a:endParaRPr/>
          </a:p>
          <a:p>
            <a:pPr marL="1828800" marR="0" lvl="4" indent="0" algn="l" rtl="0">
              <a:spcBef>
                <a:spcPts val="0"/>
              </a:spcBef>
            </a:pPr>
            <a:endParaRPr/>
          </a:p>
          <a:p>
            <a:pPr marL="2286000" marR="0" lvl="5" indent="0" algn="l" rtl="0">
              <a:spcBef>
                <a:spcPts val="0"/>
              </a:spcBef>
            </a:pPr>
            <a:endParaRPr/>
          </a:p>
          <a:p>
            <a:pPr marL="2743200" marR="0" lvl="6" indent="0" algn="l" rtl="0">
              <a:spcBef>
                <a:spcPts val="0"/>
              </a:spcBef>
            </a:pPr>
            <a:endParaRPr/>
          </a:p>
          <a:p>
            <a:pPr marL="3200400" marR="0" lvl="7" indent="0" algn="l" rtl="0">
              <a:spcBef>
                <a:spcPts val="0"/>
              </a:spcBef>
            </a:pPr>
            <a:endParaRPr/>
          </a:p>
          <a:p>
            <a:pPr marL="3657600" marR="0" lvl="8" indent="0" algn="l" rtl="0">
              <a:spcBef>
                <a:spcPts val="0"/>
              </a:spcBef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</a:pPr>
            <a:endParaRPr lang="en-US" smtClean="0"/>
          </a:p>
          <a:p>
            <a:pPr marL="457200" marR="0" lvl="1" indent="0" algn="l" rtl="0">
              <a:spcBef>
                <a:spcPts val="0"/>
              </a:spcBef>
            </a:pPr>
            <a:endParaRPr lang="en-US" smtClean="0"/>
          </a:p>
          <a:p>
            <a:pPr marL="914400" marR="0" lvl="2" indent="0" algn="l" rtl="0">
              <a:spcBef>
                <a:spcPts val="0"/>
              </a:spcBef>
            </a:pPr>
            <a:endParaRPr lang="en-US" smtClean="0"/>
          </a:p>
          <a:p>
            <a:pPr marL="1371600" marR="0" lvl="3" indent="0" algn="l" rtl="0">
              <a:spcBef>
                <a:spcPts val="0"/>
              </a:spcBef>
            </a:pPr>
            <a:endParaRPr lang="en-US" smtClean="0"/>
          </a:p>
          <a:p>
            <a:pPr marL="1828800" marR="0" lvl="4" indent="0" algn="l" rtl="0">
              <a:spcBef>
                <a:spcPts val="0"/>
              </a:spcBef>
            </a:pPr>
            <a:endParaRPr lang="en-US" smtClean="0"/>
          </a:p>
          <a:p>
            <a:pPr marL="2286000" marR="0" lvl="5" indent="0" algn="l" rtl="0">
              <a:spcBef>
                <a:spcPts val="0"/>
              </a:spcBef>
            </a:pPr>
            <a:endParaRPr lang="en-US" smtClean="0"/>
          </a:p>
          <a:p>
            <a:pPr marL="2743200" marR="0" lvl="6" indent="0" algn="l" rtl="0">
              <a:spcBef>
                <a:spcPts val="0"/>
              </a:spcBef>
            </a:pPr>
            <a:endParaRPr lang="en-US" smtClean="0"/>
          </a:p>
          <a:p>
            <a:pPr marL="3200400" marR="0" lvl="7" indent="0" algn="l" rtl="0">
              <a:spcBef>
                <a:spcPts val="0"/>
              </a:spcBef>
            </a:pPr>
            <a:endParaRPr lang="en-US" smtClean="0"/>
          </a:p>
          <a:p>
            <a:pPr marL="3657600" marR="0" lvl="8" indent="0" algn="l" rtl="0">
              <a:spcBef>
                <a:spcPts val="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2820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assachusetts" TargetMode="External"/><Relationship Id="rId3" Type="http://schemas.openxmlformats.org/officeDocument/2006/relationships/hyperlink" Target="http://en.wikipedia.org/wiki/Delaware" TargetMode="External"/><Relationship Id="rId7" Type="http://schemas.openxmlformats.org/officeDocument/2006/relationships/hyperlink" Target="http://en.wikipedia.org/wiki/Connecticut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en.wikipedia.org/wiki/Georgia_(U.S._state)" TargetMode="External"/><Relationship Id="rId5" Type="http://schemas.openxmlformats.org/officeDocument/2006/relationships/hyperlink" Target="http://en.wikipedia.org/wiki/New_Jersey" TargetMode="External"/><Relationship Id="rId10" Type="http://schemas.openxmlformats.org/officeDocument/2006/relationships/hyperlink" Target="http://en.wikipedia.org/wiki/South_Carolina" TargetMode="External"/><Relationship Id="rId4" Type="http://schemas.openxmlformats.org/officeDocument/2006/relationships/hyperlink" Target="http://en.wikipedia.org/wiki/Pennsylvania" TargetMode="External"/><Relationship Id="rId9" Type="http://schemas.openxmlformats.org/officeDocument/2006/relationships/hyperlink" Target="http://en.wikipedia.org/wiki/Marylan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ew_Hampshire" TargetMode="External"/><Relationship Id="rId7" Type="http://schemas.openxmlformats.org/officeDocument/2006/relationships/hyperlink" Target="http://en.wikipedia.org/wiki/Rhode_Islan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en.wikipedia.org/wiki/North_Carolina" TargetMode="External"/><Relationship Id="rId5" Type="http://schemas.openxmlformats.org/officeDocument/2006/relationships/hyperlink" Target="http://en.wikipedia.org/wiki/New_York" TargetMode="External"/><Relationship Id="rId4" Type="http://schemas.openxmlformats.org/officeDocument/2006/relationships/hyperlink" Target="http://en.wikipedia.org/wiki/Virgini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ctrTitle" idx="4294967295"/>
          </p:nvPr>
        </p:nvSpPr>
        <p:spPr>
          <a:xfrm>
            <a:off x="714103" y="219138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8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Creation and Ratification of the Constitution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>
            <a:spLocks noGrp="1"/>
          </p:cNvSpPr>
          <p:nvPr>
            <p:ph type="title"/>
          </p:nvPr>
        </p:nvSpPr>
        <p:spPr>
          <a:xfrm>
            <a:off x="692878" y="-156753"/>
            <a:ext cx="7765321" cy="13263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Slavery and Population</a:t>
            </a:r>
          </a:p>
        </p:txBody>
      </p:sp>
      <p:sp>
        <p:nvSpPr>
          <p:cNvPr id="238" name="Shape 238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190999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4999"/>
              <a:buFont typeface="Noto Symbol"/>
              <a:buChar char="■"/>
            </a:pPr>
            <a:r>
              <a:rPr lang="en-US" sz="32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Three-Fifths Compromise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Every 5 slaves would count as 3 free persons when calculating population for taxation and for representation</a:t>
            </a:r>
          </a:p>
          <a:p>
            <a:pPr marL="342900" marR="0" lvl="0" indent="-342900" algn="l" rtl="0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28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9" name="Shape 239" descr="three-fifth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60900" y="1828800"/>
            <a:ext cx="3797299" cy="3809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641804" y="139338"/>
            <a:ext cx="7765321" cy="13263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Signing of the Constitution</a:t>
            </a:r>
          </a:p>
        </p:txBody>
      </p:sp>
      <p:sp>
        <p:nvSpPr>
          <p:cNvPr id="245" name="Shape 245"/>
          <p:cNvSpPr txBox="1">
            <a:spLocks noGrp="1"/>
          </p:cNvSpPr>
          <p:nvPr>
            <p:ph idx="1"/>
          </p:nvPr>
        </p:nvSpPr>
        <p:spPr>
          <a:xfrm>
            <a:off x="770709" y="1635034"/>
            <a:ext cx="3429000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September 17, 1787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Sent to states for ratification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Had to have ¾ of states approval to become law of the land</a:t>
            </a:r>
          </a:p>
        </p:txBody>
      </p:sp>
      <p:pic>
        <p:nvPicPr>
          <p:cNvPr id="246" name="Shape 246" descr="ELT2007103107395493758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6206" y="2090056"/>
            <a:ext cx="4391569" cy="3491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Shape 253" descr="http://business304.wikispaces.com/file/view/constitution.jpg/166794107/constitutio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630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Approving the Constitution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body" idx="4294967295"/>
          </p:nvPr>
        </p:nvSpPr>
        <p:spPr>
          <a:xfrm>
            <a:off x="838200" y="1715588"/>
            <a:ext cx="73914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4999"/>
              <a:buFont typeface="Noto Symbol"/>
              <a:buChar char="■"/>
            </a:pPr>
            <a:r>
              <a:rPr lang="en-US" sz="32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Article VII - Ratification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The Ratification of the Conventions of nine States, shall be sufficient for the Establishment of this Constitution between the States so ratifying the Same.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Words we need to understand</a:t>
            </a:r>
          </a:p>
        </p:txBody>
      </p:sp>
      <p:sp>
        <p:nvSpPr>
          <p:cNvPr id="272" name="Shape 272"/>
          <p:cNvSpPr txBox="1">
            <a:spLocks noGrp="1"/>
          </p:cNvSpPr>
          <p:nvPr>
            <p:ph type="body" idx="4294967295"/>
          </p:nvPr>
        </p:nvSpPr>
        <p:spPr>
          <a:xfrm>
            <a:off x="391886" y="1495698"/>
            <a:ext cx="8229600" cy="45307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Ratification</a:t>
            </a: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– </a:t>
            </a:r>
            <a:r>
              <a:rPr lang="en-US" sz="2800" b="0" i="0" u="none" strike="noStrike" cap="none" dirty="0" smtClean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the </a:t>
            </a: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act of giving formal approval or consent to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When we talk about ratification it implies that the issue requires a vote for approval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endParaRPr sz="28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8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Convention –</a:t>
            </a: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	a meeting or formal assembly, as of representatives or delegates, for discussion of and action on particular matters of common concern.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>
            <a:spLocks noGrp="1"/>
          </p:cNvSpPr>
          <p:nvPr>
            <p:ph type="title" idx="4294967295"/>
          </p:nvPr>
        </p:nvSpPr>
        <p:spPr>
          <a:xfrm>
            <a:off x="350520" y="283347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Ratification  in 1787 &amp; early 1788</a:t>
            </a:r>
          </a:p>
        </p:txBody>
      </p:sp>
      <p:graphicFrame>
        <p:nvGraphicFramePr>
          <p:cNvPr id="278" name="Shape 278"/>
          <p:cNvGraphicFramePr/>
          <p:nvPr>
            <p:extLst>
              <p:ext uri="{D42A27DB-BD31-4B8C-83A1-F6EECF244321}">
                <p14:modId xmlns:p14="http://schemas.microsoft.com/office/powerpoint/2010/main" val="3583642606"/>
              </p:ext>
            </p:extLst>
          </p:nvPr>
        </p:nvGraphicFramePr>
        <p:xfrm>
          <a:off x="703217" y="1545772"/>
          <a:ext cx="7696200" cy="4876700"/>
        </p:xfrm>
        <a:graphic>
          <a:graphicData uri="http://schemas.openxmlformats.org/drawingml/2006/table">
            <a:tbl>
              <a:tblPr>
                <a:noFill/>
                <a:tableStyleId>{6D090904-09A5-4AC9-BB74-AAF04EAE9769}</a:tableStyleId>
              </a:tblPr>
              <a:tblGrid>
                <a:gridCol w="603250"/>
                <a:gridCol w="3013075"/>
                <a:gridCol w="2489200"/>
                <a:gridCol w="812800"/>
                <a:gridCol w="777875"/>
              </a:tblGrid>
              <a:tr h="730250"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Ratification of the Constitution</a:t>
                      </a:r>
                      <a:b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-- dates, states and votes --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4325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State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Votes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December 7, 1787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3"/>
                        </a:rPr>
                        <a:t>Delaware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December 11, 1787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4"/>
                        </a:rPr>
                        <a:t>Pennsylvania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46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December 18, 1787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5"/>
                        </a:rPr>
                        <a:t>New Jersey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January 2, 1788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6"/>
                        </a:rPr>
                        <a:t>Georgia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January 9, 1788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7"/>
                        </a:rPr>
                        <a:t>Connecticut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February 6, 1788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8"/>
                        </a:rPr>
                        <a:t>Massachusetts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187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April 26, 1788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9"/>
                        </a:rPr>
                        <a:t>Maryland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May 23, 1788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10"/>
                        </a:rPr>
                        <a:t>South Carolina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149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</a:t>
                      </a:r>
                    </a:p>
                  </a:txBody>
                  <a:tcPr marL="0" marR="0" marT="0" marB="0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 smtClean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Ratification in 1788 &amp; 1789</a:t>
            </a:r>
            <a:endParaRPr lang="en-US" sz="4400" b="0" i="0" u="none" strike="noStrike" cap="none" dirty="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38" name="Shape 338"/>
          <p:cNvGraphicFramePr/>
          <p:nvPr>
            <p:extLst>
              <p:ext uri="{D42A27DB-BD31-4B8C-83A1-F6EECF244321}">
                <p14:modId xmlns:p14="http://schemas.microsoft.com/office/powerpoint/2010/main" val="1446763243"/>
              </p:ext>
            </p:extLst>
          </p:nvPr>
        </p:nvGraphicFramePr>
        <p:xfrm>
          <a:off x="1025434" y="1143000"/>
          <a:ext cx="6777445" cy="5362997"/>
        </p:xfrm>
        <a:graphic>
          <a:graphicData uri="http://schemas.openxmlformats.org/drawingml/2006/table">
            <a:tbl>
              <a:tblPr>
                <a:noFill/>
                <a:tableStyleId>{6D090904-09A5-4AC9-BB74-AAF04EAE9769}</a:tableStyleId>
              </a:tblPr>
              <a:tblGrid>
                <a:gridCol w="530838"/>
                <a:gridCol w="2654234"/>
                <a:gridCol w="2192626"/>
                <a:gridCol w="715481"/>
                <a:gridCol w="684266"/>
              </a:tblGrid>
              <a:tr h="705327">
                <a:tc gridSpan="5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Ratification of the Constitution</a:t>
                      </a:r>
                      <a:br>
                        <a:rPr lang="en-US" sz="18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lang="en-US" sz="18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-- dates, states and votes --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756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 </a:t>
                      </a:r>
                    </a:p>
                  </a:txBody>
                  <a:tcPr marL="0" marR="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State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Votes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37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Yes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June 21, 1788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3"/>
                        </a:rPr>
                        <a:t>New Hampshire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June 25, 1788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4"/>
                        </a:rPr>
                        <a:t>Virginia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89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79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July 26, 1788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5"/>
                        </a:rPr>
                        <a:t>New York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458">
                <a:tc gridSpan="5">
                  <a:txBody>
                    <a:bodyPr/>
                    <a:lstStyle/>
                    <a:p>
                      <a:pPr marL="457200" marR="0" lvl="1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4999"/>
                        <a:buFont typeface="Noto Symbol"/>
                        <a:buNone/>
                      </a:pPr>
                      <a:endParaRPr sz="1000" b="1" i="0" u="none" strike="noStrike" cap="none" dirty="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marL="457200" marR="0" lvl="1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hlink"/>
                        </a:buClr>
                        <a:buSzPct val="65000"/>
                        <a:buFont typeface="Noto Symbol"/>
                        <a:buChar char="■"/>
                      </a:pPr>
                      <a:r>
                        <a:rPr lang="en-US" sz="2400" b="1" i="0" u="none" strike="noStrike" cap="none" dirty="0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 George Washington becomes the nation’s 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2400" b="1" i="0" u="none" strike="noStrike" cap="none" dirty="0">
                          <a:solidFill>
                            <a:schemeClr val="lt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        1st president April 30, 1789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endParaRPr sz="2400" b="1" i="0" u="none" strike="noStrike" cap="none" dirty="0">
                        <a:solidFill>
                          <a:schemeClr val="lt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25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November 21, 1789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6"/>
                        </a:rPr>
                        <a:t>North Carolina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194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7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May 29, 1790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Tahoma"/>
                        <a:buNone/>
                      </a:pPr>
                      <a:r>
                        <a:rPr lang="en-US" sz="1900" b="0" i="0" u="sng" strike="noStrike" cap="none">
                          <a:solidFill>
                            <a:schemeClr val="hlink"/>
                          </a:solidFill>
                          <a:hlinkClick r:id="rId7"/>
                        </a:rPr>
                        <a:t>Rhode Island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900" b="0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32</a:t>
                      </a:r>
                    </a:p>
                  </a:txBody>
                  <a:tcPr marL="0" marR="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The Convention Convenes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4294967295"/>
          </p:nvPr>
        </p:nvSpPr>
        <p:spPr>
          <a:xfrm>
            <a:off x="261257" y="1149531"/>
            <a:ext cx="4114800" cy="525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Meets in Philadelphia in the Pennsylvania State House, now called Independence Hall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Intended to revise Articles of Confederation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Instead decided to scrap the Articles and start over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ymbol"/>
              <a:buNone/>
            </a:pPr>
            <a:endParaRPr sz="2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75% of the men had been in the Continental Congress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2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55 delegates in all attend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2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Meet in secrecy </a:t>
            </a:r>
          </a:p>
        </p:txBody>
      </p:sp>
      <p:pic>
        <p:nvPicPr>
          <p:cNvPr id="168" name="Shape 168" descr="Washington_as_Statesman_at_the_Constitutional_Convention_by_Junius_Brutus_Stearn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5800" y="1447800"/>
            <a:ext cx="4190999" cy="4010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 idx="4294967295"/>
          </p:nvPr>
        </p:nvSpPr>
        <p:spPr>
          <a:xfrm>
            <a:off x="0" y="2286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The Convention Convenes</a:t>
            </a:r>
          </a:p>
        </p:txBody>
      </p:sp>
      <p:sp>
        <p:nvSpPr>
          <p:cNvPr id="174" name="Shape 174"/>
          <p:cNvSpPr txBox="1">
            <a:spLocks noGrp="1"/>
          </p:cNvSpPr>
          <p:nvPr>
            <p:ph type="body" idx="4294967295"/>
          </p:nvPr>
        </p:nvSpPr>
        <p:spPr>
          <a:xfrm>
            <a:off x="487680" y="861217"/>
            <a:ext cx="5334000" cy="58975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endParaRPr sz="2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George Washington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elected President of the Convention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James Madison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(VA) kept notes and does much of the writing of the Constitution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64999"/>
              <a:buFont typeface="Noto Symbol"/>
              <a:buChar char="■"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“Father of the Constitution”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81-year-old Ben Franklin  (PA) attends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Thomas Jefferson and John Adams are notable absences from the conventions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Both are Europe representing the country as ambassadors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Jefferson is in France</a:t>
            </a:r>
          </a:p>
          <a:p>
            <a:pPr marL="742950" marR="0" lvl="1" indent="-285750" algn="l" rtl="0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Adams is in England</a:t>
            </a:r>
          </a:p>
        </p:txBody>
      </p:sp>
      <p:pic>
        <p:nvPicPr>
          <p:cNvPr id="175" name="Shape 175" descr="GeorgeWashington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83234" y="1142999"/>
            <a:ext cx="2124074" cy="2666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Shape 176" descr="portrait_james_madiso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09360" y="4053680"/>
            <a:ext cx="2254250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 descr="inkwe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98720" y="2133600"/>
            <a:ext cx="3790404" cy="333134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>
            <a:spLocks noGrp="1"/>
          </p:cNvSpPr>
          <p:nvPr>
            <p:ph type="title" idx="4294967295"/>
          </p:nvPr>
        </p:nvSpPr>
        <p:spPr>
          <a:xfrm>
            <a:off x="0" y="1524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Major Issues Addressed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4294967295"/>
          </p:nvPr>
        </p:nvSpPr>
        <p:spPr>
          <a:xfrm>
            <a:off x="748937" y="1178157"/>
            <a:ext cx="3962400" cy="54403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Government strong enough to protect rights of the people but not too strong to be controlled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Structure of Government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Congressional Representation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Slavery and population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Regulation of Trade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Structure of Government</a:t>
            </a:r>
          </a:p>
        </p:txBody>
      </p:sp>
      <p:sp>
        <p:nvSpPr>
          <p:cNvPr id="189" name="Shape 189"/>
          <p:cNvSpPr txBox="1">
            <a:spLocks noGrp="1"/>
          </p:cNvSpPr>
          <p:nvPr>
            <p:ph type="body" idx="4294967295"/>
          </p:nvPr>
        </p:nvSpPr>
        <p:spPr>
          <a:xfrm>
            <a:off x="339634" y="1626326"/>
            <a:ext cx="49530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4999"/>
              <a:buFont typeface="Noto Symbol"/>
              <a:buChar char="■"/>
            </a:pPr>
            <a:r>
              <a:rPr lang="en-US" sz="32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Convention agreed on creating Three Branches of Government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ahoma"/>
              <a:buNone/>
            </a:pPr>
            <a:endParaRPr sz="3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Executive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:  enforce the laws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Legislative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:  make the laws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Judicial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:  interpret the laws</a:t>
            </a:r>
          </a:p>
        </p:txBody>
      </p:sp>
      <p:pic>
        <p:nvPicPr>
          <p:cNvPr id="190" name="Shape 190" descr="http://rochester.indymedia.org/usermedia/image/13/legislative-executive-judicialfirst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5400" y="1524000"/>
            <a:ext cx="4027487" cy="372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 idx="4294967295"/>
          </p:nvPr>
        </p:nvSpPr>
        <p:spPr>
          <a:xfrm>
            <a:off x="0" y="307975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Structure of Government</a:t>
            </a:r>
            <a:b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Two Plans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4294967295"/>
          </p:nvPr>
        </p:nvSpPr>
        <p:spPr>
          <a:xfrm>
            <a:off x="374468" y="1421675"/>
            <a:ext cx="4419600" cy="510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Virginia Plan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1" i="0" u="sng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Bicameral Legislature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Number of representatives in each house would be based on states population and/or wealth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Legislature would have power to tax, regulate trade and make laws that states are unable to make</a:t>
            </a:r>
          </a:p>
        </p:txBody>
      </p:sp>
      <p:pic>
        <p:nvPicPr>
          <p:cNvPr id="197" name="Shape 197" descr="Virginia_Plan_slogan_and_image_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5400" y="1905000"/>
            <a:ext cx="3629024" cy="362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4294967295"/>
          </p:nvPr>
        </p:nvSpPr>
        <p:spPr>
          <a:xfrm>
            <a:off x="228600" y="1447800"/>
            <a:ext cx="4419600" cy="5105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Noto Symbol"/>
              <a:buNone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New Jersey Plan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Single house Legislature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Each state would have one vote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ct val="64999"/>
              <a:buFont typeface="Noto Symbol"/>
              <a:buChar char="■"/>
            </a:pPr>
            <a:r>
              <a:rPr lang="en-US" sz="20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Similar to Articles of Confederation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Legislature would have power to tax, regulate trade and make laws that states are unable to make</a:t>
            </a:r>
          </a:p>
        </p:txBody>
      </p:sp>
      <p:sp>
        <p:nvSpPr>
          <p:cNvPr id="203" name="Shape 203"/>
          <p:cNvSpPr txBox="1"/>
          <p:nvPr/>
        </p:nvSpPr>
        <p:spPr>
          <a:xfrm>
            <a:off x="4572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Structure of Government</a:t>
            </a:r>
            <a:b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40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Two Plans</a:t>
            </a:r>
          </a:p>
        </p:txBody>
      </p:sp>
      <p:pic>
        <p:nvPicPr>
          <p:cNvPr id="204" name="Shape 204" descr="NJ+Plan+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48200" y="1447800"/>
            <a:ext cx="4211637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Constitutional Compromise</a:t>
            </a:r>
          </a:p>
        </p:txBody>
      </p:sp>
      <p:sp>
        <p:nvSpPr>
          <p:cNvPr id="210" name="Shape 210"/>
          <p:cNvSpPr txBox="1">
            <a:spLocks noGrp="1"/>
          </p:cNvSpPr>
          <p:nvPr>
            <p:ph idx="1"/>
          </p:nvPr>
        </p:nvSpPr>
        <p:spPr>
          <a:xfrm>
            <a:off x="352697" y="990600"/>
            <a:ext cx="5333999" cy="586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4999"/>
              <a:buFont typeface="Noto Symbol"/>
              <a:buChar char="■"/>
            </a:pPr>
            <a:r>
              <a:rPr lang="en-US" sz="32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Great Compromise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Compromise between the Virginia and New Jersey plans for representation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3 Branches of Government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Executive, Legislative and Judicial</a:t>
            </a:r>
          </a:p>
          <a:p>
            <a:pPr marL="742950" marR="0" lvl="1" indent="-28575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ct val="65000"/>
              <a:buFont typeface="Noto Symbol"/>
              <a:buChar char="■"/>
            </a:pPr>
            <a:r>
              <a:rPr lang="en-US" sz="28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Legislature would be </a:t>
            </a:r>
            <a:r>
              <a:rPr lang="en-US" sz="28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Bicameral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Senate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– 2 representatives per state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House of Representatives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– representation based on population</a:t>
            </a:r>
          </a:p>
        </p:txBody>
      </p:sp>
      <p:pic>
        <p:nvPicPr>
          <p:cNvPr id="211" name="Shape 211" descr="The%20great%20compromis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6696" y="1974669"/>
            <a:ext cx="3211511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685346" y="-97959"/>
            <a:ext cx="7765321" cy="13263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Arial"/>
              <a:buNone/>
            </a:pPr>
            <a:r>
              <a:rPr lang="en-US" sz="4400" b="0" i="0" u="none" strike="noStrike" cap="none" dirty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Slavery and Population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190999" cy="4530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Disagreement on  how to count slaves as part of population for the purpose of 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taxation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and </a:t>
            </a:r>
            <a:r>
              <a:rPr lang="en-US" sz="2400" b="1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representation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South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wanted slaves counted as population for representation but not taxation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12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Char char="■"/>
            </a:pPr>
            <a:r>
              <a:rPr lang="en-US" sz="2400" b="1" i="0" u="sng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North</a:t>
            </a:r>
            <a:r>
              <a:rPr lang="en-US" sz="2400" b="0" i="0" u="none" strike="noStrike" cap="none" dirty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wanted slaves counted for taxation but not population</a:t>
            </a:r>
          </a:p>
          <a:p>
            <a:pPr marL="342900" marR="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000"/>
              <a:buFont typeface="Noto Symbol"/>
              <a:buNone/>
            </a:pPr>
            <a:endParaRPr sz="2400" b="0" i="0" u="none" strike="noStrike" cap="none" dirty="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2" name="Shape 232" descr="Slaves_in_chains"/>
          <p:cNvPicPr preferRelativeResize="0"/>
          <p:nvPr/>
        </p:nvPicPr>
        <p:blipFill rotWithShape="1">
          <a:blip r:embed="rId3">
            <a:alphaModFix/>
          </a:blip>
          <a:srcRect l="21000" r="11998"/>
          <a:stretch/>
        </p:blipFill>
        <p:spPr>
          <a:xfrm>
            <a:off x="4568007" y="1739537"/>
            <a:ext cx="4313237" cy="4019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On-screen Show (4:3)</PresentationFormat>
  <Paragraphs>174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Bookman Old Style</vt:lpstr>
      <vt:lpstr>Tahoma</vt:lpstr>
      <vt:lpstr>Rockwell</vt:lpstr>
      <vt:lpstr>Noto Symbol</vt:lpstr>
      <vt:lpstr>Arial</vt:lpstr>
      <vt:lpstr>1_Balance</vt:lpstr>
      <vt:lpstr>Damask</vt:lpstr>
      <vt:lpstr>Creation and Ratification of the Constitution</vt:lpstr>
      <vt:lpstr>The Convention Convenes</vt:lpstr>
      <vt:lpstr>The Convention Convenes</vt:lpstr>
      <vt:lpstr>Major Issues Addressed</vt:lpstr>
      <vt:lpstr>Structure of Government</vt:lpstr>
      <vt:lpstr>Structure of Government Two Plans</vt:lpstr>
      <vt:lpstr>PowerPoint Presentation</vt:lpstr>
      <vt:lpstr>Constitutional Compromise</vt:lpstr>
      <vt:lpstr>Slavery and Population</vt:lpstr>
      <vt:lpstr>Slavery and Population</vt:lpstr>
      <vt:lpstr>Signing of the Constitution</vt:lpstr>
      <vt:lpstr>PowerPoint Presentation</vt:lpstr>
      <vt:lpstr>Approving the Constitution</vt:lpstr>
      <vt:lpstr>Words we need to understand</vt:lpstr>
      <vt:lpstr>Ratification  in 1787 &amp; early 1788</vt:lpstr>
      <vt:lpstr>Ratification in 1788 &amp; 1789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Creation and Ratification of the Constitution</dc:title>
  <dc:creator>ncate</dc:creator>
  <cp:lastModifiedBy>ncate</cp:lastModifiedBy>
  <cp:revision>1</cp:revision>
  <dcterms:modified xsi:type="dcterms:W3CDTF">2016-06-15T14:42:08Z</dcterms:modified>
</cp:coreProperties>
</file>