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c0eb939e0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c0eb939e0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c0eb939e0_0_8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c0eb939e0_0_8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5c0eb939e0_0_8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5c0eb939e0_0_8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c0eb939e0_0_8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5c0eb939e0_0_8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c0eb939e0_0_8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c0eb939e0_0_8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c0eb939e0_0_8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5c0eb939e0_0_8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c0eb939e0_0_6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c0eb939e0_0_6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5c0eb939e0_0_8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5c0eb939e0_0_8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google.com/search?q=the+mona+lisa&amp;client=firefox-b-1-d&amp;tbm=isc" TargetMode="External"/><Relationship Id="rId4" Type="http://schemas.openxmlformats.org/officeDocument/2006/relationships/hyperlink" Target="https://www.google.com/search?q=the+mona+lisa&amp;client=firefox-b-1-d&amp;tbm=isc" TargetMode="External"/><Relationship Id="rId5" Type="http://schemas.openxmlformats.org/officeDocument/2006/relationships/hyperlink" Target="https://www.google.com/search?q=mona+lisa+smile+" TargetMode="External"/><Relationship Id="rId6" Type="http://schemas.openxmlformats.org/officeDocument/2006/relationships/image" Target="../media/image4.png"/><Relationship Id="rId7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378075"/>
            <a:ext cx="8222100" cy="288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Mythology--Understanding the Allusions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4 Key Elements of a Myth	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Explains something in nature.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Teaches a moral lesson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Includes the supernatural (gods/goddesses, monsters, heroes)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Has a basic conflict: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god vs man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man vs nature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god vs god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good vs evil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Allusions</a:t>
            </a:r>
            <a:endParaRPr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311700" y="1159575"/>
            <a:ext cx="8520600" cy="36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900"/>
              <a:t>https://www.google.com/search?q=Dorothy+must+die+book+cover&amp;client=firefox-b-1-d&amp;tbm=isch&amp;source=iu&amp;ictx=1&amp;fir=qCVnhd_ABL8V3M%253A%252CZUocLjtJzTmOFM%252C_&amp;vet=1&amp;usg=AI4_-kQwvLAjOu3i0TEc8WHH_8kQooOIOQ&amp;sa=X&amp;ved=2ahUKEwjGrpOst_biAhUKjq0KHdI6DjsQ9QEwBHoECAQQDA#imgrc=qCVnhd_ABL8V3M:</a:t>
            </a:r>
            <a:endParaRPr sz="900"/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2822" y="1159575"/>
            <a:ext cx="1990275" cy="300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Allusions cont.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311700" y="1078000"/>
            <a:ext cx="8520600" cy="38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457200" lvl="0" marL="3200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uFill>
                  <a:noFill/>
                </a:uFill>
                <a:hlinkClick r:id="rId3"/>
              </a:rPr>
              <a:t>h</a:t>
            </a:r>
            <a:r>
              <a:rPr lang="en" sz="900">
                <a:solidFill>
                  <a:srgbClr val="000000"/>
                </a:solidFill>
                <a:uFill>
                  <a:noFill/>
                </a:uFill>
                <a:hlinkClick r:id="rId4"/>
              </a:rPr>
              <a:t>ttps://www.google.com/search?q=the+mona+lisa&amp;client=firefox-b-1-d&amp;tbm=isc</a:t>
            </a:r>
            <a:endParaRPr sz="900">
              <a:solidFill>
                <a:srgbClr val="000000"/>
              </a:solidFill>
            </a:endParaRPr>
          </a:p>
          <a:p>
            <a:pPr indent="45720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h&amp;</a:t>
            </a:r>
            <a:r>
              <a:rPr lang="en" sz="900">
                <a:solidFill>
                  <a:srgbClr val="000000"/>
                </a:solidFill>
              </a:rPr>
              <a:t>s</a:t>
            </a:r>
            <a:r>
              <a:rPr lang="en" sz="900">
                <a:solidFill>
                  <a:srgbClr val="000000"/>
                </a:solidFill>
              </a:rPr>
              <a:t>ource=iu&amp;ictx=1&amp;fir=juz4w55SAwTqeM%253A%252CGpKhf9y33Hy6JM%252C</a:t>
            </a:r>
            <a:endParaRPr sz="900">
              <a:solidFill>
                <a:srgbClr val="000000"/>
              </a:solidFill>
            </a:endParaRPr>
          </a:p>
          <a:p>
            <a:pPr indent="45720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%252Fm%252F0jbg2&amp;vet=1&amp;usg=AI4_-kRskjoCZP9Sk5gnrts2o9RC7wa3sg&amp;sa=X&amp;ved=</a:t>
            </a:r>
            <a:endParaRPr sz="900">
              <a:solidFill>
                <a:srgbClr val="000000"/>
              </a:solidFill>
            </a:endParaRPr>
          </a:p>
          <a:p>
            <a:pPr indent="0" lvl="0" marL="3657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</a:rPr>
              <a:t>2ahUKEwic6aPvsvjiAhVSaq0KHdbkD0kQ_B0wHnoECAoQAw#imgrc=Lj_x</a:t>
            </a:r>
            <a:r>
              <a:rPr lang="en" sz="1000">
                <a:solidFill>
                  <a:srgbClr val="000000"/>
                </a:solidFill>
              </a:rPr>
              <a:t>UuT6BPc-YM:&amp;vet=1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uFill>
                  <a:noFill/>
                </a:uFill>
                <a:hlinkClick r:id="rId5"/>
              </a:rPr>
              <a:t>https://www.google.com/search?q=mona+lisa+smile+</a:t>
            </a:r>
            <a:endParaRPr sz="1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</a:rPr>
              <a:t>movie&amp;client=firefox-b-1-d&amp;source=lnms&amp;tbm=isch&amp;sa=X&amp;ved</a:t>
            </a:r>
            <a:endParaRPr sz="1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=0ahUKEwikoPWOuPbiAhVJY6wKHXKZC_oQ_AUIECgB&amp;biw=1</a:t>
            </a:r>
            <a:endParaRPr sz="1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280&amp;bih=587#imgrc=Ztq3ahSrWvKe6M:</a:t>
            </a:r>
            <a:endParaRPr sz="1000"/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1825" y="1078000"/>
            <a:ext cx="2065975" cy="290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21876" y="1077998"/>
            <a:ext cx="1287675" cy="19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Allusions cont.</a:t>
            </a:r>
            <a:endParaRPr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Character named Mr. Poe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Sons’ names Edgar and Allan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000"/>
              <a:t>https://www.google.com/search?client=firefox-b-1-d&amp;biw=1280&amp;bih=587&amp;tbm=isch&amp;sa=1&amp;ei=VKIKXb2FOYSUsgXjm47ICg&amp;q=lemony+snicket+a+series+of+unfortunate+events+movie&amp;oq=lemony+movie&amp;gs_l=img.1.2.0i7i30l7j0i24.169724.172020..174240...0.0..0.67.415.7......0....1..gws-wiz-img.......0.H_h2v6nwVlQ</a:t>
            </a:r>
            <a:endParaRPr sz="1000"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5700" y="1271588"/>
            <a:ext cx="1752600" cy="260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Allusions cont.</a:t>
            </a:r>
            <a:endParaRPr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311700" y="1017800"/>
            <a:ext cx="8520600" cy="37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Love Story</a:t>
            </a:r>
            <a:r>
              <a:rPr lang="en"/>
              <a:t> by Taylor Swift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/>
              <a:t>‘Cause you were Romeo, I was a scarlet letter</a:t>
            </a:r>
            <a:endParaRPr i="1"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And my daddy said "Stay away from Juliet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https://www.google.com/search?q=love+story+taylor+swift+lyrics&amp;client=firefox-b-1-d&amp;source=lnms&amp;sa=X&amp;ved=0ahUKEwjCy7jvu_biAhVHiqwKHV9uDfEQ_AUICygA&amp;biw=1280&amp;bih=587&amp;dpr=1</a:t>
            </a:r>
            <a:endParaRPr sz="1000"/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3550" y="1515000"/>
            <a:ext cx="1586050" cy="158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Allusions cont.</a:t>
            </a:r>
            <a:endParaRPr/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311700" y="1144650"/>
            <a:ext cx="8609700" cy="367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000"/>
              <a:t>https://www.google.com/search?q=east+of+eden+book&amp;client=firefox-b-1-d&amp;source=lnms&amp;tbm=isch&amp;sa=X&amp;ved=0ahUKEwjhu9DGuvbiAhURbKwKHWUhD0AQ_AUIESgC&amp;biw=1280&amp;bih=587#imgrc=Qy3Fqp215U3_fM:</a:t>
            </a:r>
            <a:endParaRPr sz="1000"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4098" y="1144650"/>
            <a:ext cx="1984677" cy="302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Allusion</a:t>
            </a:r>
            <a:endParaRPr/>
          </a:p>
        </p:txBody>
      </p:sp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Definition:  a reference to a piece of literature or an historical event or person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Purpose:  the author wants the reader to understand something about character, setting, plot, mood, etc.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311700" y="26135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Mythical Allusions--Literary and Non-Literary</a:t>
            </a:r>
            <a:endParaRPr/>
          </a:p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311700" y="951400"/>
            <a:ext cx="8520600" cy="38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pairs, </a:t>
            </a:r>
            <a:endParaRPr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Find one example of a mythical allusion in literature, i.e., Harry Potter, Percy Jackson, comic books, etc.  Explain how this allusion adds to the understanding of the literature (setting, character, plot, mood, etc).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Find one non-literary mythical allusion in everyday.  Explain how this allusion adds to the product. 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Draw or print a visual representation of the literary and AND the non-literary allusion.  Put the explanations and the visual representations on a piece of computer paper.</a:t>
            </a:r>
            <a:endParaRPr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" sz="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will post these around the classroom for all to enjoy in a gallery walk.</a:t>
            </a:r>
            <a:endParaRPr sz="2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