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Raleway"/>
      <p:regular r:id="rId23"/>
      <p:bold r:id="rId24"/>
      <p:italic r:id="rId25"/>
      <p:boldItalic r:id="rId26"/>
    </p:embeddedFont>
    <p:embeddedFont>
      <p:font typeface="Lato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aleway-bold.fntdata"/><Relationship Id="rId23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Raleway-boldItalic.fntdata"/><Relationship Id="rId25" Type="http://schemas.openxmlformats.org/officeDocument/2006/relationships/font" Target="fonts/Raleway-italic.fntdata"/><Relationship Id="rId28" Type="http://schemas.openxmlformats.org/officeDocument/2006/relationships/font" Target="fonts/Lato-bold.fntdata"/><Relationship Id="rId27" Type="http://schemas.openxmlformats.org/officeDocument/2006/relationships/font" Target="fonts/La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La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://www.trinity.edu/cbrown/intro/plato_two_worlds.html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http://www.trinity.edu/cbrown/intro/plato_two_worlds.html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AutoNum type="arabicPeriod"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hape 10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Shape 11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hape 6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" name="Shape 62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3" name="Shape 63"/>
          <p:cNvSpPr txBox="1"/>
          <p:nvPr>
            <p:ph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buFont typeface="Lato"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5200"/>
            </a:lvl1pPr>
            <a:lvl2pPr lvl="1" rtl="0" algn="ctr">
              <a:spcBef>
                <a:spcPts val="0"/>
              </a:spcBef>
              <a:buSzPct val="100000"/>
              <a:defRPr sz="5200"/>
            </a:lvl2pPr>
            <a:lvl3pPr lvl="2" rtl="0" algn="ctr">
              <a:spcBef>
                <a:spcPts val="0"/>
              </a:spcBef>
              <a:buSzPct val="100000"/>
              <a:defRPr sz="5200"/>
            </a:lvl3pPr>
            <a:lvl4pPr lvl="3" rtl="0" algn="ctr">
              <a:spcBef>
                <a:spcPts val="0"/>
              </a:spcBef>
              <a:buSzPct val="100000"/>
              <a:defRPr sz="5200"/>
            </a:lvl4pPr>
            <a:lvl5pPr lvl="4" rtl="0" algn="ctr">
              <a:spcBef>
                <a:spcPts val="0"/>
              </a:spcBef>
              <a:buSzPct val="100000"/>
              <a:defRPr sz="5200"/>
            </a:lvl5pPr>
            <a:lvl6pPr lvl="5" rtl="0" algn="ctr">
              <a:spcBef>
                <a:spcPts val="0"/>
              </a:spcBef>
              <a:buSzPct val="100000"/>
              <a:defRPr sz="5200"/>
            </a:lvl6pPr>
            <a:lvl7pPr lvl="6" rtl="0" algn="ctr">
              <a:spcBef>
                <a:spcPts val="0"/>
              </a:spcBef>
              <a:buSzPct val="100000"/>
              <a:defRPr sz="5200"/>
            </a:lvl7pPr>
            <a:lvl8pPr lvl="7" rtl="0" algn="ctr">
              <a:spcBef>
                <a:spcPts val="0"/>
              </a:spcBef>
              <a:buSzPct val="100000"/>
              <a:defRPr sz="5200"/>
            </a:lvl8pPr>
            <a:lvl9pPr lvl="8" rtl="0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74" name="Shape 7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3600"/>
            </a:lvl1pPr>
            <a:lvl2pPr lvl="1" rtl="0" algn="ctr">
              <a:spcBef>
                <a:spcPts val="0"/>
              </a:spcBef>
              <a:buSzPct val="100000"/>
              <a:defRPr sz="3600"/>
            </a:lvl2pPr>
            <a:lvl3pPr lvl="2" rtl="0" algn="ctr">
              <a:spcBef>
                <a:spcPts val="0"/>
              </a:spcBef>
              <a:buSzPct val="100000"/>
              <a:defRPr sz="3600"/>
            </a:lvl3pPr>
            <a:lvl4pPr lvl="3" rtl="0" algn="ctr">
              <a:spcBef>
                <a:spcPts val="0"/>
              </a:spcBef>
              <a:buSzPct val="100000"/>
              <a:defRPr sz="3600"/>
            </a:lvl4pPr>
            <a:lvl5pPr lvl="4" rtl="0" algn="ctr">
              <a:spcBef>
                <a:spcPts val="0"/>
              </a:spcBef>
              <a:buSzPct val="100000"/>
              <a:defRPr sz="3600"/>
            </a:lvl5pPr>
            <a:lvl6pPr lvl="5" rtl="0" algn="ctr">
              <a:spcBef>
                <a:spcPts val="0"/>
              </a:spcBef>
              <a:buSzPct val="100000"/>
              <a:defRPr sz="3600"/>
            </a:lvl6pPr>
            <a:lvl7pPr lvl="6" rtl="0" algn="ctr">
              <a:spcBef>
                <a:spcPts val="0"/>
              </a:spcBef>
              <a:buSzPct val="100000"/>
              <a:defRPr sz="3600"/>
            </a:lvl7pPr>
            <a:lvl8pPr lvl="7" rtl="0" algn="ctr">
              <a:spcBef>
                <a:spcPts val="0"/>
              </a:spcBef>
              <a:buSzPct val="100000"/>
              <a:defRPr sz="3600"/>
            </a:lvl8pPr>
            <a:lvl9pPr lvl="8" rtl="0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86" name="Shape 8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4200"/>
            </a:lvl1pPr>
            <a:lvl2pPr lvl="1" rtl="0" algn="ctr">
              <a:spcBef>
                <a:spcPts val="0"/>
              </a:spcBef>
              <a:buSzPct val="100000"/>
              <a:defRPr sz="4200"/>
            </a:lvl2pPr>
            <a:lvl3pPr lvl="2" rtl="0" algn="ctr">
              <a:spcBef>
                <a:spcPts val="0"/>
              </a:spcBef>
              <a:buSzPct val="100000"/>
              <a:defRPr sz="4200"/>
            </a:lvl3pPr>
            <a:lvl4pPr lvl="3" rtl="0" algn="ctr">
              <a:spcBef>
                <a:spcPts val="0"/>
              </a:spcBef>
              <a:buSzPct val="100000"/>
              <a:defRPr sz="4200"/>
            </a:lvl4pPr>
            <a:lvl5pPr lvl="4" rtl="0" algn="ctr">
              <a:spcBef>
                <a:spcPts val="0"/>
              </a:spcBef>
              <a:buSzPct val="100000"/>
              <a:defRPr sz="4200"/>
            </a:lvl5pPr>
            <a:lvl6pPr lvl="5" rtl="0" algn="ctr">
              <a:spcBef>
                <a:spcPts val="0"/>
              </a:spcBef>
              <a:buSzPct val="100000"/>
              <a:defRPr sz="4200"/>
            </a:lvl6pPr>
            <a:lvl7pPr lvl="6" rtl="0" algn="ctr">
              <a:spcBef>
                <a:spcPts val="0"/>
              </a:spcBef>
              <a:buSzPct val="100000"/>
              <a:defRPr sz="4200"/>
            </a:lvl7pPr>
            <a:lvl8pPr lvl="7" rtl="0" algn="ctr">
              <a:spcBef>
                <a:spcPts val="0"/>
              </a:spcBef>
              <a:buSzPct val="100000"/>
              <a:defRPr sz="4200"/>
            </a:lvl8pPr>
            <a:lvl9pPr lvl="8" rtl="0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01" name="Shape 10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02" name="Shape 102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" name="Shape 18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106" name="Shape 10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12000"/>
            </a:lvl1pPr>
            <a:lvl2pPr lvl="1" rtl="0" algn="ctr">
              <a:spcBef>
                <a:spcPts val="0"/>
              </a:spcBef>
              <a:buSzPct val="100000"/>
              <a:defRPr sz="12000"/>
            </a:lvl2pPr>
            <a:lvl3pPr lvl="2" rtl="0" algn="ctr">
              <a:spcBef>
                <a:spcPts val="0"/>
              </a:spcBef>
              <a:buSzPct val="100000"/>
              <a:defRPr sz="12000"/>
            </a:lvl3pPr>
            <a:lvl4pPr lvl="3" rtl="0" algn="ctr">
              <a:spcBef>
                <a:spcPts val="0"/>
              </a:spcBef>
              <a:buSzPct val="100000"/>
              <a:defRPr sz="12000"/>
            </a:lvl4pPr>
            <a:lvl5pPr lvl="4" rtl="0" algn="ctr">
              <a:spcBef>
                <a:spcPts val="0"/>
              </a:spcBef>
              <a:buSzPct val="100000"/>
              <a:defRPr sz="12000"/>
            </a:lvl5pPr>
            <a:lvl6pPr lvl="5" rtl="0" algn="ctr">
              <a:spcBef>
                <a:spcPts val="0"/>
              </a:spcBef>
              <a:buSzPct val="100000"/>
              <a:defRPr sz="12000"/>
            </a:lvl6pPr>
            <a:lvl7pPr lvl="6" rtl="0" algn="ctr">
              <a:spcBef>
                <a:spcPts val="0"/>
              </a:spcBef>
              <a:buSzPct val="100000"/>
              <a:defRPr sz="12000"/>
            </a:lvl7pPr>
            <a:lvl8pPr lvl="7" rtl="0" algn="ctr">
              <a:spcBef>
                <a:spcPts val="0"/>
              </a:spcBef>
              <a:buSzPct val="100000"/>
              <a:defRPr sz="12000"/>
            </a:lvl8pPr>
            <a:lvl9pPr lvl="8" rtl="0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" name="Shape 23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" name="Shape 2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" name="Shape 30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" name="Shape 31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2" name="Shape 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2400302" y="1602675"/>
            <a:ext cx="3071400" cy="30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2" type="body"/>
          </p:nvPr>
        </p:nvSpPr>
        <p:spPr>
          <a:xfrm>
            <a:off x="5650571" y="1602675"/>
            <a:ext cx="3071400" cy="3002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hape 4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319500" y="1846803"/>
            <a:ext cx="2808000" cy="2806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hape 4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" name="Shape 46"/>
          <p:cNvSpPr txBox="1"/>
          <p:nvPr>
            <p:ph type="title"/>
          </p:nvPr>
        </p:nvSpPr>
        <p:spPr>
          <a:xfrm>
            <a:off x="283103" y="712140"/>
            <a:ext cx="6244200" cy="38355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50" name="Shape 5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Shape 51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buClr>
                <a:schemeClr val="dk1"/>
              </a:buClr>
              <a:buSzPct val="100000"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subTitle"/>
          </p:nvPr>
        </p:nvSpPr>
        <p:spPr>
          <a:xfrm>
            <a:off x="265500" y="2735370"/>
            <a:ext cx="4045200" cy="13454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hape 56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Shape 5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Shape 58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Lato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Lato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www.youtube.com/watch?v=CbK9oYf_OAo" TargetMode="External"/><Relationship Id="rId4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VDiyQub6vpw" TargetMode="External"/><Relationship Id="rId4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Unit 1: Epistemology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8" name="Shape 118"/>
          <p:cNvSpPr txBox="1"/>
          <p:nvPr>
            <p:ph idx="1" type="subTitle"/>
          </p:nvPr>
        </p:nvSpPr>
        <p:spPr>
          <a:xfrm>
            <a:off x="2390266" y="3238450"/>
            <a:ext cx="6331500" cy="1241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Knowledge, Belief, and Truth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1300650" y="575950"/>
            <a:ext cx="74214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Justification and Rationality of Belief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332545" y="1595775"/>
            <a:ext cx="8399100" cy="3002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b="1" lang="en" sz="2400">
                <a:solidFill>
                  <a:srgbClr val="FF00FF"/>
                </a:solidFill>
              </a:rPr>
              <a:t>Belief: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I</a:t>
            </a:r>
            <a:r>
              <a:rPr lang="en" sz="1400"/>
              <a:t>f belief is: an expression of faith and/or trust in a person, power, or other entity, then..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W</a:t>
            </a:r>
            <a:r>
              <a:rPr lang="en" sz="1400"/>
              <a:t>hen is it rational to have faith and/or trust? Who/what can we believe?</a:t>
            </a:r>
            <a:br>
              <a:rPr lang="en" sz="1400"/>
            </a:br>
          </a:p>
          <a:p>
            <a:pPr indent="-228600" lvl="0" marL="457200" rtl="0">
              <a:spcBef>
                <a:spcPts val="0"/>
              </a:spcBef>
            </a:pPr>
            <a:r>
              <a:rPr b="1" lang="en" sz="2400">
                <a:solidFill>
                  <a:srgbClr val="FF0000"/>
                </a:solidFill>
              </a:rPr>
              <a:t>Justification: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1400"/>
              <a:t>To justify is to explain.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1400"/>
              <a:t>Do our justifications HAVE to be RATIONAL? 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1400"/>
              <a:t>We justify our beliefs in many ways.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 sz="1400"/>
              <a:t>Look at the WoKs (Ways of Knowing): Reason, language, sense perception, faith, emotion, intuition, memory, and imagination. 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Shape 1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876" y="703376"/>
            <a:ext cx="8419249" cy="3921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belief-knowledge continuum </a:t>
            </a:r>
          </a:p>
        </p:txBody>
      </p: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237" y="1342628"/>
            <a:ext cx="7708574" cy="320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387675" y="774500"/>
            <a:ext cx="79611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Rank these, according to the continuum 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70846" y="1409900"/>
            <a:ext cx="8202300" cy="3002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1.  Columbus discovered America in 1492.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2.  If A is bigger than B and B is bigger than C, then A is bigger than C.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3. Human beings descended from Apes.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4. Killing is wrong.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5. Aliens have visited Earth at some time in its history.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6. All metals expand when heated.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7. Human beings have an immortal soul.</a:t>
            </a:r>
          </a:p>
          <a:p>
            <a:pPr lv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ct val="61111"/>
              <a:buFont typeface="Arial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8. It is possible to construct a square with the same given area as a circle.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Justification of our Beliefs</a:t>
            </a:r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5658897" y="1388424"/>
            <a:ext cx="3072899" cy="2945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Based on this video...do you believe angels exist? </a:t>
            </a:r>
          </a:p>
        </p:txBody>
      </p:sp>
      <p:sp>
        <p:nvSpPr>
          <p:cNvPr descr="An out-take from recent filming for Talent Search. TV Presenter David Grant is claiming to have seen an &quot;Angel&quot; hovering over the river Thames in London." id="205" name="Shape 205" title="Angel Spotted While Filming for TV">
            <a:hlinkClick r:id="rId3"/>
          </p:cNvPr>
          <p:cNvSpPr/>
          <p:nvPr/>
        </p:nvSpPr>
        <p:spPr>
          <a:xfrm>
            <a:off x="575000" y="1278775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Justification of our Beliefs</a:t>
            </a:r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315545" y="1388424"/>
            <a:ext cx="8416200" cy="3209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12" name="Shape 2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200" y="1241312"/>
            <a:ext cx="6238875" cy="340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 Priori</a:t>
            </a:r>
          </a:p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When you can’t offer any more support for your argument…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That’s where you stop.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Common A Priori </a:t>
            </a:r>
          </a:p>
        </p:txBody>
      </p:sp>
      <p:sp>
        <p:nvSpPr>
          <p:cNvPr id="224" name="Shape 224"/>
          <p:cNvSpPr txBox="1"/>
          <p:nvPr>
            <p:ph idx="1" type="body"/>
          </p:nvPr>
        </p:nvSpPr>
        <p:spPr>
          <a:xfrm>
            <a:off x="179345" y="1294249"/>
            <a:ext cx="8542500" cy="3144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Calibri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Authority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Parents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Teachers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Media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Friends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Common Sense</a:t>
            </a:r>
          </a:p>
          <a:p>
            <a:pPr indent="-2286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Calibri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Logic (aka Reason)</a:t>
            </a:r>
          </a:p>
          <a:p>
            <a:pPr indent="-228600" lvl="0" marL="4572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Calibri"/>
            </a:pPr>
            <a:r>
              <a:rPr lang="en">
                <a:latin typeface="Calibri"/>
                <a:ea typeface="Calibri"/>
                <a:cs typeface="Calibri"/>
                <a:sym typeface="Calibri"/>
              </a:rPr>
              <a:t>Self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Memory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Sense Perception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Intuition</a:t>
            </a:r>
          </a:p>
          <a:p>
            <a:pPr indent="-342900" lvl="1" marL="9144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Calibri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Emotion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“The Mouse Who Ate The Cheese”</a:t>
            </a:r>
          </a:p>
        </p:txBody>
      </p:sp>
      <p:sp>
        <p:nvSpPr>
          <p:cNvPr id="124" name="Shape 12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A story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" type="body"/>
          </p:nvPr>
        </p:nvSpPr>
        <p:spPr>
          <a:xfrm>
            <a:off x="174475" y="139575"/>
            <a:ext cx="8637000" cy="410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"/>
              <a:t>Why was Bill so sure that he knew the mouse at the cheese? Were his reasons good ones? Explain.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"/>
              <a:t>Why did Alice never claim to know that the mouse at the cheese, even though she firmly believed it?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buAutoNum type="arabicPeriod"/>
            </a:pPr>
            <a:r>
              <a:rPr lang="en"/>
              <a:t>Did Alice have reasons for believing that the mouse at the cheese? Were they good ones?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/>
              <a:t>What reasons did Virginia and Adrian have for knowing that the mouse ate the cheese? Were they adequate reasons?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/>
              <a:t>Did Bill, Virginia, and Adrian believe that the mouse at the cheese?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/>
              <a:t>Can we know anything without believing it? 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/>
              <a:t>Why did George never know that the mouse ate the cheese even though he had the same evidence as Virginia and Adrian?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/>
              <a:t>Why did none of the others at the party not know that the mouse at the cheese?</a:t>
            </a:r>
          </a:p>
          <a:p>
            <a: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"/>
              <a:t>Under what circumstances would everyone at the party have known that the mouse at the cheese? 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Epistemology </a:t>
            </a:r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The study of the nature of </a:t>
            </a:r>
            <a:r>
              <a:rPr lang="en" u="sng"/>
              <a:t>knowledge,</a:t>
            </a:r>
            <a:r>
              <a:rPr lang="en"/>
              <a:t> the </a:t>
            </a:r>
            <a:r>
              <a:rPr lang="en" u="sng"/>
              <a:t>rationality of belief,</a:t>
            </a:r>
            <a:r>
              <a:rPr lang="en"/>
              <a:t> and </a:t>
            </a:r>
            <a:r>
              <a:rPr lang="en" u="sng"/>
              <a:t>justification.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The investigation of what distinguishes belief from knowledge and opinion...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471875" y="6250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KNOWLEDGE</a:t>
            </a:r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761174" y="1497600"/>
            <a:ext cx="6533100" cy="3002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Font typeface="Raleway"/>
              <a:buAutoNum type="arabicPeriod"/>
            </a:pPr>
            <a:r>
              <a:rPr b="1" lang="en" sz="2400">
                <a:latin typeface="Raleway"/>
                <a:ea typeface="Raleway"/>
                <a:cs typeface="Raleway"/>
                <a:sym typeface="Raleway"/>
              </a:rPr>
              <a:t>What can we know?</a:t>
            </a:r>
          </a:p>
          <a:p>
            <a:pPr indent="-381000" lvl="0" marL="457200" rtl="0">
              <a:spcBef>
                <a:spcPts val="0"/>
              </a:spcBef>
              <a:buSzPct val="100000"/>
              <a:buFont typeface="Raleway"/>
              <a:buAutoNum type="arabicPeriod"/>
            </a:pPr>
            <a:r>
              <a:rPr b="1" lang="en" sz="2400">
                <a:latin typeface="Raleway"/>
                <a:ea typeface="Raleway"/>
                <a:cs typeface="Raleway"/>
                <a:sym typeface="Raleway"/>
              </a:rPr>
              <a:t>How can we be sure we know it?</a:t>
            </a:r>
          </a:p>
          <a:p>
            <a:pPr indent="-381000" lvl="0" marL="457200">
              <a:spcBef>
                <a:spcPts val="0"/>
              </a:spcBef>
              <a:buSzPct val="100000"/>
              <a:buFont typeface="Raleway"/>
              <a:buAutoNum type="arabicPeriod"/>
            </a:pPr>
            <a:r>
              <a:rPr b="1" lang="en" sz="2400">
                <a:latin typeface="Raleway"/>
                <a:ea typeface="Raleway"/>
                <a:cs typeface="Raleway"/>
                <a:sym typeface="Raleway"/>
              </a:rPr>
              <a:t>Are there different types of knowledge?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 sz="30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Socrates (Greece, 470-399 B.C.)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x="2410112" y="1595775"/>
            <a:ext cx="6321600" cy="30023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600"/>
              </a:spcBef>
              <a:spcAft>
                <a:spcPts val="0"/>
              </a:spcAft>
              <a:buFont typeface="Georgia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First of the Academic philosophers.</a:t>
            </a:r>
          </a:p>
          <a:p>
            <a:pPr indent="-228600" lvl="0" marL="457200" rtl="0">
              <a:spcBef>
                <a:spcPts val="600"/>
              </a:spcBef>
              <a:spcAft>
                <a:spcPts val="0"/>
              </a:spcAft>
              <a:buFont typeface="Georgia"/>
            </a:pPr>
            <a:r>
              <a:rPr lang="en">
                <a:solidFill>
                  <a:srgbClr val="D16349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Taught through public discussion.</a:t>
            </a:r>
          </a:p>
          <a:p>
            <a:pPr indent="-228600" lvl="0" marL="457200" rtl="0">
              <a:spcBef>
                <a:spcPts val="600"/>
              </a:spcBef>
              <a:spcAft>
                <a:spcPts val="0"/>
              </a:spcAft>
              <a:buFont typeface="Georgia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Questioned how we ought to live and what the good life for man might be.</a:t>
            </a:r>
          </a:p>
          <a:p>
            <a:pPr indent="-228600" lvl="0" marL="457200" rtl="0">
              <a:spcBef>
                <a:spcPts val="600"/>
              </a:spcBef>
              <a:spcAft>
                <a:spcPts val="0"/>
              </a:spcAft>
              <a:buFont typeface="Georgia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Continuous critical reflection/critical thought.</a:t>
            </a:r>
          </a:p>
          <a:p>
            <a:pPr indent="-228600" lvl="0" marL="457200" rtl="0">
              <a:spcBef>
                <a:spcPts val="600"/>
              </a:spcBef>
              <a:spcAft>
                <a:spcPts val="0"/>
              </a:spcAft>
              <a:buFont typeface="Georgia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“The only thing I know is that I know nothing.”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2400250" y="613775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Plato 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5824256" y="1151400"/>
            <a:ext cx="3002100" cy="2914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2"/>
              </a:buClr>
              <a:buSzPct val="61111"/>
              <a:buFont typeface="Arial"/>
              <a:buNone/>
            </a:pPr>
            <a:r>
              <a:rPr lang="en"/>
              <a:t>(Greece, 427-347 B.C.)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Founder of the Academy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The world of experience is illusory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lang="en"/>
              <a:t>Theory of Forms</a:t>
            </a:r>
          </a:p>
          <a:p>
            <a:pPr indent="-228600" lvl="0" marL="457200">
              <a:spcBef>
                <a:spcPts val="0"/>
              </a:spcBef>
              <a:buChar char="●"/>
            </a:pPr>
            <a:r>
              <a:rPr i="1" lang="en"/>
              <a:t>The Republic</a:t>
            </a:r>
            <a:r>
              <a:rPr lang="en"/>
              <a:t> </a:t>
            </a:r>
          </a:p>
        </p:txBody>
      </p:sp>
      <p:sp>
        <p:nvSpPr>
          <p:cNvPr descr="Plato was one of the world's earliest and possibly greatest philosophers. He matters because of his devotion to making humanity more fulfilled.  More films on PHILOSOPHY: http://bit.ly/TSOLphilosophy  If you like our films, take a look at our shop (we ship worldwide): http://www.theschooloflife.com/shop/most-popular/?utm_source=You%20Tube&amp;utm_medium=YouTube%20video%20description%20-%20most%20popular&amp;utm_campaign=YouTube%20video%20description%20-%20most%20popular  Produced in collaboration with Mad Adam http://www.madadamfilms.co.uk" id="154" name="Shape 154" title="PHILOSOPHY - Plato">
            <a:hlinkClick r:id="rId3"/>
          </p:cNvPr>
          <p:cNvSpPr/>
          <p:nvPr/>
        </p:nvSpPr>
        <p:spPr>
          <a:xfrm>
            <a:off x="347725" y="1211350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Plato’s Theory of Forms</a:t>
            </a:r>
          </a:p>
        </p:txBody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500196" y="1264850"/>
            <a:ext cx="7924200" cy="3002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We can’t see anything that is “abstract,” aka The Forms.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Anything we experience through our senses are particular things, not the abstract.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What “really” exists; unchanging and eternal.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Example: Beauty. 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Many things could be “beautiful,” but they can’t be Beauty.</a:t>
            </a:r>
          </a:p>
          <a:p>
            <a:pPr indent="-228600" lvl="1" marL="914400" rtl="0">
              <a:spcBef>
                <a:spcPts val="0"/>
              </a:spcBef>
              <a:buChar char="○"/>
            </a:pPr>
            <a:r>
              <a:rPr lang="en"/>
              <a:t>Beauty exists because even if beautiful things are destroyed, Beauty still exists. </a:t>
            </a:r>
          </a:p>
          <a:p>
            <a:pPr indent="-228600" lvl="0" marL="457200" rtl="0">
              <a:spcBef>
                <a:spcPts val="0"/>
              </a:spcBef>
              <a:buChar char="●"/>
            </a:pPr>
            <a:r>
              <a:rPr lang="en"/>
              <a:t>We can only know the Forms if we reorient ourselves away from the world of senses, the empirical world.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914400" rtl="0">
              <a:spcBef>
                <a:spcPts val="0"/>
              </a:spcBef>
              <a:buNone/>
            </a:pPr>
            <a:r>
              <a:rPr lang="en"/>
              <a:t> 	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674800" y="575950"/>
            <a:ext cx="8047200" cy="635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Plato and Knowledge: what is knowledge?</a:t>
            </a:r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289125" y="1315125"/>
            <a:ext cx="4765800" cy="5082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b="1" lang="en" sz="2400"/>
              <a:t>“</a:t>
            </a:r>
            <a:r>
              <a:rPr b="1" lang="en" sz="2400">
                <a:solidFill>
                  <a:srgbClr val="FF0000"/>
                </a:solidFill>
              </a:rPr>
              <a:t>Justified</a:t>
            </a:r>
            <a:r>
              <a:rPr b="1" lang="en" sz="2400"/>
              <a:t>, </a:t>
            </a:r>
            <a:r>
              <a:rPr b="1" lang="en" sz="2400">
                <a:solidFill>
                  <a:srgbClr val="0000FF"/>
                </a:solidFill>
              </a:rPr>
              <a:t>true</a:t>
            </a:r>
            <a:r>
              <a:rPr b="1" lang="en" sz="2400"/>
              <a:t> </a:t>
            </a:r>
            <a:r>
              <a:rPr b="1" lang="en" sz="2400">
                <a:solidFill>
                  <a:srgbClr val="FF00FF"/>
                </a:solidFill>
              </a:rPr>
              <a:t>belief</a:t>
            </a:r>
            <a:r>
              <a:rPr b="1" lang="en" sz="2400"/>
              <a:t>”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>
              <a:spcBef>
                <a:spcPts val="0"/>
              </a:spcBef>
              <a:buNone/>
            </a:pPr>
            <a:r>
              <a:rPr b="1" lang="en" sz="2400"/>
              <a:t>	</a:t>
            </a:r>
          </a:p>
        </p:txBody>
      </p:sp>
      <p:cxnSp>
        <p:nvCxnSpPr>
          <p:cNvPr id="167" name="Shape 167"/>
          <p:cNvCxnSpPr/>
          <p:nvPr/>
        </p:nvCxnSpPr>
        <p:spPr>
          <a:xfrm rot="10800000">
            <a:off x="2859875" y="1884375"/>
            <a:ext cx="872100" cy="111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68" name="Shape 168"/>
          <p:cNvSpPr txBox="1"/>
          <p:nvPr/>
        </p:nvSpPr>
        <p:spPr>
          <a:xfrm>
            <a:off x="3118625" y="3000375"/>
            <a:ext cx="21801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200"/>
              <a:t>Knowledge requires belief</a:t>
            </a:r>
          </a:p>
        </p:txBody>
      </p:sp>
      <p:cxnSp>
        <p:nvCxnSpPr>
          <p:cNvPr id="169" name="Shape 169"/>
          <p:cNvCxnSpPr/>
          <p:nvPr/>
        </p:nvCxnSpPr>
        <p:spPr>
          <a:xfrm rot="10800000">
            <a:off x="1950900" y="1823425"/>
            <a:ext cx="66600" cy="122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70" name="Shape 170"/>
          <p:cNvSpPr txBox="1"/>
          <p:nvPr/>
        </p:nvSpPr>
        <p:spPr>
          <a:xfrm>
            <a:off x="1482625" y="3115825"/>
            <a:ext cx="21801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The belief must be true</a:t>
            </a:r>
          </a:p>
        </p:txBody>
      </p:sp>
      <p:cxnSp>
        <p:nvCxnSpPr>
          <p:cNvPr id="171" name="Shape 171"/>
          <p:cNvCxnSpPr/>
          <p:nvPr/>
        </p:nvCxnSpPr>
        <p:spPr>
          <a:xfrm rot="10800000">
            <a:off x="854375" y="1823325"/>
            <a:ext cx="54600" cy="195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72" name="Shape 172"/>
          <p:cNvSpPr txBox="1"/>
          <p:nvPr/>
        </p:nvSpPr>
        <p:spPr>
          <a:xfrm>
            <a:off x="289125" y="3776325"/>
            <a:ext cx="2180100" cy="2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200"/>
              <a:t>The belief must be justified by reasons/evidence </a:t>
            </a:r>
          </a:p>
        </p:txBody>
      </p:sp>
      <p:cxnSp>
        <p:nvCxnSpPr>
          <p:cNvPr id="173" name="Shape 173"/>
          <p:cNvCxnSpPr/>
          <p:nvPr/>
        </p:nvCxnSpPr>
        <p:spPr>
          <a:xfrm>
            <a:off x="5195250" y="1263700"/>
            <a:ext cx="0" cy="323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174" name="Shape 174"/>
          <p:cNvSpPr txBox="1"/>
          <p:nvPr>
            <p:ph idx="1" type="body"/>
          </p:nvPr>
        </p:nvSpPr>
        <p:spPr>
          <a:xfrm>
            <a:off x="5505650" y="1315125"/>
            <a:ext cx="3105600" cy="5082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400">
                <a:solidFill>
                  <a:srgbClr val="FF00FF"/>
                </a:solidFill>
              </a:rPr>
              <a:t>What is Belief?</a:t>
            </a:r>
            <a:br>
              <a:rPr b="1" lang="en" sz="2400">
                <a:solidFill>
                  <a:srgbClr val="FF00FF"/>
                </a:solidFill>
              </a:rPr>
            </a:br>
            <a:r>
              <a:rPr lang="en" sz="1400">
                <a:solidFill>
                  <a:srgbClr val="000000"/>
                </a:solidFill>
              </a:rPr>
              <a:t>An expression of faith and/or trust in a person, power, or other entity</a:t>
            </a:r>
            <a:br>
              <a:rPr lang="en" sz="1400">
                <a:solidFill>
                  <a:srgbClr val="000000"/>
                </a:solidFill>
              </a:rPr>
            </a:br>
            <a:br>
              <a:rPr b="1" lang="en" sz="2400">
                <a:solidFill>
                  <a:srgbClr val="FF00FF"/>
                </a:solidFill>
              </a:rPr>
            </a:b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 rtl="0">
              <a:spcBef>
                <a:spcPts val="0"/>
              </a:spcBef>
              <a:buNone/>
            </a:pPr>
            <a:r>
              <a:rPr b="1" lang="en" sz="2400"/>
              <a:t>	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5505650" y="2545725"/>
            <a:ext cx="3105600" cy="508200"/>
          </a:xfrm>
          <a:prstGeom prst="rect">
            <a:avLst/>
          </a:prstGeom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2400">
                <a:solidFill>
                  <a:srgbClr val="0000FF"/>
                </a:solidFill>
              </a:rPr>
              <a:t>What is Truth?</a:t>
            </a:r>
            <a:br>
              <a:rPr b="1" lang="en" sz="2400">
                <a:solidFill>
                  <a:srgbClr val="0000FF"/>
                </a:solidFill>
              </a:rPr>
            </a:br>
            <a:r>
              <a:rPr lang="en" sz="1400"/>
              <a:t>If you KNOW something, it must be true. </a:t>
            </a:r>
            <a:br>
              <a:rPr lang="en" sz="1400"/>
            </a:br>
            <a:r>
              <a:rPr lang="en" sz="1400"/>
              <a:t>To BELIEVE something, it DOES NOT have to be true.</a:t>
            </a:r>
            <a:br>
              <a:rPr lang="en" sz="1400"/>
            </a:b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 rtl="0">
              <a:spcBef>
                <a:spcPts val="0"/>
              </a:spcBef>
              <a:buNone/>
            </a:pPr>
            <a:r>
              <a:rPr b="1" lang="en" sz="2400"/>
              <a:t>	</a:t>
            </a: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wiss-2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