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9" r:id="rId5"/>
    <p:sldId id="263" r:id="rId6"/>
    <p:sldId id="261" r:id="rId7"/>
    <p:sldId id="260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79"/>
  </p:normalViewPr>
  <p:slideViewPr>
    <p:cSldViewPr snapToGrid="0" snapToObjects="1">
      <p:cViewPr varScale="1">
        <p:scale>
          <a:sx n="85" d="100"/>
          <a:sy n="85" d="100"/>
        </p:scale>
        <p:origin x="19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6/17/16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6/17/16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Antigone Discussions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 the Fence</a:t>
            </a:r>
          </a:p>
          <a:p>
            <a:r>
              <a:rPr lang="en-US" smtClean="0"/>
              <a:t>The Grid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0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Fence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609385"/>
            <a:ext cx="9601196" cy="3546088"/>
          </a:xfrm>
        </p:spPr>
        <p:txBody>
          <a:bodyPr>
            <a:normAutofit/>
          </a:bodyPr>
          <a:lstStyle/>
          <a:p>
            <a:r>
              <a:rPr lang="en-US" dirty="0" smtClean="0"/>
              <a:t>Pre-Questions:</a:t>
            </a:r>
          </a:p>
          <a:p>
            <a:endParaRPr lang="en-US" dirty="0" smtClean="0"/>
          </a:p>
          <a:p>
            <a:r>
              <a:rPr lang="en-US" dirty="0" smtClean="0"/>
              <a:t>What is the difference between certainty and inflexibility?</a:t>
            </a:r>
          </a:p>
          <a:p>
            <a:endParaRPr lang="en-US" dirty="0"/>
          </a:p>
          <a:p>
            <a:r>
              <a:rPr lang="en-US" dirty="0" smtClean="0"/>
              <a:t>What is the difference between flexibility and uncertainty?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89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Agree/Disagree/On the Fence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Creon is justifiably certain when he forbids anyone from burying the “traitor” </a:t>
            </a:r>
            <a:r>
              <a:rPr lang="en-US" dirty="0" err="1" smtClean="0"/>
              <a:t>Polynices</a:t>
            </a:r>
            <a:r>
              <a:rPr lang="en-US" dirty="0" smtClean="0"/>
              <a:t>.</a:t>
            </a:r>
          </a:p>
          <a:p>
            <a:r>
              <a:rPr lang="en-US" dirty="0"/>
              <a:t>Donald Trump was certain when he said that the U.S. should build a wall between Mexico and the United States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Ismene</a:t>
            </a:r>
            <a:r>
              <a:rPr lang="en-US" dirty="0" smtClean="0"/>
              <a:t> is uncertain when she refuses to bury </a:t>
            </a:r>
            <a:r>
              <a:rPr lang="en-US" dirty="0" err="1" smtClean="0"/>
              <a:t>Polynices</a:t>
            </a:r>
            <a:r>
              <a:rPr lang="en-US" dirty="0" smtClean="0"/>
              <a:t> with Antigone.</a:t>
            </a:r>
          </a:p>
          <a:p>
            <a:r>
              <a:rPr lang="en-US" dirty="0"/>
              <a:t>President G. W. Bush was justifiably inflexible when he announced the war on terrorism after 9/11</a:t>
            </a:r>
            <a:r>
              <a:rPr lang="en-US" dirty="0" smtClean="0"/>
              <a:t>.</a:t>
            </a:r>
          </a:p>
          <a:p>
            <a:r>
              <a:rPr lang="en-US" dirty="0"/>
              <a:t>Martin Luther King, Jr. was justifiably inflexible when he openly violated, through marches and sit-ins, laws he felt were unjust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753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Agree/Disagree/On the Fence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52001"/>
            <a:ext cx="9601196" cy="364899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Antigone is stubbornly inflexible when she buries her brother </a:t>
            </a:r>
            <a:r>
              <a:rPr lang="en-US" dirty="0" err="1"/>
              <a:t>Polynices</a:t>
            </a:r>
            <a:r>
              <a:rPr lang="en-US" dirty="0" smtClean="0"/>
              <a:t>.</a:t>
            </a:r>
          </a:p>
          <a:p>
            <a:r>
              <a:rPr lang="en-US" dirty="0"/>
              <a:t>Ariana Grande was certain when she said, “I hate Americans.  I hate America” in a bakery incident in July 2015</a:t>
            </a:r>
            <a:r>
              <a:rPr lang="en-US" dirty="0" smtClean="0"/>
              <a:t>.</a:t>
            </a:r>
          </a:p>
          <a:p>
            <a:r>
              <a:rPr lang="en-US" dirty="0"/>
              <a:t>Jocasta is uncertain when she agrees to summon the servant who survived the </a:t>
            </a:r>
            <a:r>
              <a:rPr lang="en-US" dirty="0" smtClean="0"/>
              <a:t>attack that killed King </a:t>
            </a:r>
            <a:r>
              <a:rPr lang="en-US" smtClean="0"/>
              <a:t>Lauis </a:t>
            </a:r>
            <a:r>
              <a:rPr lang="en-US" dirty="0"/>
              <a:t>at </a:t>
            </a:r>
            <a:r>
              <a:rPr lang="en-US"/>
              <a:t>the </a:t>
            </a:r>
            <a:r>
              <a:rPr lang="en-US" smtClean="0"/>
              <a:t>crossroads.</a:t>
            </a:r>
            <a:endParaRPr lang="en-US" dirty="0" smtClean="0"/>
          </a:p>
          <a:p>
            <a:r>
              <a:rPr lang="en-US" dirty="0" smtClean="0"/>
              <a:t>The Patriots were completely certain when they insisted that they did not deflate their football during the AFC Championship in 2015. </a:t>
            </a:r>
          </a:p>
          <a:p>
            <a:r>
              <a:rPr lang="en-US" dirty="0" smtClean="0"/>
              <a:t>Oedipus </a:t>
            </a:r>
            <a:r>
              <a:rPr lang="en-US" dirty="0"/>
              <a:t>is </a:t>
            </a:r>
            <a:r>
              <a:rPr lang="en-US" dirty="0" smtClean="0"/>
              <a:t>flexible </a:t>
            </a:r>
            <a:r>
              <a:rPr lang="en-US" dirty="0"/>
              <a:t>when he pursues the murderer of King Laius.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7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the Fence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87083"/>
            <a:ext cx="9601196" cy="3568390"/>
          </a:xfrm>
        </p:spPr>
        <p:txBody>
          <a:bodyPr>
            <a:normAutofit/>
          </a:bodyPr>
          <a:lstStyle/>
          <a:p>
            <a:r>
              <a:rPr lang="en-US" smtClean="0"/>
              <a:t>Post</a:t>
            </a:r>
            <a:r>
              <a:rPr lang="en-US" dirty="0"/>
              <a:t>-</a:t>
            </a:r>
            <a:r>
              <a:rPr lang="en-US" smtClean="0"/>
              <a:t>Questions</a:t>
            </a:r>
            <a:r>
              <a:rPr lang="en-US" dirty="0" smtClean="0"/>
              <a:t>: </a:t>
            </a:r>
          </a:p>
          <a:p>
            <a:endParaRPr lang="en-US" dirty="0"/>
          </a:p>
          <a:p>
            <a:r>
              <a:rPr lang="en-US" dirty="0" smtClean="0"/>
              <a:t>Is it better to respond to a situation with certainty or with flexibility?</a:t>
            </a:r>
          </a:p>
          <a:p>
            <a:endParaRPr lang="en-US" dirty="0" smtClean="0"/>
          </a:p>
          <a:p>
            <a:r>
              <a:rPr lang="en-US" dirty="0" smtClean="0"/>
              <a:t>How can you decide what situations call for certainty, and what situations call for flexibility?</a:t>
            </a:r>
          </a:p>
        </p:txBody>
      </p:sp>
    </p:spTree>
    <p:extLst>
      <p:ext uri="{BB962C8B-B14F-4D97-AF65-F5344CB8AC3E}">
        <p14:creationId xmlns:p14="http://schemas.microsoft.com/office/powerpoint/2010/main" val="36459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Creon’s decree against burying Antigone’s brother </a:t>
            </a:r>
            <a:r>
              <a:rPr lang="en-US" dirty="0" err="1" smtClean="0"/>
              <a:t>Polynices</a:t>
            </a:r>
            <a:endParaRPr lang="en-US" dirty="0" smtClean="0"/>
          </a:p>
          <a:p>
            <a:r>
              <a:rPr lang="en-US" dirty="0" smtClean="0"/>
              <a:t>Creon’s punishment of Antigone for defying the decree</a:t>
            </a:r>
          </a:p>
          <a:p>
            <a:r>
              <a:rPr lang="en-US" dirty="0" smtClean="0"/>
              <a:t>Random locker searches in public schools</a:t>
            </a:r>
          </a:p>
          <a:p>
            <a:r>
              <a:rPr lang="en-US" dirty="0" smtClean="0"/>
              <a:t>Racial profiling at airports</a:t>
            </a:r>
          </a:p>
          <a:p>
            <a:r>
              <a:rPr lang="en-US" dirty="0" smtClean="0"/>
              <a:t>Legal driving age of sixteen years old</a:t>
            </a:r>
          </a:p>
          <a:p>
            <a:r>
              <a:rPr lang="en-US" dirty="0" smtClean="0"/>
              <a:t>Legal voting age of eighteen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51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Compare/Contrast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In your own words, define suffering, misery, and wisdom.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Using Oedipus, Antigone, and a biblical figure of your choice, compare and contrast these figures by analyzing them in relation to the motifs of suffering, misery, and wisdom.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How do suffering, misery, and wisdom connect to one another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26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Venn Diagram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7364" y="2563318"/>
            <a:ext cx="3612629" cy="350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14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291</TotalTime>
  <Words>360</Words>
  <Application>Microsoft Macintosh PowerPoint</Application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Garamond</vt:lpstr>
      <vt:lpstr>Arial</vt:lpstr>
      <vt:lpstr>Organic</vt:lpstr>
      <vt:lpstr>Antigone Discussions</vt:lpstr>
      <vt:lpstr>On the Fence</vt:lpstr>
      <vt:lpstr>Agree/Disagree/On the Fence</vt:lpstr>
      <vt:lpstr>Agree/Disagree/On the Fence</vt:lpstr>
      <vt:lpstr>On the Fence</vt:lpstr>
      <vt:lpstr>The Grid</vt:lpstr>
      <vt:lpstr>Compare/Contrast</vt:lpstr>
      <vt:lpstr>Venn Diagram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Fence</dc:title>
  <dc:creator>Microsoft Office User</dc:creator>
  <cp:lastModifiedBy>Microsoft Office User</cp:lastModifiedBy>
  <cp:revision>36</cp:revision>
  <dcterms:created xsi:type="dcterms:W3CDTF">2016-06-16T19:54:54Z</dcterms:created>
  <dcterms:modified xsi:type="dcterms:W3CDTF">2016-06-17T17:12:42Z</dcterms:modified>
</cp:coreProperties>
</file>