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5143500" cx="9144000"/>
  <p:notesSz cx="6858000" cy="9144000"/>
  <p:embeddedFontLst>
    <p:embeddedFont>
      <p:font typeface="Bangers"/>
      <p:regular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Bangers-regular.fntdata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/>
            </a:lvl1pPr>
            <a:lvl2pPr indent="0" lvl="1" marL="457200" marR="0" rtl="0" algn="l">
              <a:spcBef>
                <a:spcPts val="0"/>
              </a:spcBef>
              <a:buNone/>
              <a:defRPr b="0" i="0" sz="1100" u="none" cap="none" strike="noStrike"/>
            </a:lvl2pPr>
            <a:lvl3pPr indent="0" lvl="2" marL="914400" marR="0" rtl="0" algn="l">
              <a:spcBef>
                <a:spcPts val="0"/>
              </a:spcBef>
              <a:buNone/>
              <a:defRPr b="0" i="0" sz="1100" u="none" cap="none" strike="noStrike"/>
            </a:lvl3pPr>
            <a:lvl4pPr indent="0" lvl="3" marL="1371600" marR="0" rtl="0" algn="l">
              <a:spcBef>
                <a:spcPts val="0"/>
              </a:spcBef>
              <a:buNone/>
              <a:defRPr b="0" i="0" sz="1100" u="none" cap="none" strike="noStrike"/>
            </a:lvl4pPr>
            <a:lvl5pPr indent="0" lvl="4" marL="1828800" marR="0" rtl="0" algn="l">
              <a:spcBef>
                <a:spcPts val="0"/>
              </a:spcBef>
              <a:buNone/>
              <a:defRPr b="0" i="0" sz="1100" u="none" cap="none" strike="noStrike"/>
            </a:lvl5pPr>
            <a:lvl6pPr indent="0" lvl="5" marL="2286000" marR="0" rtl="0" algn="l">
              <a:spcBef>
                <a:spcPts val="0"/>
              </a:spcBef>
              <a:buNone/>
              <a:defRPr b="0" i="0" sz="1100" u="none" cap="none" strike="noStrike"/>
            </a:lvl6pPr>
            <a:lvl7pPr indent="0" lvl="6" marL="2743200" marR="0" rtl="0" algn="l">
              <a:spcBef>
                <a:spcPts val="0"/>
              </a:spcBef>
              <a:buNone/>
              <a:defRPr b="0" i="0" sz="1100" u="none" cap="none" strike="noStrike"/>
            </a:lvl7pPr>
            <a:lvl8pPr indent="0" lvl="7" marL="3200400" marR="0" rtl="0" algn="l">
              <a:spcBef>
                <a:spcPts val="0"/>
              </a:spcBef>
              <a:buNone/>
              <a:defRPr b="0" i="0" sz="1100" u="none" cap="none" strike="noStrike"/>
            </a:lvl8pPr>
            <a:lvl9pPr indent="0" lvl="8" marL="3657600" marR="0" rtl="0" algn="l">
              <a:spcBef>
                <a:spcPts val="0"/>
              </a:spcBef>
              <a:buNone/>
              <a:defRPr b="0" i="0" sz="11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rPr b="0" i="0" lang="en" sz="1100" u="none" cap="none" strike="noStrike"/>
              <a:t>start @ 1 min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685800" y="1583341"/>
            <a:ext cx="7772400" cy="115985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4800">
                <a:solidFill>
                  <a:schemeClr val="dk1"/>
                </a:solidFill>
              </a:defRPr>
            </a:lvl2pPr>
            <a:lvl3pPr indent="0" lvl="2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4800">
                <a:solidFill>
                  <a:schemeClr val="dk1"/>
                </a:solidFill>
              </a:defRPr>
            </a:lvl3pPr>
            <a:lvl4pPr indent="0" lvl="3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4800">
                <a:solidFill>
                  <a:schemeClr val="dk1"/>
                </a:solidFill>
              </a:defRPr>
            </a:lvl4pPr>
            <a:lvl5pPr indent="0" lvl="4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4800">
                <a:solidFill>
                  <a:schemeClr val="dk1"/>
                </a:solidFill>
              </a:defRPr>
            </a:lvl5pPr>
            <a:lvl6pPr indent="0" lvl="5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4800">
                <a:solidFill>
                  <a:schemeClr val="dk1"/>
                </a:solidFill>
              </a:defRPr>
            </a:lvl6pPr>
            <a:lvl7pPr indent="0" lvl="6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4800">
                <a:solidFill>
                  <a:schemeClr val="dk1"/>
                </a:solidFill>
              </a:defRPr>
            </a:lvl7pPr>
            <a:lvl8pPr indent="0" lvl="7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4800">
                <a:solidFill>
                  <a:schemeClr val="dk1"/>
                </a:solidFill>
              </a:defRPr>
            </a:lvl8pPr>
            <a:lvl9pPr indent="0" lvl="8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4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685800" y="2840052"/>
            <a:ext cx="7772400" cy="7847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2pPr>
            <a:lvl3pPr indent="0" lvl="2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3pPr>
            <a:lvl4pPr indent="0" lvl="3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4pPr>
            <a:lvl5pPr indent="0" lvl="4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5pPr>
            <a:lvl6pPr indent="0" lvl="5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6pPr>
            <a:lvl7pPr indent="0" lvl="6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7pPr>
            <a:lvl8pPr indent="0" lvl="7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8pPr>
            <a:lvl9pPr indent="0" lvl="8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457200" y="1200150"/>
            <a:ext cx="8229600" cy="372567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2pPr>
            <a:lvl3pPr indent="0" lvl="2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3pPr>
            <a:lvl4pPr indent="0" lvl="3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4pPr>
            <a:lvl5pPr indent="0" lvl="4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5pPr>
            <a:lvl6pPr indent="0" lvl="5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6pPr>
            <a:lvl7pPr indent="0" lvl="6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7pPr>
            <a:lvl8pPr indent="0" lvl="7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8pPr>
            <a:lvl9pPr indent="0" lvl="8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" type="body"/>
          </p:nvPr>
        </p:nvSpPr>
        <p:spPr>
          <a:xfrm>
            <a:off x="457200" y="1200150"/>
            <a:ext cx="3994524" cy="372567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2" type="body"/>
          </p:nvPr>
        </p:nvSpPr>
        <p:spPr>
          <a:xfrm>
            <a:off x="4692273" y="1200150"/>
            <a:ext cx="3994524" cy="372567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2pPr>
            <a:lvl3pPr indent="0" lvl="2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3pPr>
            <a:lvl4pPr indent="0" lvl="3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4pPr>
            <a:lvl5pPr indent="0" lvl="4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5pPr>
            <a:lvl6pPr indent="0" lvl="5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6pPr>
            <a:lvl7pPr indent="0" lvl="6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7pPr>
            <a:lvl8pPr indent="0" lvl="7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8pPr>
            <a:lvl9pPr indent="0" lvl="8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idx="1" type="body"/>
          </p:nvPr>
        </p:nvSpPr>
        <p:spPr>
          <a:xfrm>
            <a:off x="457200" y="4406308"/>
            <a:ext cx="8229600" cy="5195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2pPr>
            <a:lvl3pPr indent="0" lvl="2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3pPr>
            <a:lvl4pPr indent="0" lvl="3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4pPr>
            <a:lvl5pPr indent="0" lvl="4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5pPr>
            <a:lvl6pPr indent="0" lvl="5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6pPr>
            <a:lvl7pPr indent="0" lvl="6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7pPr>
            <a:lvl8pPr indent="0" lvl="7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8pPr>
            <a:lvl9pPr indent="0" lvl="8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200150"/>
            <a:ext cx="8229600" cy="372567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type="ctrTitle"/>
          </p:nvPr>
        </p:nvSpPr>
        <p:spPr>
          <a:xfrm>
            <a:off x="685800" y="2410691"/>
            <a:ext cx="7772400" cy="115979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omemade Apple"/>
              <a:buNone/>
            </a:pPr>
            <a:r>
              <a:rPr b="1" i="0" lang="en" sz="7200" u="none" cap="none" strike="noStrike">
                <a:solidFill>
                  <a:schemeClr val="dk1"/>
                </a:solidFill>
                <a:latin typeface="Bangers"/>
                <a:ea typeface="Bangers"/>
                <a:cs typeface="Bangers"/>
                <a:sym typeface="Bangers"/>
              </a:rPr>
              <a:t>Atomic Theory +</a:t>
            </a:r>
          </a:p>
          <a:p>
            <a:pPr indent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1" i="0" sz="3000" u="none" cap="none" strike="noStrike">
              <a:solidFill>
                <a:schemeClr val="dk1"/>
              </a:solidFill>
              <a:latin typeface="Bangers"/>
              <a:ea typeface="Bangers"/>
              <a:cs typeface="Bangers"/>
              <a:sym typeface="Bangers"/>
            </a:endParaRPr>
          </a:p>
          <a:p>
            <a:pPr indent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omemade Apple"/>
              <a:buNone/>
            </a:pPr>
            <a:r>
              <a:rPr b="1" i="0" lang="en" sz="7200" u="none" cap="none" strike="noStrike">
                <a:solidFill>
                  <a:schemeClr val="dk1"/>
                </a:solidFill>
                <a:latin typeface="Bangers"/>
                <a:ea typeface="Bangers"/>
                <a:cs typeface="Bangers"/>
                <a:sym typeface="Bangers"/>
              </a:rPr>
              <a:t> History of Chemistry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Homemade Apple"/>
              <a:buNone/>
            </a:pPr>
            <a:r>
              <a:rPr lang="en" sz="4800">
                <a:latin typeface="Bangers"/>
                <a:ea typeface="Bangers"/>
                <a:cs typeface="Bangers"/>
                <a:sym typeface="Bangers"/>
              </a:rPr>
              <a:t>Plum pudding vs. Nuclear</a:t>
            </a:r>
          </a:p>
        </p:txBody>
      </p:sp>
      <p:pic>
        <p:nvPicPr>
          <p:cNvPr descr="2000px-Geiger-Marsden_experiment_expectation_and_result.svg.png" id="83" name="Shape 8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87536" y="1103574"/>
            <a:ext cx="4168924" cy="3887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omemade Apple"/>
              <a:buNone/>
            </a:pPr>
            <a:r>
              <a:rPr lang="en" sz="3000">
                <a:latin typeface="Bangers"/>
                <a:ea typeface="Bangers"/>
                <a:cs typeface="Bangers"/>
                <a:sym typeface="Bangers"/>
              </a:rPr>
              <a:t>Gold Foil Experiment</a:t>
            </a:r>
            <a:r>
              <a:rPr lang="en" sz="4800">
                <a:latin typeface="Bangers"/>
                <a:ea typeface="Bangers"/>
                <a:cs typeface="Bangers"/>
                <a:sym typeface="Bangers"/>
              </a:rPr>
              <a:t> (Nuclear Model)</a:t>
            </a:r>
          </a:p>
        </p:txBody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457200" y="1200150"/>
            <a:ext cx="3337200" cy="37256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Small, super dense mass in the middle of atom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Nucleus, with protons!</a:t>
            </a:r>
          </a:p>
        </p:txBody>
      </p:sp>
      <p:sp>
        <p:nvSpPr>
          <p:cNvPr id="90" name="Shape 90"/>
          <p:cNvSpPr txBox="1"/>
          <p:nvPr/>
        </p:nvSpPr>
        <p:spPr>
          <a:xfrm>
            <a:off x="4218300" y="1410600"/>
            <a:ext cx="4710299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" sz="2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Find photo here: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http://wps.prenhall.com/wps/media/objects/602/616516/Media_Assets/Chapter02/Text_Images/FG02_05.JPG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Homemade Apple"/>
              <a:buNone/>
            </a:pPr>
            <a:r>
              <a:rPr lang="en" sz="3000">
                <a:latin typeface="Bangers"/>
                <a:ea typeface="Bangers"/>
                <a:cs typeface="Bangers"/>
                <a:sym typeface="Bangers"/>
              </a:rPr>
              <a:t>Gold Foil Experiment</a:t>
            </a:r>
            <a:r>
              <a:rPr lang="en" sz="4800">
                <a:latin typeface="Bangers"/>
                <a:ea typeface="Bangers"/>
                <a:cs typeface="Bangers"/>
                <a:sym typeface="Bangers"/>
              </a:rPr>
              <a:t> (Nuclear Model)</a:t>
            </a:r>
          </a:p>
        </p:txBody>
      </p:sp>
      <p:sp>
        <p:nvSpPr>
          <p:cNvPr id="96" name="Shape 96"/>
          <p:cNvSpPr txBox="1"/>
          <p:nvPr/>
        </p:nvSpPr>
        <p:spPr>
          <a:xfrm>
            <a:off x="2216850" y="1396825"/>
            <a:ext cx="4710299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" sz="2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Find atom size TED Talks Animation video here: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" sz="2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https://www.ted.com/talks/just_how_small_is_an_atom#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omemade Apple"/>
              <a:buNone/>
            </a:pPr>
            <a:r>
              <a:rPr b="1" i="0" lang="en" sz="4800" u="none" cap="none" strike="noStrike">
                <a:solidFill>
                  <a:schemeClr val="dk1"/>
                </a:solidFill>
                <a:latin typeface="Bangers"/>
                <a:ea typeface="Bangers"/>
                <a:cs typeface="Bangers"/>
                <a:sym typeface="Bangers"/>
              </a:rPr>
              <a:t>Billiard Ball Model</a:t>
            </a:r>
          </a:p>
        </p:txBody>
      </p:sp>
      <p:pic>
        <p:nvPicPr>
          <p:cNvPr descr="Scattered_billiards_balls.JPG" id="33" name="Shape 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50725" y="1129399"/>
            <a:ext cx="5242547" cy="39319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Homemade Apple"/>
              <a:buNone/>
            </a:pPr>
            <a:r>
              <a:rPr lang="en" sz="4800">
                <a:latin typeface="Bangers"/>
                <a:ea typeface="Bangers"/>
                <a:cs typeface="Bangers"/>
                <a:sym typeface="Bangers"/>
              </a:rPr>
              <a:t>Billiard Ball Model</a:t>
            </a:r>
          </a:p>
        </p:txBody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x="198225" y="1200150"/>
            <a:ext cx="3727200" cy="37256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Atoms are indivisible + indestructible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1" lang="en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Matter can neither be created nor destroyed</a:t>
            </a:r>
          </a:p>
        </p:txBody>
      </p:sp>
      <p:pic>
        <p:nvPicPr>
          <p:cNvPr descr="Scattered_billiards_balls.JPG" id="40" name="Shape 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71839" y="1285012"/>
            <a:ext cx="4741286" cy="3555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Homemade Apple"/>
              <a:buNone/>
            </a:pPr>
            <a:r>
              <a:rPr lang="en" sz="4800">
                <a:latin typeface="Bangers"/>
                <a:ea typeface="Bangers"/>
                <a:cs typeface="Bangers"/>
                <a:sym typeface="Bangers"/>
              </a:rPr>
              <a:t>Plum pudding model</a:t>
            </a:r>
          </a:p>
        </p:txBody>
      </p:sp>
      <p:pic>
        <p:nvPicPr>
          <p:cNvPr descr="348px-Plum_pudding_atom.svg.png" id="46" name="Shape 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84186" y="1063375"/>
            <a:ext cx="3975624" cy="3975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Homemade Apple"/>
              <a:buNone/>
            </a:pPr>
            <a:r>
              <a:rPr lang="en" sz="4800">
                <a:latin typeface="Bangers"/>
                <a:ea typeface="Bangers"/>
                <a:cs typeface="Bangers"/>
                <a:sym typeface="Bangers"/>
              </a:rPr>
              <a:t>Plum pudding model</a:t>
            </a:r>
          </a:p>
        </p:txBody>
      </p:sp>
      <p:sp>
        <p:nvSpPr>
          <p:cNvPr id="52" name="Shape 52"/>
          <p:cNvSpPr txBox="1"/>
          <p:nvPr/>
        </p:nvSpPr>
        <p:spPr>
          <a:xfrm>
            <a:off x="2216850" y="1396825"/>
            <a:ext cx="4710299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" sz="2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Find cathode ray tube demonstration video here: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" sz="2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https://www.youtube.com/watch?v=O9Goyscbazk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Homemade Apple"/>
              <a:buNone/>
            </a:pPr>
            <a:r>
              <a:rPr lang="en" sz="4800">
                <a:latin typeface="Bangers"/>
                <a:ea typeface="Bangers"/>
                <a:cs typeface="Bangers"/>
                <a:sym typeface="Bangers"/>
              </a:rPr>
              <a:t>Plum pudding model</a:t>
            </a:r>
          </a:p>
        </p:txBody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457200" y="1200150"/>
            <a:ext cx="3352200" cy="37256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Particles were 2000x smaller than H atom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Charges </a:t>
            </a:r>
            <a:r>
              <a:rPr b="0" i="1" lang="en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within</a:t>
            </a:r>
            <a:r>
              <a:rPr b="0" i="0" lang="en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atom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Electrons!</a:t>
            </a:r>
          </a:p>
        </p:txBody>
      </p:sp>
      <p:pic>
        <p:nvPicPr>
          <p:cNvPr descr="348px-Plum_pudding_atom.svg.png" id="59" name="Shape 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00337" y="1075175"/>
            <a:ext cx="3975624" cy="3975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omemade Apple"/>
              <a:buNone/>
            </a:pPr>
            <a:r>
              <a:rPr lang="en" sz="4800">
                <a:latin typeface="Bangers"/>
                <a:ea typeface="Bangers"/>
                <a:cs typeface="Bangers"/>
                <a:sym typeface="Bangers"/>
              </a:rPr>
              <a:t>Oil drop experiment </a:t>
            </a:r>
          </a:p>
        </p:txBody>
      </p:sp>
      <p:sp>
        <p:nvSpPr>
          <p:cNvPr id="65" name="Shape 65"/>
          <p:cNvSpPr txBox="1"/>
          <p:nvPr/>
        </p:nvSpPr>
        <p:spPr>
          <a:xfrm>
            <a:off x="2216850" y="1396825"/>
            <a:ext cx="4710299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" sz="2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Find photo here: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" sz="2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http://www.learner.org/courses/chemistry/images/text_img/millikan_oil_drop.jpg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omemade Apple"/>
              <a:buNone/>
            </a:pPr>
            <a:r>
              <a:rPr lang="en" sz="4800">
                <a:latin typeface="Bangers"/>
                <a:ea typeface="Bangers"/>
                <a:cs typeface="Bangers"/>
                <a:sym typeface="Bangers"/>
              </a:rPr>
              <a:t>Gold Foil Experiment</a:t>
            </a:r>
          </a:p>
        </p:txBody>
      </p:sp>
      <p:sp>
        <p:nvSpPr>
          <p:cNvPr id="71" name="Shape 71"/>
          <p:cNvSpPr txBox="1"/>
          <p:nvPr/>
        </p:nvSpPr>
        <p:spPr>
          <a:xfrm>
            <a:off x="2216850" y="1396825"/>
            <a:ext cx="4710299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en" sz="2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Find photo here: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2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http://wps.prenhall.com/wps/media/objects/602/616516/Media_Assets/Chapter02/Text_Images/FG02_05.JPG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Homemade Apple"/>
              <a:buNone/>
            </a:pPr>
            <a:r>
              <a:rPr lang="en" sz="4800">
                <a:latin typeface="Bangers"/>
                <a:ea typeface="Bangers"/>
                <a:cs typeface="Bangers"/>
                <a:sym typeface="Bangers"/>
              </a:rPr>
              <a:t>Plum pudding vs. Nuclear</a:t>
            </a:r>
          </a:p>
        </p:txBody>
      </p:sp>
      <p:pic>
        <p:nvPicPr>
          <p:cNvPr descr="672px-Rutherford_gold_foil_experiment_results.svg.png" id="77" name="Shape 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78096" y="1141450"/>
            <a:ext cx="2587805" cy="3943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