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3883FE3-0F65-401F-8C1A-C1FEF137227B}">
  <a:tblStyle styleId="{C3883FE3-0F65-401F-8C1A-C1FEF137227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Shape 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Shape 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kwRM4PQdheE" TargetMode="External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ctrTitle"/>
          </p:nvPr>
        </p:nvSpPr>
        <p:spPr>
          <a:xfrm>
            <a:off x="0" y="27432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b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" name="Shape 30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Shape 87"/>
          <p:cNvGrpSpPr/>
          <p:nvPr/>
        </p:nvGrpSpPr>
        <p:grpSpPr>
          <a:xfrm>
            <a:off x="2173287" y="1970087"/>
            <a:ext cx="4608512" cy="4262437"/>
            <a:chOff x="2338387" y="1504950"/>
            <a:chExt cx="4745037" cy="4324350"/>
          </a:xfrm>
        </p:grpSpPr>
        <p:cxnSp>
          <p:nvCxnSpPr>
            <p:cNvPr id="88" name="Shape 88"/>
            <p:cNvCxnSpPr/>
            <p:nvPr/>
          </p:nvCxnSpPr>
          <p:spPr>
            <a:xfrm>
              <a:off x="2363787" y="1504950"/>
              <a:ext cx="0" cy="432435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89" name="Shape 89"/>
            <p:cNvCxnSpPr/>
            <p:nvPr/>
          </p:nvCxnSpPr>
          <p:spPr>
            <a:xfrm>
              <a:off x="2338387" y="5802312"/>
              <a:ext cx="4745037" cy="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90" name="Shape 90"/>
          <p:cNvSpPr txBox="1"/>
          <p:nvPr/>
        </p:nvSpPr>
        <p:spPr>
          <a:xfrm>
            <a:off x="152400" y="1905000"/>
            <a:ext cx="19050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Interest Rate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6172200" y="5562600"/>
            <a:ext cx="20574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Borrowers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6172200" y="2041525"/>
            <a:ext cx="12255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Lenders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 txBox="1"/>
          <p:nvPr/>
        </p:nvSpPr>
        <p:spPr>
          <a:xfrm>
            <a:off x="0" y="-30162"/>
            <a:ext cx="91440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</a:t>
            </a:r>
            <a:r>
              <a:rPr b="1" i="0" lang="en-US" sz="4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6019800" y="6248400"/>
            <a:ext cx="2552700" cy="4540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Loans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Shape 96"/>
          <p:cNvCxnSpPr/>
          <p:nvPr/>
        </p:nvCxnSpPr>
        <p:spPr>
          <a:xfrm rot="10800000">
            <a:off x="2209800" y="4495800"/>
            <a:ext cx="213360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7" name="Shape 97"/>
          <p:cNvSpPr txBox="1"/>
          <p:nvPr/>
        </p:nvSpPr>
        <p:spPr>
          <a:xfrm>
            <a:off x="4114800" y="6172200"/>
            <a:ext cx="1090612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1676400" y="4114800"/>
            <a:ext cx="44767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Shape 99"/>
          <p:cNvCxnSpPr/>
          <p:nvPr/>
        </p:nvCxnSpPr>
        <p:spPr>
          <a:xfrm>
            <a:off x="4419600" y="4495800"/>
            <a:ext cx="0" cy="167640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0" name="Shape 100"/>
          <p:cNvSpPr/>
          <p:nvPr/>
        </p:nvSpPr>
        <p:spPr>
          <a:xfrm rot="-360000">
            <a:off x="3124200" y="2286000"/>
            <a:ext cx="2819400" cy="3673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Shape 101"/>
          <p:cNvSpPr/>
          <p:nvPr/>
        </p:nvSpPr>
        <p:spPr>
          <a:xfrm rot="-240000">
            <a:off x="2590800" y="2686050"/>
            <a:ext cx="3810000" cy="29718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17300" y="106676"/>
                </a:lnTo>
                <a:lnTo>
                  <a:pt x="33969" y="92830"/>
                </a:lnTo>
                <a:lnTo>
                  <a:pt x="49967" y="78490"/>
                </a:lnTo>
                <a:lnTo>
                  <a:pt x="65371" y="63686"/>
                </a:lnTo>
                <a:lnTo>
                  <a:pt x="80026" y="48417"/>
                </a:lnTo>
                <a:lnTo>
                  <a:pt x="94088" y="32743"/>
                </a:lnTo>
                <a:lnTo>
                  <a:pt x="107360" y="16603"/>
                </a:lnTo>
                <a:lnTo>
                  <a:pt x="120000" y="0"/>
                </a:lnTo>
              </a:path>
            </a:pathLst>
          </a:custGeom>
          <a:noFill/>
          <a:ln cap="flat" cmpd="sng" w="571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304800" y="685800"/>
            <a:ext cx="8686800" cy="1311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the equilibrium real interest rate the amount borrowers want to borrow equals the amount lenders want to lend.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hape 107"/>
          <p:cNvCxnSpPr/>
          <p:nvPr/>
        </p:nvCxnSpPr>
        <p:spPr>
          <a:xfrm>
            <a:off x="5181600" y="3886200"/>
            <a:ext cx="0" cy="228600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08" name="Shape 108"/>
          <p:cNvGrpSpPr/>
          <p:nvPr/>
        </p:nvGrpSpPr>
        <p:grpSpPr>
          <a:xfrm>
            <a:off x="2173287" y="1970087"/>
            <a:ext cx="4608512" cy="4262437"/>
            <a:chOff x="2338387" y="1504950"/>
            <a:chExt cx="4745037" cy="4324350"/>
          </a:xfrm>
        </p:grpSpPr>
        <p:cxnSp>
          <p:nvCxnSpPr>
            <p:cNvPr id="109" name="Shape 109"/>
            <p:cNvCxnSpPr/>
            <p:nvPr/>
          </p:nvCxnSpPr>
          <p:spPr>
            <a:xfrm>
              <a:off x="2363787" y="1504950"/>
              <a:ext cx="0" cy="432435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0" name="Shape 110"/>
            <p:cNvCxnSpPr/>
            <p:nvPr/>
          </p:nvCxnSpPr>
          <p:spPr>
            <a:xfrm>
              <a:off x="2338387" y="5802312"/>
              <a:ext cx="4745037" cy="0"/>
            </a:xfrm>
            <a:prstGeom prst="straightConnector1">
              <a:avLst/>
            </a:prstGeom>
            <a:noFill/>
            <a:ln cap="flat" cmpd="sng" w="508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11" name="Shape 111"/>
          <p:cNvSpPr txBox="1"/>
          <p:nvPr/>
        </p:nvSpPr>
        <p:spPr>
          <a:xfrm>
            <a:off x="152400" y="1905000"/>
            <a:ext cx="19050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Interest Rate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6172200" y="5562600"/>
            <a:ext cx="20574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Borrowers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6172200" y="2041525"/>
            <a:ext cx="12255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Lenders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0" y="-30162"/>
            <a:ext cx="91440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</a:t>
            </a:r>
            <a:r>
              <a:rPr b="1" i="0" lang="en-US" sz="36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6019800" y="6248400"/>
            <a:ext cx="2552700" cy="4540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Loans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" name="Shape 117"/>
          <p:cNvCxnSpPr/>
          <p:nvPr/>
        </p:nvCxnSpPr>
        <p:spPr>
          <a:xfrm rot="10800000">
            <a:off x="2209800" y="4495800"/>
            <a:ext cx="213360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8" name="Shape 118"/>
          <p:cNvSpPr txBox="1"/>
          <p:nvPr/>
        </p:nvSpPr>
        <p:spPr>
          <a:xfrm>
            <a:off x="4114800" y="6172200"/>
            <a:ext cx="1090612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 rot="-360000">
            <a:off x="4354512" y="2132012"/>
            <a:ext cx="2819400" cy="3444875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7391400" y="5138737"/>
            <a:ext cx="56197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1" name="Shape 121"/>
          <p:cNvCxnSpPr/>
          <p:nvPr/>
        </p:nvCxnSpPr>
        <p:spPr>
          <a:xfrm rot="10800000">
            <a:off x="2209800" y="3733800"/>
            <a:ext cx="289560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2" name="Shape 122"/>
          <p:cNvSpPr txBox="1"/>
          <p:nvPr/>
        </p:nvSpPr>
        <p:spPr>
          <a:xfrm>
            <a:off x="1676400" y="4114800"/>
            <a:ext cx="44767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676400" y="3505200"/>
            <a:ext cx="461962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5029200" y="6172200"/>
            <a:ext cx="5810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</a:t>
            </a:r>
            <a:r>
              <a:rPr b="1" baseline="-2500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5486400" y="4648200"/>
            <a:ext cx="6096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26" name="Shape 126"/>
          <p:cNvCxnSpPr/>
          <p:nvPr/>
        </p:nvCxnSpPr>
        <p:spPr>
          <a:xfrm>
            <a:off x="4419600" y="4495800"/>
            <a:ext cx="0" cy="175260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7" name="Shape 127"/>
          <p:cNvSpPr txBox="1"/>
          <p:nvPr/>
        </p:nvSpPr>
        <p:spPr>
          <a:xfrm>
            <a:off x="76200" y="609600"/>
            <a:ext cx="9067800" cy="1298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Example: The Gov’t increases deficit spending?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Government borrows from private sector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Increasing the demand for loans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 rot="-360000">
            <a:off x="3124200" y="2286000"/>
            <a:ext cx="2819400" cy="3673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5224" y="9680"/>
                </a:lnTo>
                <a:lnTo>
                  <a:pt x="10859" y="19165"/>
                </a:lnTo>
                <a:lnTo>
                  <a:pt x="16822" y="28370"/>
                </a:lnTo>
                <a:lnTo>
                  <a:pt x="23141" y="37351"/>
                </a:lnTo>
                <a:lnTo>
                  <a:pt x="29651" y="45968"/>
                </a:lnTo>
                <a:lnTo>
                  <a:pt x="36571" y="54334"/>
                </a:lnTo>
                <a:lnTo>
                  <a:pt x="43738" y="62392"/>
                </a:lnTo>
                <a:lnTo>
                  <a:pt x="51233" y="70198"/>
                </a:lnTo>
                <a:lnTo>
                  <a:pt x="58946" y="77584"/>
                </a:lnTo>
                <a:lnTo>
                  <a:pt x="66934" y="84719"/>
                </a:lnTo>
                <a:lnTo>
                  <a:pt x="75167" y="91461"/>
                </a:lnTo>
                <a:lnTo>
                  <a:pt x="83674" y="97896"/>
                </a:lnTo>
                <a:lnTo>
                  <a:pt x="92400" y="103940"/>
                </a:lnTo>
                <a:lnTo>
                  <a:pt x="101372" y="109647"/>
                </a:lnTo>
                <a:lnTo>
                  <a:pt x="110590" y="114991"/>
                </a:lnTo>
                <a:lnTo>
                  <a:pt x="120000" y="120000"/>
                </a:lnTo>
              </a:path>
            </a:pathLst>
          </a:custGeom>
          <a:noFill/>
          <a:ln cap="flat" cmpd="sng" w="57150">
            <a:solidFill>
              <a:srgbClr val="0000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" name="Shape 129"/>
          <p:cNvSpPr/>
          <p:nvPr/>
        </p:nvSpPr>
        <p:spPr>
          <a:xfrm rot="-240000">
            <a:off x="2590800" y="2686050"/>
            <a:ext cx="3810000" cy="2971800"/>
          </a:xfrm>
          <a:custGeom>
            <a:pathLst>
              <a:path extrusionOk="0" h="120000" w="120000">
                <a:moveTo>
                  <a:pt x="0" y="120000"/>
                </a:moveTo>
                <a:lnTo>
                  <a:pt x="17300" y="106676"/>
                </a:lnTo>
                <a:lnTo>
                  <a:pt x="33969" y="92830"/>
                </a:lnTo>
                <a:lnTo>
                  <a:pt x="49967" y="78490"/>
                </a:lnTo>
                <a:lnTo>
                  <a:pt x="65371" y="63686"/>
                </a:lnTo>
                <a:lnTo>
                  <a:pt x="80026" y="48417"/>
                </a:lnTo>
                <a:lnTo>
                  <a:pt x="94088" y="32743"/>
                </a:lnTo>
                <a:lnTo>
                  <a:pt x="107360" y="16603"/>
                </a:lnTo>
                <a:lnTo>
                  <a:pt x="120000" y="0"/>
                </a:lnTo>
              </a:path>
            </a:pathLst>
          </a:custGeom>
          <a:noFill/>
          <a:ln cap="flat" cmpd="sng" w="57150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Shape 130"/>
          <p:cNvSpPr txBox="1"/>
          <p:nvPr/>
        </p:nvSpPr>
        <p:spPr>
          <a:xfrm>
            <a:off x="6019800" y="3048000"/>
            <a:ext cx="3124200" cy="137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interest rates increase causing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crowding out!!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0" y="-30162"/>
            <a:ext cx="9144000" cy="70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</a:t>
            </a:r>
            <a:r>
              <a:rPr b="1" i="0" lang="en-US" sz="36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4495800" y="1600200"/>
            <a:ext cx="4343400" cy="3508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private savings behavior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public savings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foreign investment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expected profitability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228600" y="1600200"/>
            <a:ext cx="4114800" cy="308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perceived business opportunities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AutoNum type="arabicPeriod"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government borrowing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Budget Deficit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Budget Surplus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404812" y="889000"/>
            <a:ext cx="3786187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Demand Shifters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" name="Shape 140"/>
          <p:cNvCxnSpPr/>
          <p:nvPr/>
        </p:nvCxnSpPr>
        <p:spPr>
          <a:xfrm>
            <a:off x="4343400" y="1143000"/>
            <a:ext cx="0" cy="32004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41" name="Shape 141"/>
          <p:cNvCxnSpPr/>
          <p:nvPr/>
        </p:nvCxnSpPr>
        <p:spPr>
          <a:xfrm>
            <a:off x="381000" y="1524000"/>
            <a:ext cx="8305800" cy="0"/>
          </a:xfrm>
          <a:prstGeom prst="straightConnector1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Shape 142"/>
          <p:cNvSpPr txBox="1"/>
          <p:nvPr/>
        </p:nvSpPr>
        <p:spPr>
          <a:xfrm>
            <a:off x="4495800" y="914400"/>
            <a:ext cx="3786187" cy="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 Shifters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 b="11903" l="18908" r="3562" t="15774"/>
          <a:stretch/>
        </p:blipFill>
        <p:spPr>
          <a:xfrm>
            <a:off x="0" y="461962"/>
            <a:ext cx="9055760" cy="478816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6683375" y="0"/>
            <a:ext cx="246062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2008 Audit Exam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723900" y="2786062"/>
            <a:ext cx="519112" cy="457200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/>
        </p:nvSpPr>
        <p:spPr>
          <a:xfrm>
            <a:off x="6683375" y="0"/>
            <a:ext cx="246062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2008 Audit Exam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 b="25583" l="16139" r="30967" t="30645"/>
          <a:stretch/>
        </p:blipFill>
        <p:spPr>
          <a:xfrm>
            <a:off x="0" y="677862"/>
            <a:ext cx="8775912" cy="411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/>
          <p:nvPr/>
        </p:nvSpPr>
        <p:spPr>
          <a:xfrm>
            <a:off x="852487" y="3200400"/>
            <a:ext cx="519112" cy="457200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 b="17998" l="28761" r="27140" t="56095"/>
          <a:stretch/>
        </p:blipFill>
        <p:spPr>
          <a:xfrm>
            <a:off x="0" y="152400"/>
            <a:ext cx="8916670" cy="395249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/>
          <p:nvPr/>
        </p:nvSpPr>
        <p:spPr>
          <a:xfrm>
            <a:off x="228600" y="2971800"/>
            <a:ext cx="533400" cy="452437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ctrTitle"/>
          </p:nvPr>
        </p:nvSpPr>
        <p:spPr>
          <a:xfrm>
            <a:off x="0" y="27432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" name="Shape 36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ave you ever found yourself trying to write a check from your savings account, or wondering why your checking account isn't collecting interest? &#10;Featuring: Kal Penn, Beth Stelling, Kevin Barnett&#10;&#10;MASHABLE ON YOUTUBE &#10;Subscribe to Mashable: http://on.mash.to/subscribe&#10;Playlist for 'Financed Explained with Kal Penn': https://www.youtube.com/playlist?list=PLSKUhDnoJjYmc6qg_xVNNVn09BGRVSos3&#10;&#10;MASHABLE ACROSS THE WEB &#10;Mashable.com: http://on.mash.to/1hCcRpl &#10;Facebook: http://on.mash.to/1KkCTIP&#10;Twitter: http://on.mash.to/1Udp1kz&#10;Tumblr: http://on.mash.to/1NBBijY&#10;Instagram: http://on.mash.to/1U6D40z&#10;Google+: http://on.mash.to/1i27L5R&#10;Mashable is a leading global media company that informs, inspires and entertains the digital generation.&#10;&#10;MASHABLE ON YOUTUBE &#10;Subscribe to Mashable: http://on.mash.to/subscribe&#10;&#10;MASHABLE ACROSS THE WEB &#10;Mashable.com: http://on.mash.to/1hCcRpl &#10;Facebook: http://on.mash.to/1KkCTIP&#10;Twitter: http://on.mash.to/1Udp1kz&#10;Tumblr: http://on.mash.to/1NBBijY&#10;Instagram: http://on.mash.to/1U6D40z&#10;Google+: http://on.mash.to/1i27L5R&#10;Mashable is a leading global media company that informs, inspires and entertains the digital generation." id="37" name="Shape 37" title="What Are Interest Rates? Kal Penn Explains | Mashable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7638" y="967325"/>
            <a:ext cx="6888725" cy="516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ctrTitle"/>
          </p:nvPr>
        </p:nvSpPr>
        <p:spPr>
          <a:xfrm>
            <a:off x="0" y="27432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vs. Real Interest Rates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192087" y="0"/>
            <a:ext cx="8951912" cy="8207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4800"/>
              <a:buFont typeface="Times New Roman"/>
              <a:buNone/>
            </a:pPr>
            <a:r>
              <a:rPr b="1" i="0" lang="en-US" sz="4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 Rates and Inflation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Shape 49"/>
          <p:cNvSpPr txBox="1"/>
          <p:nvPr/>
        </p:nvSpPr>
        <p:spPr>
          <a:xfrm>
            <a:off x="228600" y="762000"/>
            <a:ext cx="8686800" cy="600868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interest rates? Why do lenders charge them?</a:t>
            </a:r>
            <a:endParaRPr b="1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is willing to lend me $100 if I will pay a total interest rate of 100%?</a:t>
            </a: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 plan to pay you back in 2050)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nominal interest rate is 10% and the inflation rate is 15%, how much is the REAL interest rate?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b="1" i="0" sz="24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400"/>
              <a:buFont typeface="Times New Roman"/>
              <a:buNone/>
            </a:pPr>
            <a:r>
              <a:rPr b="1" i="0" lang="en-US" sz="2400" u="sng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Interest Rates-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percentage increase in purchasing power that a borrower pays. (adjusted for inflation)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Real = nominal interest rate - expected inflation</a:t>
            </a:r>
            <a:endParaRPr b="1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400"/>
              <a:buFont typeface="Times New Roman"/>
              <a:buNone/>
            </a:pPr>
            <a:r>
              <a:rPr b="1" i="0" lang="en-US" sz="2400" u="sng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Interest Rates-</a:t>
            </a:r>
            <a:r>
              <a:rPr b="1" i="0" lang="en-US" sz="24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percentage increase in money that the borrower pays not adjusting for inflation.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= Real interest rate + expected inflation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0" y="104775"/>
            <a:ext cx="9139237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imes New Roman"/>
              <a:buNone/>
            </a:pPr>
            <a:r>
              <a:rPr b="1" i="0" lang="en-US" sz="3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vs. Real Interest Rates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Shape 55"/>
          <p:cNvSpPr txBox="1"/>
          <p:nvPr/>
        </p:nvSpPr>
        <p:spPr>
          <a:xfrm>
            <a:off x="152400" y="685800"/>
            <a:ext cx="8915400" cy="580548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 #1: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lend out $100 with 20% interest. Inflation is 15%.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year later you get paid back $120.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nominal and what is the real interest rate?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interest rate is 20%. Real interest rate was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reality, you get paid back an amount with less purchasing power.</a:t>
            </a: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1" i="0" sz="14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 #2: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You lend out $100 with 10% interest. Prices are expected to increased 20%. In a year you get paid back $110.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nominal and what is the real interest rate?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800"/>
              <a:buFont typeface="Times New Roman"/>
              <a:buNone/>
            </a:pPr>
            <a:r>
              <a:rPr b="1" i="0" lang="en-US" sz="28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interest rate is 10%. Real rate was –10%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725" lvl="1" marL="97472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</a:pPr>
            <a:r>
              <a:t/>
            </a:r>
            <a:endParaRPr b="1" i="0" sz="900" u="none" cap="none" strike="noStrike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66725" lvl="1" marL="974725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reality, you get paid back an amount with less purchasing power.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0" y="104775"/>
            <a:ext cx="9139237" cy="13827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do changes in the interest rate affect bond price? (What is a bond?)</a:t>
            </a:r>
            <a:endParaRPr b="1" i="0" sz="4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0" y="1487487"/>
            <a:ext cx="8999537" cy="529748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99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2626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you buy bonds, you can wait for them to mature or you can sell them off early.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99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2626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Assume you bought a bond at a 5% interest rate that will mature in 10 years.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If the interest rates increases to 10%, will buyers be more or less interested in buying your bond?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will happen to the price of your bond?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Borrowers would be less interested in your bond so the price would decrease.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 rates and bond prices are inversely related!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457200" y="2362200"/>
            <a:ext cx="8261350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 far we have only been looking at NOMINAL interest rates.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about REAL interest rates?</a:t>
            </a: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4294967295" type="ctrTitle"/>
          </p:nvPr>
        </p:nvSpPr>
        <p:spPr>
          <a:xfrm>
            <a:off x="674687" y="1752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i="0" lang="en-US" sz="7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Shape 73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4" name="Shape 74"/>
          <p:cNvGraphicFramePr/>
          <p:nvPr/>
        </p:nvGraphicFramePr>
        <p:xfrm>
          <a:off x="2486025" y="14652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{C3883FE3-0F65-401F-8C1A-C1FEF137227B}</a:tableStyleId>
              </a:tblPr>
              <a:tblGrid>
                <a:gridCol w="2333625"/>
              </a:tblGrid>
              <a:tr h="17145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ctr"/>
                </a:tc>
              </a:tr>
            </a:tbl>
          </a:graphicData>
        </a:graphic>
      </p:graphicFrame>
      <p:pic>
        <p:nvPicPr>
          <p:cNvPr descr="student_loan2" id="75" name="Shape 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3505200"/>
            <a:ext cx="2697886" cy="2387600"/>
          </a:xfrm>
          <a:prstGeom prst="rect">
            <a:avLst/>
          </a:prstGeom>
          <a:noFill/>
          <a:ln cap="flat" cmpd="sng" w="5715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4C2F4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/>
        </p:nvSpPr>
        <p:spPr>
          <a:xfrm>
            <a:off x="0" y="104775"/>
            <a:ext cx="9139237" cy="7286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228600" y="685800"/>
            <a:ext cx="8745537" cy="59991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a real interest rate of 50% good or bad?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Bad for borrowers but good for lenders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i="0" lang="en-US" sz="32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loanable funds market </a:t>
            </a: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the private sector supply and demand of loans.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market shows the effect on REAL INTEREST RATE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Demand- Inverse relationship between real interest rate and quantity loans demanded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Supply- Direct relationship between real interest rate and quantity loans supplied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NOT the same as the money market. (supply is not vertical)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