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Lst>
  <p:sldSz cy="5143500" cx="9144000"/>
  <p:notesSz cx="6858000" cy="9144000"/>
  <p:embeddedFontLst>
    <p:embeddedFont>
      <p:font typeface="Amatic SC"/>
      <p:regular r:id="rId45"/>
      <p:bold r:id="rId46"/>
    </p:embeddedFont>
    <p:embeddedFont>
      <p:font typeface="Source Code Pro"/>
      <p:regular r:id="rId47"/>
      <p:bold r:id="rId4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tableStyles.xml><?xml version="1.0" encoding="utf-8"?>
<a:tblStyleLst xmlns:a="http://schemas.openxmlformats.org/drawingml/2006/main" xmlns:r="http://schemas.openxmlformats.org/officeDocument/2006/relationships" def="{EA631920-91CC-4DED-BF87-C25F5EE4C260}">
  <a:tblStyle styleId="{EA631920-91CC-4DED-BF87-C25F5EE4C260}" styleName="Table_0">
    <a:wholeTbl>
      <a:tcStyle>
        <a:tcBdr>
          <a:left>
            <a:ln cap="flat" cmpd="sng" w="9525">
              <a:solidFill>
                <a:srgbClr val="9E9E9E"/>
              </a:solidFill>
              <a:prstDash val="solid"/>
              <a:round/>
              <a:headEnd len="med" w="med" type="none"/>
              <a:tailEnd len="med" w="med" type="none"/>
            </a:ln>
          </a:left>
          <a:right>
            <a:ln cap="flat" cmpd="sng" w="9525">
              <a:solidFill>
                <a:srgbClr val="9E9E9E"/>
              </a:solidFill>
              <a:prstDash val="solid"/>
              <a:round/>
              <a:headEnd len="med" w="med" type="none"/>
              <a:tailEnd len="med" w="med" type="none"/>
            </a:ln>
          </a:right>
          <a:top>
            <a:ln cap="flat" cmpd="sng" w="9525">
              <a:solidFill>
                <a:srgbClr val="9E9E9E"/>
              </a:solidFill>
              <a:prstDash val="solid"/>
              <a:round/>
              <a:headEnd len="med" w="med" type="none"/>
              <a:tailEnd len="med" w="med" type="none"/>
            </a:ln>
          </a:top>
          <a:bottom>
            <a:ln cap="flat" cmpd="sng" w="9525">
              <a:solidFill>
                <a:srgbClr val="9E9E9E"/>
              </a:solidFill>
              <a:prstDash val="solid"/>
              <a:round/>
              <a:headEnd len="med" w="med" type="none"/>
              <a:tailEnd len="med" w="med" type="none"/>
            </a:ln>
          </a:bottom>
          <a:insideH>
            <a:ln cap="flat" cmpd="sng" w="9525">
              <a:solidFill>
                <a:srgbClr val="9E9E9E"/>
              </a:solidFill>
              <a:prstDash val="solid"/>
              <a:round/>
              <a:headEnd len="med" w="med" type="none"/>
              <a:tailEnd len="med" w="med" type="none"/>
            </a:ln>
          </a:insideH>
          <a:insideV>
            <a:ln cap="flat" cmpd="sng" w="9525">
              <a:solidFill>
                <a:srgbClr val="9E9E9E"/>
              </a:solidFill>
              <a:prstDash val="solid"/>
              <a:round/>
              <a:headEnd len="med" w="med" type="none"/>
              <a:tailEnd len="med" w="med" type="none"/>
            </a:ln>
          </a:insideV>
        </a:tcBdr>
      </a:tcStyle>
    </a:wholeTb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20" Type="http://schemas.openxmlformats.org/officeDocument/2006/relationships/slide" Target="slides/slide15.xml"/><Relationship Id="rId42" Type="http://schemas.openxmlformats.org/officeDocument/2006/relationships/slide" Target="slides/slide37.xml"/><Relationship Id="rId41" Type="http://schemas.openxmlformats.org/officeDocument/2006/relationships/slide" Target="slides/slide36.xml"/><Relationship Id="rId22" Type="http://schemas.openxmlformats.org/officeDocument/2006/relationships/slide" Target="slides/slide17.xml"/><Relationship Id="rId44" Type="http://schemas.openxmlformats.org/officeDocument/2006/relationships/slide" Target="slides/slide39.xml"/><Relationship Id="rId21" Type="http://schemas.openxmlformats.org/officeDocument/2006/relationships/slide" Target="slides/slide16.xml"/><Relationship Id="rId43" Type="http://schemas.openxmlformats.org/officeDocument/2006/relationships/slide" Target="slides/slide38.xml"/><Relationship Id="rId24" Type="http://schemas.openxmlformats.org/officeDocument/2006/relationships/slide" Target="slides/slide19.xml"/><Relationship Id="rId46" Type="http://schemas.openxmlformats.org/officeDocument/2006/relationships/font" Target="fonts/AmaticSC-bold.fntdata"/><Relationship Id="rId23" Type="http://schemas.openxmlformats.org/officeDocument/2006/relationships/slide" Target="slides/slide18.xml"/><Relationship Id="rId45" Type="http://schemas.openxmlformats.org/officeDocument/2006/relationships/font" Target="fonts/AmaticSC-regular.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48" Type="http://schemas.openxmlformats.org/officeDocument/2006/relationships/font" Target="fonts/SourceCodePro-bold.fntdata"/><Relationship Id="rId25" Type="http://schemas.openxmlformats.org/officeDocument/2006/relationships/slide" Target="slides/slide20.xml"/><Relationship Id="rId47" Type="http://schemas.openxmlformats.org/officeDocument/2006/relationships/font" Target="fonts/SourceCodePro-regular.fntdata"/><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slide" Target="slides/slide32.xml"/><Relationship Id="rId14" Type="http://schemas.openxmlformats.org/officeDocument/2006/relationships/slide" Target="slides/slide9.xml"/><Relationship Id="rId36" Type="http://schemas.openxmlformats.org/officeDocument/2006/relationships/slide" Target="slides/slide31.xml"/><Relationship Id="rId17" Type="http://schemas.openxmlformats.org/officeDocument/2006/relationships/slide" Target="slides/slide12.xml"/><Relationship Id="rId39" Type="http://schemas.openxmlformats.org/officeDocument/2006/relationships/slide" Target="slides/slide34.xml"/><Relationship Id="rId16" Type="http://schemas.openxmlformats.org/officeDocument/2006/relationships/slide" Target="slides/slide11.xml"/><Relationship Id="rId38" Type="http://schemas.openxmlformats.org/officeDocument/2006/relationships/slide" Target="slides/slide33.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rIns="91425" tIns="91425"/>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2" name="Shape 52"/>
        <p:cNvGrpSpPr/>
        <p:nvPr/>
      </p:nvGrpSpPr>
      <p:grpSpPr>
        <a:xfrm>
          <a:off x="0" y="0"/>
          <a:ext cx="0" cy="0"/>
          <a:chOff x="0" y="0"/>
          <a:chExt cx="0" cy="0"/>
        </a:xfrm>
      </p:grpSpPr>
      <p:sp>
        <p:nvSpPr>
          <p:cNvPr id="53" name="Shape 5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p:spPr>
      </p:sp>
      <p:sp>
        <p:nvSpPr>
          <p:cNvPr id="54" name="Shape 5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4" name="Shape 114"/>
        <p:cNvGrpSpPr/>
        <p:nvPr/>
      </p:nvGrpSpPr>
      <p:grpSpPr>
        <a:xfrm>
          <a:off x="0" y="0"/>
          <a:ext cx="0" cy="0"/>
          <a:chOff x="0" y="0"/>
          <a:chExt cx="0" cy="0"/>
        </a:xfrm>
      </p:grpSpPr>
      <p:sp>
        <p:nvSpPr>
          <p:cNvPr id="115" name="Shape 11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16" name="Shape 11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0" name="Shape 120"/>
        <p:cNvGrpSpPr/>
        <p:nvPr/>
      </p:nvGrpSpPr>
      <p:grpSpPr>
        <a:xfrm>
          <a:off x="0" y="0"/>
          <a:ext cx="0" cy="0"/>
          <a:chOff x="0" y="0"/>
          <a:chExt cx="0" cy="0"/>
        </a:xfrm>
      </p:grpSpPr>
      <p:sp>
        <p:nvSpPr>
          <p:cNvPr id="121" name="Shape 12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22" name="Shape 12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6" name="Shape 126"/>
        <p:cNvGrpSpPr/>
        <p:nvPr/>
      </p:nvGrpSpPr>
      <p:grpSpPr>
        <a:xfrm>
          <a:off x="0" y="0"/>
          <a:ext cx="0" cy="0"/>
          <a:chOff x="0" y="0"/>
          <a:chExt cx="0" cy="0"/>
        </a:xfrm>
      </p:grpSpPr>
      <p:sp>
        <p:nvSpPr>
          <p:cNvPr id="127" name="Shape 12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28" name="Shape 12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3" name="Shape 133"/>
        <p:cNvGrpSpPr/>
        <p:nvPr/>
      </p:nvGrpSpPr>
      <p:grpSpPr>
        <a:xfrm>
          <a:off x="0" y="0"/>
          <a:ext cx="0" cy="0"/>
          <a:chOff x="0" y="0"/>
          <a:chExt cx="0" cy="0"/>
        </a:xfrm>
      </p:grpSpPr>
      <p:sp>
        <p:nvSpPr>
          <p:cNvPr id="134" name="Shape 13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35" name="Shape 13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0" name="Shape 140"/>
        <p:cNvGrpSpPr/>
        <p:nvPr/>
      </p:nvGrpSpPr>
      <p:grpSpPr>
        <a:xfrm>
          <a:off x="0" y="0"/>
          <a:ext cx="0" cy="0"/>
          <a:chOff x="0" y="0"/>
          <a:chExt cx="0" cy="0"/>
        </a:xfrm>
      </p:grpSpPr>
      <p:sp>
        <p:nvSpPr>
          <p:cNvPr id="141" name="Shape 14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42" name="Shape 14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7" name="Shape 147"/>
        <p:cNvGrpSpPr/>
        <p:nvPr/>
      </p:nvGrpSpPr>
      <p:grpSpPr>
        <a:xfrm>
          <a:off x="0" y="0"/>
          <a:ext cx="0" cy="0"/>
          <a:chOff x="0" y="0"/>
          <a:chExt cx="0" cy="0"/>
        </a:xfrm>
      </p:grpSpPr>
      <p:sp>
        <p:nvSpPr>
          <p:cNvPr id="148" name="Shape 14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49" name="Shape 14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5" name="Shape 155"/>
        <p:cNvGrpSpPr/>
        <p:nvPr/>
      </p:nvGrpSpPr>
      <p:grpSpPr>
        <a:xfrm>
          <a:off x="0" y="0"/>
          <a:ext cx="0" cy="0"/>
          <a:chOff x="0" y="0"/>
          <a:chExt cx="0" cy="0"/>
        </a:xfrm>
      </p:grpSpPr>
      <p:sp>
        <p:nvSpPr>
          <p:cNvPr id="156" name="Shape 15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57" name="Shape 15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2" name="Shape 162"/>
        <p:cNvGrpSpPr/>
        <p:nvPr/>
      </p:nvGrpSpPr>
      <p:grpSpPr>
        <a:xfrm>
          <a:off x="0" y="0"/>
          <a:ext cx="0" cy="0"/>
          <a:chOff x="0" y="0"/>
          <a:chExt cx="0" cy="0"/>
        </a:xfrm>
      </p:grpSpPr>
      <p:sp>
        <p:nvSpPr>
          <p:cNvPr id="163" name="Shape 16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64" name="Shape 16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8" name="Shape 168"/>
        <p:cNvGrpSpPr/>
        <p:nvPr/>
      </p:nvGrpSpPr>
      <p:grpSpPr>
        <a:xfrm>
          <a:off x="0" y="0"/>
          <a:ext cx="0" cy="0"/>
          <a:chOff x="0" y="0"/>
          <a:chExt cx="0" cy="0"/>
        </a:xfrm>
      </p:grpSpPr>
      <p:sp>
        <p:nvSpPr>
          <p:cNvPr id="169" name="Shape 16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70" name="Shape 17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4" name="Shape 174"/>
        <p:cNvGrpSpPr/>
        <p:nvPr/>
      </p:nvGrpSpPr>
      <p:grpSpPr>
        <a:xfrm>
          <a:off x="0" y="0"/>
          <a:ext cx="0" cy="0"/>
          <a:chOff x="0" y="0"/>
          <a:chExt cx="0" cy="0"/>
        </a:xfrm>
      </p:grpSpPr>
      <p:sp>
        <p:nvSpPr>
          <p:cNvPr id="175" name="Shape 17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76" name="Shape 17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8" name="Shape 58"/>
        <p:cNvGrpSpPr/>
        <p:nvPr/>
      </p:nvGrpSpPr>
      <p:grpSpPr>
        <a:xfrm>
          <a:off x="0" y="0"/>
          <a:ext cx="0" cy="0"/>
          <a:chOff x="0" y="0"/>
          <a:chExt cx="0" cy="0"/>
        </a:xfrm>
      </p:grpSpPr>
      <p:sp>
        <p:nvSpPr>
          <p:cNvPr id="59" name="Shape 5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0" name="Shape 6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2" name="Shape 182"/>
        <p:cNvGrpSpPr/>
        <p:nvPr/>
      </p:nvGrpSpPr>
      <p:grpSpPr>
        <a:xfrm>
          <a:off x="0" y="0"/>
          <a:ext cx="0" cy="0"/>
          <a:chOff x="0" y="0"/>
          <a:chExt cx="0" cy="0"/>
        </a:xfrm>
      </p:grpSpPr>
      <p:sp>
        <p:nvSpPr>
          <p:cNvPr id="183" name="Shape 18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84" name="Shape 18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0" name="Shape 190"/>
        <p:cNvGrpSpPr/>
        <p:nvPr/>
      </p:nvGrpSpPr>
      <p:grpSpPr>
        <a:xfrm>
          <a:off x="0" y="0"/>
          <a:ext cx="0" cy="0"/>
          <a:chOff x="0" y="0"/>
          <a:chExt cx="0" cy="0"/>
        </a:xfrm>
      </p:grpSpPr>
      <p:sp>
        <p:nvSpPr>
          <p:cNvPr id="191" name="Shape 19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92" name="Shape 19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7" name="Shape 197"/>
        <p:cNvGrpSpPr/>
        <p:nvPr/>
      </p:nvGrpSpPr>
      <p:grpSpPr>
        <a:xfrm>
          <a:off x="0" y="0"/>
          <a:ext cx="0" cy="0"/>
          <a:chOff x="0" y="0"/>
          <a:chExt cx="0" cy="0"/>
        </a:xfrm>
      </p:grpSpPr>
      <p:sp>
        <p:nvSpPr>
          <p:cNvPr id="198" name="Shape 19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99" name="Shape 19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4" name="Shape 204"/>
        <p:cNvGrpSpPr/>
        <p:nvPr/>
      </p:nvGrpSpPr>
      <p:grpSpPr>
        <a:xfrm>
          <a:off x="0" y="0"/>
          <a:ext cx="0" cy="0"/>
          <a:chOff x="0" y="0"/>
          <a:chExt cx="0" cy="0"/>
        </a:xfrm>
      </p:grpSpPr>
      <p:sp>
        <p:nvSpPr>
          <p:cNvPr id="205" name="Shape 20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06" name="Shape 20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0" name="Shape 210"/>
        <p:cNvGrpSpPr/>
        <p:nvPr/>
      </p:nvGrpSpPr>
      <p:grpSpPr>
        <a:xfrm>
          <a:off x="0" y="0"/>
          <a:ext cx="0" cy="0"/>
          <a:chOff x="0" y="0"/>
          <a:chExt cx="0" cy="0"/>
        </a:xfrm>
      </p:grpSpPr>
      <p:sp>
        <p:nvSpPr>
          <p:cNvPr id="211" name="Shape 21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12" name="Shape 21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7" name="Shape 217"/>
        <p:cNvGrpSpPr/>
        <p:nvPr/>
      </p:nvGrpSpPr>
      <p:grpSpPr>
        <a:xfrm>
          <a:off x="0" y="0"/>
          <a:ext cx="0" cy="0"/>
          <a:chOff x="0" y="0"/>
          <a:chExt cx="0" cy="0"/>
        </a:xfrm>
      </p:grpSpPr>
      <p:sp>
        <p:nvSpPr>
          <p:cNvPr id="218" name="Shape 21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19" name="Shape 21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3" name="Shape 223"/>
        <p:cNvGrpSpPr/>
        <p:nvPr/>
      </p:nvGrpSpPr>
      <p:grpSpPr>
        <a:xfrm>
          <a:off x="0" y="0"/>
          <a:ext cx="0" cy="0"/>
          <a:chOff x="0" y="0"/>
          <a:chExt cx="0" cy="0"/>
        </a:xfrm>
      </p:grpSpPr>
      <p:sp>
        <p:nvSpPr>
          <p:cNvPr id="224" name="Shape 22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25" name="Shape 22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9" name="Shape 229"/>
        <p:cNvGrpSpPr/>
        <p:nvPr/>
      </p:nvGrpSpPr>
      <p:grpSpPr>
        <a:xfrm>
          <a:off x="0" y="0"/>
          <a:ext cx="0" cy="0"/>
          <a:chOff x="0" y="0"/>
          <a:chExt cx="0" cy="0"/>
        </a:xfrm>
      </p:grpSpPr>
      <p:sp>
        <p:nvSpPr>
          <p:cNvPr id="230" name="Shape 23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31" name="Shape 23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5" name="Shape 235"/>
        <p:cNvGrpSpPr/>
        <p:nvPr/>
      </p:nvGrpSpPr>
      <p:grpSpPr>
        <a:xfrm>
          <a:off x="0" y="0"/>
          <a:ext cx="0" cy="0"/>
          <a:chOff x="0" y="0"/>
          <a:chExt cx="0" cy="0"/>
        </a:xfrm>
      </p:grpSpPr>
      <p:sp>
        <p:nvSpPr>
          <p:cNvPr id="236" name="Shape 23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37" name="Shape 23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2" name="Shape 242"/>
        <p:cNvGrpSpPr/>
        <p:nvPr/>
      </p:nvGrpSpPr>
      <p:grpSpPr>
        <a:xfrm>
          <a:off x="0" y="0"/>
          <a:ext cx="0" cy="0"/>
          <a:chOff x="0" y="0"/>
          <a:chExt cx="0" cy="0"/>
        </a:xfrm>
      </p:grpSpPr>
      <p:sp>
        <p:nvSpPr>
          <p:cNvPr id="243" name="Shape 24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44" name="Shape 24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5" name="Shape 65"/>
        <p:cNvGrpSpPr/>
        <p:nvPr/>
      </p:nvGrpSpPr>
      <p:grpSpPr>
        <a:xfrm>
          <a:off x="0" y="0"/>
          <a:ext cx="0" cy="0"/>
          <a:chOff x="0" y="0"/>
          <a:chExt cx="0" cy="0"/>
        </a:xfrm>
      </p:grpSpPr>
      <p:sp>
        <p:nvSpPr>
          <p:cNvPr id="66" name="Shape 6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7" name="Shape 6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8" name="Shape 248"/>
        <p:cNvGrpSpPr/>
        <p:nvPr/>
      </p:nvGrpSpPr>
      <p:grpSpPr>
        <a:xfrm>
          <a:off x="0" y="0"/>
          <a:ext cx="0" cy="0"/>
          <a:chOff x="0" y="0"/>
          <a:chExt cx="0" cy="0"/>
        </a:xfrm>
      </p:grpSpPr>
      <p:sp>
        <p:nvSpPr>
          <p:cNvPr id="249" name="Shape 24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50" name="Shape 25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5" name="Shape 255"/>
        <p:cNvGrpSpPr/>
        <p:nvPr/>
      </p:nvGrpSpPr>
      <p:grpSpPr>
        <a:xfrm>
          <a:off x="0" y="0"/>
          <a:ext cx="0" cy="0"/>
          <a:chOff x="0" y="0"/>
          <a:chExt cx="0" cy="0"/>
        </a:xfrm>
      </p:grpSpPr>
      <p:sp>
        <p:nvSpPr>
          <p:cNvPr id="256" name="Shape 25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57" name="Shape 25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62" name="Shape 262"/>
        <p:cNvGrpSpPr/>
        <p:nvPr/>
      </p:nvGrpSpPr>
      <p:grpSpPr>
        <a:xfrm>
          <a:off x="0" y="0"/>
          <a:ext cx="0" cy="0"/>
          <a:chOff x="0" y="0"/>
          <a:chExt cx="0" cy="0"/>
        </a:xfrm>
      </p:grpSpPr>
      <p:sp>
        <p:nvSpPr>
          <p:cNvPr id="263" name="Shape 26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64" name="Shape 26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69" name="Shape 269"/>
        <p:cNvGrpSpPr/>
        <p:nvPr/>
      </p:nvGrpSpPr>
      <p:grpSpPr>
        <a:xfrm>
          <a:off x="0" y="0"/>
          <a:ext cx="0" cy="0"/>
          <a:chOff x="0" y="0"/>
          <a:chExt cx="0" cy="0"/>
        </a:xfrm>
      </p:grpSpPr>
      <p:sp>
        <p:nvSpPr>
          <p:cNvPr id="270" name="Shape 27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71" name="Shape 27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76" name="Shape 276"/>
        <p:cNvGrpSpPr/>
        <p:nvPr/>
      </p:nvGrpSpPr>
      <p:grpSpPr>
        <a:xfrm>
          <a:off x="0" y="0"/>
          <a:ext cx="0" cy="0"/>
          <a:chOff x="0" y="0"/>
          <a:chExt cx="0" cy="0"/>
        </a:xfrm>
      </p:grpSpPr>
      <p:sp>
        <p:nvSpPr>
          <p:cNvPr id="277" name="Shape 27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78" name="Shape 27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82" name="Shape 282"/>
        <p:cNvGrpSpPr/>
        <p:nvPr/>
      </p:nvGrpSpPr>
      <p:grpSpPr>
        <a:xfrm>
          <a:off x="0" y="0"/>
          <a:ext cx="0" cy="0"/>
          <a:chOff x="0" y="0"/>
          <a:chExt cx="0" cy="0"/>
        </a:xfrm>
      </p:grpSpPr>
      <p:sp>
        <p:nvSpPr>
          <p:cNvPr id="283" name="Shape 28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84" name="Shape 28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89" name="Shape 289"/>
        <p:cNvGrpSpPr/>
        <p:nvPr/>
      </p:nvGrpSpPr>
      <p:grpSpPr>
        <a:xfrm>
          <a:off x="0" y="0"/>
          <a:ext cx="0" cy="0"/>
          <a:chOff x="0" y="0"/>
          <a:chExt cx="0" cy="0"/>
        </a:xfrm>
      </p:grpSpPr>
      <p:sp>
        <p:nvSpPr>
          <p:cNvPr id="290" name="Shape 29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91" name="Shape 29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96" name="Shape 296"/>
        <p:cNvGrpSpPr/>
        <p:nvPr/>
      </p:nvGrpSpPr>
      <p:grpSpPr>
        <a:xfrm>
          <a:off x="0" y="0"/>
          <a:ext cx="0" cy="0"/>
          <a:chOff x="0" y="0"/>
          <a:chExt cx="0" cy="0"/>
        </a:xfrm>
      </p:grpSpPr>
      <p:sp>
        <p:nvSpPr>
          <p:cNvPr id="297" name="Shape 29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98" name="Shape 29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02" name="Shape 302"/>
        <p:cNvGrpSpPr/>
        <p:nvPr/>
      </p:nvGrpSpPr>
      <p:grpSpPr>
        <a:xfrm>
          <a:off x="0" y="0"/>
          <a:ext cx="0" cy="0"/>
          <a:chOff x="0" y="0"/>
          <a:chExt cx="0" cy="0"/>
        </a:xfrm>
      </p:grpSpPr>
      <p:sp>
        <p:nvSpPr>
          <p:cNvPr id="303" name="Shape 30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04" name="Shape 30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08" name="Shape 308"/>
        <p:cNvGrpSpPr/>
        <p:nvPr/>
      </p:nvGrpSpPr>
      <p:grpSpPr>
        <a:xfrm>
          <a:off x="0" y="0"/>
          <a:ext cx="0" cy="0"/>
          <a:chOff x="0" y="0"/>
          <a:chExt cx="0" cy="0"/>
        </a:xfrm>
      </p:grpSpPr>
      <p:sp>
        <p:nvSpPr>
          <p:cNvPr id="309" name="Shape 30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10" name="Shape 31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2" name="Shape 72"/>
        <p:cNvGrpSpPr/>
        <p:nvPr/>
      </p:nvGrpSpPr>
      <p:grpSpPr>
        <a:xfrm>
          <a:off x="0" y="0"/>
          <a:ext cx="0" cy="0"/>
          <a:chOff x="0" y="0"/>
          <a:chExt cx="0" cy="0"/>
        </a:xfrm>
      </p:grpSpPr>
      <p:sp>
        <p:nvSpPr>
          <p:cNvPr id="73" name="Shape 7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74" name="Shape 7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8" name="Shape 78"/>
        <p:cNvGrpSpPr/>
        <p:nvPr/>
      </p:nvGrpSpPr>
      <p:grpSpPr>
        <a:xfrm>
          <a:off x="0" y="0"/>
          <a:ext cx="0" cy="0"/>
          <a:chOff x="0" y="0"/>
          <a:chExt cx="0" cy="0"/>
        </a:xfrm>
      </p:grpSpPr>
      <p:sp>
        <p:nvSpPr>
          <p:cNvPr id="79" name="Shape 7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80" name="Shape 8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5" name="Shape 85"/>
        <p:cNvGrpSpPr/>
        <p:nvPr/>
      </p:nvGrpSpPr>
      <p:grpSpPr>
        <a:xfrm>
          <a:off x="0" y="0"/>
          <a:ext cx="0" cy="0"/>
          <a:chOff x="0" y="0"/>
          <a:chExt cx="0" cy="0"/>
        </a:xfrm>
      </p:grpSpPr>
      <p:sp>
        <p:nvSpPr>
          <p:cNvPr id="86" name="Shape 8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87" name="Shape 8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2" name="Shape 92"/>
        <p:cNvGrpSpPr/>
        <p:nvPr/>
      </p:nvGrpSpPr>
      <p:grpSpPr>
        <a:xfrm>
          <a:off x="0" y="0"/>
          <a:ext cx="0" cy="0"/>
          <a:chOff x="0" y="0"/>
          <a:chExt cx="0" cy="0"/>
        </a:xfrm>
      </p:grpSpPr>
      <p:sp>
        <p:nvSpPr>
          <p:cNvPr id="93" name="Shape 9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94" name="Shape 9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9" name="Shape 99"/>
        <p:cNvGrpSpPr/>
        <p:nvPr/>
      </p:nvGrpSpPr>
      <p:grpSpPr>
        <a:xfrm>
          <a:off x="0" y="0"/>
          <a:ext cx="0" cy="0"/>
          <a:chOff x="0" y="0"/>
          <a:chExt cx="0" cy="0"/>
        </a:xfrm>
      </p:grpSpPr>
      <p:sp>
        <p:nvSpPr>
          <p:cNvPr id="100" name="Shape 10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01" name="Shape 10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7" name="Shape 107"/>
        <p:cNvGrpSpPr/>
        <p:nvPr/>
      </p:nvGrpSpPr>
      <p:grpSpPr>
        <a:xfrm>
          <a:off x="0" y="0"/>
          <a:ext cx="0" cy="0"/>
          <a:chOff x="0" y="0"/>
          <a:chExt cx="0" cy="0"/>
        </a:xfrm>
      </p:grpSpPr>
      <p:sp>
        <p:nvSpPr>
          <p:cNvPr id="108" name="Shape 10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09" name="Shape 10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bg>
      <p:bgPr>
        <a:solidFill>
          <a:schemeClr val="dk1"/>
        </a:solidFill>
      </p:bgPr>
    </p:bg>
    <p:spTree>
      <p:nvGrpSpPr>
        <p:cNvPr id="9" name="Shape 9"/>
        <p:cNvGrpSpPr/>
        <p:nvPr/>
      </p:nvGrpSpPr>
      <p:grpSpPr>
        <a:xfrm>
          <a:off x="0" y="0"/>
          <a:ext cx="0" cy="0"/>
          <a:chOff x="0" y="0"/>
          <a:chExt cx="0" cy="0"/>
        </a:xfrm>
      </p:grpSpPr>
      <p:sp>
        <p:nvSpPr>
          <p:cNvPr id="10" name="Shape 10"/>
          <p:cNvSpPr/>
          <p:nvPr/>
        </p:nvSpPr>
        <p:spPr>
          <a:xfrm>
            <a:off x="0" y="0"/>
            <a:ext cx="9144000" cy="3429000"/>
          </a:xfrm>
          <a:prstGeom prst="rect">
            <a:avLst/>
          </a:prstGeom>
          <a:solidFill>
            <a:schemeClr val="lt1"/>
          </a:solidFill>
          <a:ln>
            <a:noFill/>
          </a:ln>
        </p:spPr>
        <p:txBody>
          <a:bodyPr anchorCtr="0" anchor="ctr" bIns="91425" lIns="91425" rIns="91425" tIns="91425">
            <a:noAutofit/>
          </a:bodyPr>
          <a:lstStyle/>
          <a:p>
            <a:pPr lvl="0">
              <a:spcBef>
                <a:spcPts val="0"/>
              </a:spcBef>
              <a:buNone/>
            </a:pPr>
            <a:r>
              <a:t/>
            </a:r>
            <a:endParaRPr/>
          </a:p>
        </p:txBody>
      </p:sp>
      <p:sp>
        <p:nvSpPr>
          <p:cNvPr id="11" name="Shape 11"/>
          <p:cNvSpPr txBox="1"/>
          <p:nvPr>
            <p:ph type="ctrTitle"/>
          </p:nvPr>
        </p:nvSpPr>
        <p:spPr>
          <a:xfrm>
            <a:off x="311700" y="392150"/>
            <a:ext cx="8520600" cy="2690400"/>
          </a:xfrm>
          <a:prstGeom prst="rect">
            <a:avLst/>
          </a:prstGeom>
        </p:spPr>
        <p:txBody>
          <a:bodyPr anchorCtr="0" anchor="ctr" bIns="91425" lIns="91425" rIns="91425" tIns="91425"/>
          <a:lstStyle>
            <a:lvl1pPr lvl="0" algn="ctr">
              <a:spcBef>
                <a:spcPts val="0"/>
              </a:spcBef>
              <a:buSzPct val="100000"/>
              <a:defRPr sz="8000"/>
            </a:lvl1pPr>
            <a:lvl2pPr lvl="1" algn="ctr">
              <a:spcBef>
                <a:spcPts val="0"/>
              </a:spcBef>
              <a:buSzPct val="100000"/>
              <a:defRPr sz="8000"/>
            </a:lvl2pPr>
            <a:lvl3pPr lvl="2" algn="ctr">
              <a:spcBef>
                <a:spcPts val="0"/>
              </a:spcBef>
              <a:buSzPct val="100000"/>
              <a:defRPr sz="8000"/>
            </a:lvl3pPr>
            <a:lvl4pPr lvl="3" algn="ctr">
              <a:spcBef>
                <a:spcPts val="0"/>
              </a:spcBef>
              <a:buSzPct val="100000"/>
              <a:defRPr sz="8000"/>
            </a:lvl4pPr>
            <a:lvl5pPr lvl="4" algn="ctr">
              <a:spcBef>
                <a:spcPts val="0"/>
              </a:spcBef>
              <a:buSzPct val="100000"/>
              <a:defRPr sz="8000"/>
            </a:lvl5pPr>
            <a:lvl6pPr lvl="5" algn="ctr">
              <a:spcBef>
                <a:spcPts val="0"/>
              </a:spcBef>
              <a:buSzPct val="100000"/>
              <a:defRPr sz="8000"/>
            </a:lvl6pPr>
            <a:lvl7pPr lvl="6" algn="ctr">
              <a:spcBef>
                <a:spcPts val="0"/>
              </a:spcBef>
              <a:buSzPct val="100000"/>
              <a:defRPr sz="8000"/>
            </a:lvl7pPr>
            <a:lvl8pPr lvl="7" algn="ctr">
              <a:spcBef>
                <a:spcPts val="0"/>
              </a:spcBef>
              <a:buSzPct val="100000"/>
              <a:defRPr sz="8000"/>
            </a:lvl8pPr>
            <a:lvl9pPr lvl="8" algn="ctr">
              <a:spcBef>
                <a:spcPts val="0"/>
              </a:spcBef>
              <a:buSzPct val="100000"/>
              <a:defRPr sz="8000"/>
            </a:lvl9pPr>
          </a:lstStyle>
          <a:p/>
        </p:txBody>
      </p:sp>
      <p:sp>
        <p:nvSpPr>
          <p:cNvPr id="12" name="Shape 12"/>
          <p:cNvSpPr txBox="1"/>
          <p:nvPr>
            <p:ph idx="1" type="subTitle"/>
          </p:nvPr>
        </p:nvSpPr>
        <p:spPr>
          <a:xfrm>
            <a:off x="311700" y="3890400"/>
            <a:ext cx="8520600" cy="706200"/>
          </a:xfrm>
          <a:prstGeom prst="rect">
            <a:avLst/>
          </a:prstGeom>
        </p:spPr>
        <p:txBody>
          <a:bodyPr anchorCtr="0" anchor="ctr" bIns="91425" lIns="91425" rIns="91425" tIns="91425"/>
          <a:lstStyle>
            <a:lvl1pPr lvl="0" algn="ctr">
              <a:lnSpc>
                <a:spcPct val="100000"/>
              </a:lnSpc>
              <a:spcBef>
                <a:spcPts val="0"/>
              </a:spcBef>
              <a:spcAft>
                <a:spcPts val="0"/>
              </a:spcAft>
              <a:buClr>
                <a:schemeClr val="accent1"/>
              </a:buClr>
              <a:buSzPct val="100000"/>
              <a:buNone/>
              <a:defRPr b="1" sz="2100">
                <a:solidFill>
                  <a:schemeClr val="accent1"/>
                </a:solidFill>
              </a:defRPr>
            </a:lvl1pPr>
            <a:lvl2pPr lvl="1" algn="ctr">
              <a:lnSpc>
                <a:spcPct val="100000"/>
              </a:lnSpc>
              <a:spcBef>
                <a:spcPts val="0"/>
              </a:spcBef>
              <a:spcAft>
                <a:spcPts val="0"/>
              </a:spcAft>
              <a:buClr>
                <a:schemeClr val="accent1"/>
              </a:buClr>
              <a:buSzPct val="100000"/>
              <a:buNone/>
              <a:defRPr b="1" sz="2100">
                <a:solidFill>
                  <a:schemeClr val="accent1"/>
                </a:solidFill>
              </a:defRPr>
            </a:lvl2pPr>
            <a:lvl3pPr lvl="2" algn="ctr">
              <a:lnSpc>
                <a:spcPct val="100000"/>
              </a:lnSpc>
              <a:spcBef>
                <a:spcPts val="0"/>
              </a:spcBef>
              <a:spcAft>
                <a:spcPts val="0"/>
              </a:spcAft>
              <a:buClr>
                <a:schemeClr val="accent1"/>
              </a:buClr>
              <a:buSzPct val="100000"/>
              <a:buNone/>
              <a:defRPr b="1" sz="2100">
                <a:solidFill>
                  <a:schemeClr val="accent1"/>
                </a:solidFill>
              </a:defRPr>
            </a:lvl3pPr>
            <a:lvl4pPr lvl="3" algn="ctr">
              <a:lnSpc>
                <a:spcPct val="100000"/>
              </a:lnSpc>
              <a:spcBef>
                <a:spcPts val="0"/>
              </a:spcBef>
              <a:spcAft>
                <a:spcPts val="0"/>
              </a:spcAft>
              <a:buClr>
                <a:schemeClr val="accent1"/>
              </a:buClr>
              <a:buSzPct val="100000"/>
              <a:buNone/>
              <a:defRPr b="1" sz="2100">
                <a:solidFill>
                  <a:schemeClr val="accent1"/>
                </a:solidFill>
              </a:defRPr>
            </a:lvl4pPr>
            <a:lvl5pPr lvl="4" algn="ctr">
              <a:lnSpc>
                <a:spcPct val="100000"/>
              </a:lnSpc>
              <a:spcBef>
                <a:spcPts val="0"/>
              </a:spcBef>
              <a:spcAft>
                <a:spcPts val="0"/>
              </a:spcAft>
              <a:buClr>
                <a:schemeClr val="accent1"/>
              </a:buClr>
              <a:buSzPct val="100000"/>
              <a:buNone/>
              <a:defRPr b="1" sz="2100">
                <a:solidFill>
                  <a:schemeClr val="accent1"/>
                </a:solidFill>
              </a:defRPr>
            </a:lvl5pPr>
            <a:lvl6pPr lvl="5" algn="ctr">
              <a:lnSpc>
                <a:spcPct val="100000"/>
              </a:lnSpc>
              <a:spcBef>
                <a:spcPts val="0"/>
              </a:spcBef>
              <a:spcAft>
                <a:spcPts val="0"/>
              </a:spcAft>
              <a:buClr>
                <a:schemeClr val="accent1"/>
              </a:buClr>
              <a:buSzPct val="100000"/>
              <a:buNone/>
              <a:defRPr b="1" sz="2100">
                <a:solidFill>
                  <a:schemeClr val="accent1"/>
                </a:solidFill>
              </a:defRPr>
            </a:lvl6pPr>
            <a:lvl7pPr lvl="6" algn="ctr">
              <a:lnSpc>
                <a:spcPct val="100000"/>
              </a:lnSpc>
              <a:spcBef>
                <a:spcPts val="0"/>
              </a:spcBef>
              <a:spcAft>
                <a:spcPts val="0"/>
              </a:spcAft>
              <a:buClr>
                <a:schemeClr val="accent1"/>
              </a:buClr>
              <a:buSzPct val="100000"/>
              <a:buNone/>
              <a:defRPr b="1" sz="2100">
                <a:solidFill>
                  <a:schemeClr val="accent1"/>
                </a:solidFill>
              </a:defRPr>
            </a:lvl7pPr>
            <a:lvl8pPr lvl="7" algn="ctr">
              <a:lnSpc>
                <a:spcPct val="100000"/>
              </a:lnSpc>
              <a:spcBef>
                <a:spcPts val="0"/>
              </a:spcBef>
              <a:spcAft>
                <a:spcPts val="0"/>
              </a:spcAft>
              <a:buClr>
                <a:schemeClr val="accent1"/>
              </a:buClr>
              <a:buSzPct val="100000"/>
              <a:buNone/>
              <a:defRPr b="1" sz="2100">
                <a:solidFill>
                  <a:schemeClr val="accent1"/>
                </a:solidFill>
              </a:defRPr>
            </a:lvl8pPr>
            <a:lvl9pPr lvl="8" algn="ctr">
              <a:lnSpc>
                <a:spcPct val="100000"/>
              </a:lnSpc>
              <a:spcBef>
                <a:spcPts val="0"/>
              </a:spcBef>
              <a:spcAft>
                <a:spcPts val="0"/>
              </a:spcAft>
              <a:buClr>
                <a:schemeClr val="accent1"/>
              </a:buClr>
              <a:buSzPct val="100000"/>
              <a:buNone/>
              <a:defRPr b="1" sz="2100">
                <a:solidFill>
                  <a:schemeClr val="accent1"/>
                </a:solidFill>
              </a:defRPr>
            </a:lvl9pPr>
          </a:lstStyle>
          <a:p/>
        </p:txBody>
      </p:sp>
      <p:sp>
        <p:nvSpPr>
          <p:cNvPr id="13" name="Shape 13"/>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Big number">
    <p:spTree>
      <p:nvGrpSpPr>
        <p:cNvPr id="46" name="Shape 46"/>
        <p:cNvGrpSpPr/>
        <p:nvPr/>
      </p:nvGrpSpPr>
      <p:grpSpPr>
        <a:xfrm>
          <a:off x="0" y="0"/>
          <a:ext cx="0" cy="0"/>
          <a:chOff x="0" y="0"/>
          <a:chExt cx="0" cy="0"/>
        </a:xfrm>
      </p:grpSpPr>
      <p:sp>
        <p:nvSpPr>
          <p:cNvPr id="47" name="Shape 47"/>
          <p:cNvSpPr txBox="1"/>
          <p:nvPr>
            <p:ph type="title"/>
          </p:nvPr>
        </p:nvSpPr>
        <p:spPr>
          <a:xfrm>
            <a:off x="311700" y="1240275"/>
            <a:ext cx="8520600" cy="1981800"/>
          </a:xfrm>
          <a:prstGeom prst="rect">
            <a:avLst/>
          </a:prstGeom>
        </p:spPr>
        <p:txBody>
          <a:bodyPr anchorCtr="0" anchor="b" bIns="91425" lIns="91425" rIns="91425" tIns="91425"/>
          <a:lstStyle>
            <a:lvl1pPr lvl="0" algn="ctr">
              <a:spcBef>
                <a:spcPts val="0"/>
              </a:spcBef>
              <a:buClr>
                <a:schemeClr val="lt1"/>
              </a:buClr>
              <a:buSzPct val="100000"/>
              <a:defRPr sz="12000">
                <a:solidFill>
                  <a:schemeClr val="lt1"/>
                </a:solidFill>
              </a:defRPr>
            </a:lvl1pPr>
            <a:lvl2pPr lvl="1" algn="ctr">
              <a:spcBef>
                <a:spcPts val="0"/>
              </a:spcBef>
              <a:buClr>
                <a:schemeClr val="lt1"/>
              </a:buClr>
              <a:buSzPct val="100000"/>
              <a:defRPr sz="12000">
                <a:solidFill>
                  <a:schemeClr val="lt1"/>
                </a:solidFill>
              </a:defRPr>
            </a:lvl2pPr>
            <a:lvl3pPr lvl="2" algn="ctr">
              <a:spcBef>
                <a:spcPts val="0"/>
              </a:spcBef>
              <a:buClr>
                <a:schemeClr val="lt1"/>
              </a:buClr>
              <a:buSzPct val="100000"/>
              <a:defRPr sz="12000">
                <a:solidFill>
                  <a:schemeClr val="lt1"/>
                </a:solidFill>
              </a:defRPr>
            </a:lvl3pPr>
            <a:lvl4pPr lvl="3" algn="ctr">
              <a:spcBef>
                <a:spcPts val="0"/>
              </a:spcBef>
              <a:buClr>
                <a:schemeClr val="lt1"/>
              </a:buClr>
              <a:buSzPct val="100000"/>
              <a:defRPr sz="12000">
                <a:solidFill>
                  <a:schemeClr val="lt1"/>
                </a:solidFill>
              </a:defRPr>
            </a:lvl4pPr>
            <a:lvl5pPr lvl="4" algn="ctr">
              <a:spcBef>
                <a:spcPts val="0"/>
              </a:spcBef>
              <a:buClr>
                <a:schemeClr val="lt1"/>
              </a:buClr>
              <a:buSzPct val="100000"/>
              <a:defRPr sz="12000">
                <a:solidFill>
                  <a:schemeClr val="lt1"/>
                </a:solidFill>
              </a:defRPr>
            </a:lvl5pPr>
            <a:lvl6pPr lvl="5" algn="ctr">
              <a:spcBef>
                <a:spcPts val="0"/>
              </a:spcBef>
              <a:buClr>
                <a:schemeClr val="lt1"/>
              </a:buClr>
              <a:buSzPct val="100000"/>
              <a:defRPr sz="12000">
                <a:solidFill>
                  <a:schemeClr val="lt1"/>
                </a:solidFill>
              </a:defRPr>
            </a:lvl6pPr>
            <a:lvl7pPr lvl="6" algn="ctr">
              <a:spcBef>
                <a:spcPts val="0"/>
              </a:spcBef>
              <a:buClr>
                <a:schemeClr val="lt1"/>
              </a:buClr>
              <a:buSzPct val="100000"/>
              <a:defRPr sz="12000">
                <a:solidFill>
                  <a:schemeClr val="lt1"/>
                </a:solidFill>
              </a:defRPr>
            </a:lvl7pPr>
            <a:lvl8pPr lvl="7" algn="ctr">
              <a:spcBef>
                <a:spcPts val="0"/>
              </a:spcBef>
              <a:buClr>
                <a:schemeClr val="lt1"/>
              </a:buClr>
              <a:buSzPct val="100000"/>
              <a:defRPr sz="12000">
                <a:solidFill>
                  <a:schemeClr val="lt1"/>
                </a:solidFill>
              </a:defRPr>
            </a:lvl8pPr>
            <a:lvl9pPr lvl="8" algn="ctr">
              <a:spcBef>
                <a:spcPts val="0"/>
              </a:spcBef>
              <a:buClr>
                <a:schemeClr val="lt1"/>
              </a:buClr>
              <a:buSzPct val="100000"/>
              <a:defRPr sz="12000">
                <a:solidFill>
                  <a:schemeClr val="lt1"/>
                </a:solidFill>
              </a:defRPr>
            </a:lvl9pPr>
          </a:lstStyle>
          <a:p/>
        </p:txBody>
      </p:sp>
      <p:sp>
        <p:nvSpPr>
          <p:cNvPr id="48" name="Shape 48"/>
          <p:cNvSpPr txBox="1"/>
          <p:nvPr>
            <p:ph idx="1" type="body"/>
          </p:nvPr>
        </p:nvSpPr>
        <p:spPr>
          <a:xfrm>
            <a:off x="311700" y="3304625"/>
            <a:ext cx="8520600" cy="1300800"/>
          </a:xfrm>
          <a:prstGeom prst="rect">
            <a:avLst/>
          </a:prstGeom>
        </p:spPr>
        <p:txBody>
          <a:bodyPr anchorCtr="0" anchor="t" bIns="91425" lIns="91425" rIns="91425" tIns="91425"/>
          <a:lstStyle>
            <a:lvl1pPr lvl="0" algn="ctr">
              <a:spcBef>
                <a:spcPts val="0"/>
              </a:spcBef>
              <a:buClr>
                <a:schemeClr val="accent1"/>
              </a:buClr>
              <a:defRPr>
                <a:solidFill>
                  <a:schemeClr val="accent1"/>
                </a:solidFill>
              </a:defRPr>
            </a:lvl1pPr>
            <a:lvl2pPr lvl="1" algn="ctr">
              <a:spcBef>
                <a:spcPts val="0"/>
              </a:spcBef>
              <a:buClr>
                <a:schemeClr val="accent1"/>
              </a:buClr>
              <a:defRPr>
                <a:solidFill>
                  <a:schemeClr val="accent1"/>
                </a:solidFill>
              </a:defRPr>
            </a:lvl2pPr>
            <a:lvl3pPr lvl="2" algn="ctr">
              <a:spcBef>
                <a:spcPts val="0"/>
              </a:spcBef>
              <a:buClr>
                <a:schemeClr val="accent1"/>
              </a:buClr>
              <a:defRPr>
                <a:solidFill>
                  <a:schemeClr val="accent1"/>
                </a:solidFill>
              </a:defRPr>
            </a:lvl3pPr>
            <a:lvl4pPr lvl="3" algn="ctr">
              <a:spcBef>
                <a:spcPts val="0"/>
              </a:spcBef>
              <a:buClr>
                <a:schemeClr val="accent1"/>
              </a:buClr>
              <a:defRPr>
                <a:solidFill>
                  <a:schemeClr val="accent1"/>
                </a:solidFill>
              </a:defRPr>
            </a:lvl4pPr>
            <a:lvl5pPr lvl="4" algn="ctr">
              <a:spcBef>
                <a:spcPts val="0"/>
              </a:spcBef>
              <a:buClr>
                <a:schemeClr val="accent1"/>
              </a:buClr>
              <a:defRPr>
                <a:solidFill>
                  <a:schemeClr val="accent1"/>
                </a:solidFill>
              </a:defRPr>
            </a:lvl5pPr>
            <a:lvl6pPr lvl="5" algn="ctr">
              <a:spcBef>
                <a:spcPts val="0"/>
              </a:spcBef>
              <a:buClr>
                <a:schemeClr val="accent1"/>
              </a:buClr>
              <a:defRPr>
                <a:solidFill>
                  <a:schemeClr val="accent1"/>
                </a:solidFill>
              </a:defRPr>
            </a:lvl6pPr>
            <a:lvl7pPr lvl="6" algn="ctr">
              <a:spcBef>
                <a:spcPts val="0"/>
              </a:spcBef>
              <a:buClr>
                <a:schemeClr val="accent1"/>
              </a:buClr>
              <a:defRPr>
                <a:solidFill>
                  <a:schemeClr val="accent1"/>
                </a:solidFill>
              </a:defRPr>
            </a:lvl7pPr>
            <a:lvl8pPr lvl="7" algn="ctr">
              <a:spcBef>
                <a:spcPts val="0"/>
              </a:spcBef>
              <a:buClr>
                <a:schemeClr val="accent1"/>
              </a:buClr>
              <a:defRPr>
                <a:solidFill>
                  <a:schemeClr val="accent1"/>
                </a:solidFill>
              </a:defRPr>
            </a:lvl8pPr>
            <a:lvl9pPr lvl="8" algn="ctr">
              <a:spcBef>
                <a:spcPts val="0"/>
              </a:spcBef>
              <a:buClr>
                <a:schemeClr val="accent1"/>
              </a:buClr>
              <a:defRPr>
                <a:solidFill>
                  <a:schemeClr val="accent1"/>
                </a:solidFill>
              </a:defRPr>
            </a:lvl9pPr>
          </a:lstStyle>
          <a:p/>
        </p:txBody>
      </p:sp>
      <p:sp>
        <p:nvSpPr>
          <p:cNvPr id="49" name="Shape 49"/>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50" name="Shape 50"/>
        <p:cNvGrpSpPr/>
        <p:nvPr/>
      </p:nvGrpSpPr>
      <p:grpSpPr>
        <a:xfrm>
          <a:off x="0" y="0"/>
          <a:ext cx="0" cy="0"/>
          <a:chOff x="0" y="0"/>
          <a:chExt cx="0" cy="0"/>
        </a:xfrm>
      </p:grpSpPr>
      <p:sp>
        <p:nvSpPr>
          <p:cNvPr id="51" name="Shape 51"/>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bg>
      <p:bgPr>
        <a:solidFill>
          <a:schemeClr val="dk1"/>
        </a:solidFill>
      </p:bgPr>
    </p:bg>
    <p:spTree>
      <p:nvGrpSpPr>
        <p:cNvPr id="14" name="Shape 14"/>
        <p:cNvGrpSpPr/>
        <p:nvPr/>
      </p:nvGrpSpPr>
      <p:grpSpPr>
        <a:xfrm>
          <a:off x="0" y="0"/>
          <a:ext cx="0" cy="0"/>
          <a:chOff x="0" y="0"/>
          <a:chExt cx="0" cy="0"/>
        </a:xfrm>
      </p:grpSpPr>
      <p:sp>
        <p:nvSpPr>
          <p:cNvPr id="15" name="Shape 15"/>
          <p:cNvSpPr txBox="1"/>
          <p:nvPr>
            <p:ph type="title"/>
          </p:nvPr>
        </p:nvSpPr>
        <p:spPr>
          <a:xfrm>
            <a:off x="2802750" y="802500"/>
            <a:ext cx="3538500" cy="3538500"/>
          </a:xfrm>
          <a:prstGeom prst="rect">
            <a:avLst/>
          </a:prstGeom>
          <a:solidFill>
            <a:srgbClr val="FFFFFF"/>
          </a:solidFill>
        </p:spPr>
        <p:txBody>
          <a:bodyPr anchorCtr="0" anchor="ctr" bIns="91425" lIns="91425" rIns="91425" tIns="91425"/>
          <a:lstStyle>
            <a:lvl1pPr lvl="0" algn="ctr">
              <a:spcBef>
                <a:spcPts val="0"/>
              </a:spcBef>
              <a:buSzPct val="100000"/>
              <a:defRPr sz="4800"/>
            </a:lvl1pPr>
            <a:lvl2pPr lvl="1" algn="ctr">
              <a:spcBef>
                <a:spcPts val="0"/>
              </a:spcBef>
              <a:buSzPct val="100000"/>
              <a:defRPr sz="4800"/>
            </a:lvl2pPr>
            <a:lvl3pPr lvl="2" algn="ctr">
              <a:spcBef>
                <a:spcPts val="0"/>
              </a:spcBef>
              <a:buSzPct val="100000"/>
              <a:defRPr sz="4800"/>
            </a:lvl3pPr>
            <a:lvl4pPr lvl="3" algn="ctr">
              <a:spcBef>
                <a:spcPts val="0"/>
              </a:spcBef>
              <a:buSzPct val="100000"/>
              <a:defRPr sz="4800"/>
            </a:lvl4pPr>
            <a:lvl5pPr lvl="4" algn="ctr">
              <a:spcBef>
                <a:spcPts val="0"/>
              </a:spcBef>
              <a:buSzPct val="100000"/>
              <a:defRPr sz="4800"/>
            </a:lvl5pPr>
            <a:lvl6pPr lvl="5" algn="ctr">
              <a:spcBef>
                <a:spcPts val="0"/>
              </a:spcBef>
              <a:buSzPct val="100000"/>
              <a:defRPr sz="4800"/>
            </a:lvl6pPr>
            <a:lvl7pPr lvl="6" algn="ctr">
              <a:spcBef>
                <a:spcPts val="0"/>
              </a:spcBef>
              <a:buSzPct val="100000"/>
              <a:defRPr sz="4800"/>
            </a:lvl7pPr>
            <a:lvl8pPr lvl="7" algn="ctr">
              <a:spcBef>
                <a:spcPts val="0"/>
              </a:spcBef>
              <a:buSzPct val="100000"/>
              <a:defRPr sz="4800"/>
            </a:lvl8pPr>
            <a:lvl9pPr lvl="8" algn="ctr">
              <a:spcBef>
                <a:spcPts val="0"/>
              </a:spcBef>
              <a:buSzPct val="100000"/>
              <a:defRPr sz="4800"/>
            </a:lvl9pPr>
          </a:lstStyle>
          <a:p/>
        </p:txBody>
      </p:sp>
      <p:sp>
        <p:nvSpPr>
          <p:cNvPr id="16" name="Shape 16"/>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17" name="Shape 17"/>
        <p:cNvGrpSpPr/>
        <p:nvPr/>
      </p:nvGrpSpPr>
      <p:grpSpPr>
        <a:xfrm>
          <a:off x="0" y="0"/>
          <a:ext cx="0" cy="0"/>
          <a:chOff x="0" y="0"/>
          <a:chExt cx="0" cy="0"/>
        </a:xfrm>
      </p:grpSpPr>
      <p:sp>
        <p:nvSpPr>
          <p:cNvPr id="18" name="Shape 18"/>
          <p:cNvSpPr txBox="1"/>
          <p:nvPr>
            <p:ph type="title"/>
          </p:nvPr>
        </p:nvSpPr>
        <p:spPr>
          <a:xfrm>
            <a:off x="311700" y="292850"/>
            <a:ext cx="8520600" cy="8010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19" name="Shape 19"/>
          <p:cNvSpPr txBox="1"/>
          <p:nvPr>
            <p:ph idx="1" type="body"/>
          </p:nvPr>
        </p:nvSpPr>
        <p:spPr>
          <a:xfrm>
            <a:off x="311700" y="1228675"/>
            <a:ext cx="8520600" cy="33402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0" name="Shape 20"/>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21" name="Shape 21"/>
        <p:cNvGrpSpPr/>
        <p:nvPr/>
      </p:nvGrpSpPr>
      <p:grpSpPr>
        <a:xfrm>
          <a:off x="0" y="0"/>
          <a:ext cx="0" cy="0"/>
          <a:chOff x="0" y="0"/>
          <a:chExt cx="0" cy="0"/>
        </a:xfrm>
      </p:grpSpPr>
      <p:sp>
        <p:nvSpPr>
          <p:cNvPr id="22" name="Shape 22"/>
          <p:cNvSpPr txBox="1"/>
          <p:nvPr>
            <p:ph type="title"/>
          </p:nvPr>
        </p:nvSpPr>
        <p:spPr>
          <a:xfrm>
            <a:off x="311700" y="292850"/>
            <a:ext cx="8520600" cy="8010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3" name="Shape 23"/>
          <p:cNvSpPr txBox="1"/>
          <p:nvPr>
            <p:ph idx="1" type="body"/>
          </p:nvPr>
        </p:nvSpPr>
        <p:spPr>
          <a:xfrm>
            <a:off x="311700" y="1228675"/>
            <a:ext cx="3999900" cy="33402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24" name="Shape 24"/>
          <p:cNvSpPr txBox="1"/>
          <p:nvPr>
            <p:ph idx="2" type="body"/>
          </p:nvPr>
        </p:nvSpPr>
        <p:spPr>
          <a:xfrm>
            <a:off x="4832400" y="1228675"/>
            <a:ext cx="3999900" cy="33402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25" name="Shape 25"/>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26" name="Shape 26"/>
        <p:cNvGrpSpPr/>
        <p:nvPr/>
      </p:nvGrpSpPr>
      <p:grpSpPr>
        <a:xfrm>
          <a:off x="0" y="0"/>
          <a:ext cx="0" cy="0"/>
          <a:chOff x="0" y="0"/>
          <a:chExt cx="0" cy="0"/>
        </a:xfrm>
      </p:grpSpPr>
      <p:sp>
        <p:nvSpPr>
          <p:cNvPr id="27" name="Shape 27"/>
          <p:cNvSpPr txBox="1"/>
          <p:nvPr>
            <p:ph type="title"/>
          </p:nvPr>
        </p:nvSpPr>
        <p:spPr>
          <a:xfrm>
            <a:off x="304800" y="309350"/>
            <a:ext cx="8537700" cy="748200"/>
          </a:xfrm>
          <a:prstGeom prst="rect">
            <a:avLst/>
          </a:prstGeom>
        </p:spPr>
        <p:txBody>
          <a:bodyPr anchorCtr="0" anchor="t" bIns="91425" lIns="91425" rIns="91425" tIns="91425"/>
          <a:lstStyle>
            <a:lvl1pPr lvl="0">
              <a:spcBef>
                <a:spcPts val="0"/>
              </a:spcBef>
              <a:buSzPct val="100000"/>
              <a:defRPr sz="4000"/>
            </a:lvl1pPr>
            <a:lvl2pPr lvl="1">
              <a:spcBef>
                <a:spcPts val="0"/>
              </a:spcBef>
              <a:buSzPct val="100000"/>
              <a:defRPr sz="4000"/>
            </a:lvl2pPr>
            <a:lvl3pPr lvl="2">
              <a:spcBef>
                <a:spcPts val="0"/>
              </a:spcBef>
              <a:buSzPct val="100000"/>
              <a:defRPr sz="4000"/>
            </a:lvl3pPr>
            <a:lvl4pPr lvl="3">
              <a:spcBef>
                <a:spcPts val="0"/>
              </a:spcBef>
              <a:buSzPct val="100000"/>
              <a:defRPr sz="4000"/>
            </a:lvl4pPr>
            <a:lvl5pPr lvl="4">
              <a:spcBef>
                <a:spcPts val="0"/>
              </a:spcBef>
              <a:buSzPct val="100000"/>
              <a:defRPr sz="4000"/>
            </a:lvl5pPr>
            <a:lvl6pPr lvl="5">
              <a:spcBef>
                <a:spcPts val="0"/>
              </a:spcBef>
              <a:buSzPct val="100000"/>
              <a:defRPr sz="4000"/>
            </a:lvl6pPr>
            <a:lvl7pPr lvl="6">
              <a:spcBef>
                <a:spcPts val="0"/>
              </a:spcBef>
              <a:buSzPct val="100000"/>
              <a:defRPr sz="4000"/>
            </a:lvl7pPr>
            <a:lvl8pPr lvl="7">
              <a:spcBef>
                <a:spcPts val="0"/>
              </a:spcBef>
              <a:buSzPct val="100000"/>
              <a:defRPr sz="4000"/>
            </a:lvl8pPr>
            <a:lvl9pPr lvl="8">
              <a:spcBef>
                <a:spcPts val="0"/>
              </a:spcBef>
              <a:buSzPct val="100000"/>
              <a:defRPr sz="4000"/>
            </a:lvl9pPr>
          </a:lstStyle>
          <a:p/>
        </p:txBody>
      </p:sp>
      <p:sp>
        <p:nvSpPr>
          <p:cNvPr id="28" name="Shape 28"/>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One column text">
    <p:spTree>
      <p:nvGrpSpPr>
        <p:cNvPr id="29" name="Shape 29"/>
        <p:cNvGrpSpPr/>
        <p:nvPr/>
      </p:nvGrpSpPr>
      <p:grpSpPr>
        <a:xfrm>
          <a:off x="0" y="0"/>
          <a:ext cx="0" cy="0"/>
          <a:chOff x="0" y="0"/>
          <a:chExt cx="0" cy="0"/>
        </a:xfrm>
      </p:grpSpPr>
      <p:sp>
        <p:nvSpPr>
          <p:cNvPr id="30" name="Shape 30"/>
          <p:cNvSpPr txBox="1"/>
          <p:nvPr>
            <p:ph type="title"/>
          </p:nvPr>
        </p:nvSpPr>
        <p:spPr>
          <a:xfrm>
            <a:off x="311700" y="555600"/>
            <a:ext cx="2808000" cy="755700"/>
          </a:xfrm>
          <a:prstGeom prst="rect">
            <a:avLst/>
          </a:prstGeom>
        </p:spPr>
        <p:txBody>
          <a:bodyPr anchorCtr="0" anchor="b" bIns="91425" lIns="91425" rIns="91425" tIns="91425"/>
          <a:lstStyle>
            <a:lvl1pPr lvl="0">
              <a:spcBef>
                <a:spcPts val="0"/>
              </a:spcBef>
              <a:buSzPct val="100000"/>
              <a:defRPr sz="3000"/>
            </a:lvl1pPr>
            <a:lvl2pPr lvl="1">
              <a:spcBef>
                <a:spcPts val="0"/>
              </a:spcBef>
              <a:buSzPct val="100000"/>
              <a:defRPr sz="3000"/>
            </a:lvl2pPr>
            <a:lvl3pPr lvl="2">
              <a:spcBef>
                <a:spcPts val="0"/>
              </a:spcBef>
              <a:buSzPct val="100000"/>
              <a:defRPr sz="3000"/>
            </a:lvl3pPr>
            <a:lvl4pPr lvl="3">
              <a:spcBef>
                <a:spcPts val="0"/>
              </a:spcBef>
              <a:buSzPct val="100000"/>
              <a:defRPr sz="3000"/>
            </a:lvl4pPr>
            <a:lvl5pPr lvl="4">
              <a:spcBef>
                <a:spcPts val="0"/>
              </a:spcBef>
              <a:buSzPct val="100000"/>
              <a:defRPr sz="3000"/>
            </a:lvl5pPr>
            <a:lvl6pPr lvl="5">
              <a:spcBef>
                <a:spcPts val="0"/>
              </a:spcBef>
              <a:buSzPct val="100000"/>
              <a:defRPr sz="3000"/>
            </a:lvl6pPr>
            <a:lvl7pPr lvl="6">
              <a:spcBef>
                <a:spcPts val="0"/>
              </a:spcBef>
              <a:buSzPct val="100000"/>
              <a:defRPr sz="3000"/>
            </a:lvl7pPr>
            <a:lvl8pPr lvl="7">
              <a:spcBef>
                <a:spcPts val="0"/>
              </a:spcBef>
              <a:buSzPct val="100000"/>
              <a:defRPr sz="3000"/>
            </a:lvl8pPr>
            <a:lvl9pPr lvl="8">
              <a:spcBef>
                <a:spcPts val="0"/>
              </a:spcBef>
              <a:buSzPct val="100000"/>
              <a:defRPr sz="3000"/>
            </a:lvl9pPr>
          </a:lstStyle>
          <a:p/>
        </p:txBody>
      </p:sp>
      <p:sp>
        <p:nvSpPr>
          <p:cNvPr id="31" name="Shape 31"/>
          <p:cNvSpPr txBox="1"/>
          <p:nvPr>
            <p:ph idx="1" type="body"/>
          </p:nvPr>
        </p:nvSpPr>
        <p:spPr>
          <a:xfrm>
            <a:off x="311700" y="1389600"/>
            <a:ext cx="2808000" cy="3179400"/>
          </a:xfrm>
          <a:prstGeom prst="rect">
            <a:avLst/>
          </a:prstGeom>
        </p:spPr>
        <p:txBody>
          <a:bodyPr anchorCtr="0" anchor="t" bIns="91425" lIns="91425" rIns="91425" tIns="91425"/>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32" name="Shape 32"/>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Main point">
    <p:bg>
      <p:bgPr>
        <a:solidFill>
          <a:schemeClr val="accent4"/>
        </a:solidFill>
      </p:bgPr>
    </p:bg>
    <p:spTree>
      <p:nvGrpSpPr>
        <p:cNvPr id="33" name="Shape 33"/>
        <p:cNvGrpSpPr/>
        <p:nvPr/>
      </p:nvGrpSpPr>
      <p:grpSpPr>
        <a:xfrm>
          <a:off x="0" y="0"/>
          <a:ext cx="0" cy="0"/>
          <a:chOff x="0" y="0"/>
          <a:chExt cx="0" cy="0"/>
        </a:xfrm>
      </p:grpSpPr>
      <p:sp>
        <p:nvSpPr>
          <p:cNvPr id="34" name="Shape 34"/>
          <p:cNvSpPr txBox="1"/>
          <p:nvPr>
            <p:ph type="title"/>
          </p:nvPr>
        </p:nvSpPr>
        <p:spPr>
          <a:xfrm>
            <a:off x="490250" y="526350"/>
            <a:ext cx="5618700" cy="4090800"/>
          </a:xfrm>
          <a:prstGeom prst="rect">
            <a:avLst/>
          </a:prstGeom>
        </p:spPr>
        <p:txBody>
          <a:bodyPr anchorCtr="0" anchor="ctr" bIns="91425" lIns="91425" rIns="91425" tIns="91425"/>
          <a:lstStyle>
            <a:lvl1pPr lvl="0">
              <a:spcBef>
                <a:spcPts val="0"/>
              </a:spcBef>
              <a:buClr>
                <a:schemeClr val="lt1"/>
              </a:buClr>
              <a:buSzPct val="100000"/>
              <a:defRPr sz="6000">
                <a:solidFill>
                  <a:schemeClr val="lt1"/>
                </a:solidFill>
              </a:defRPr>
            </a:lvl1pPr>
            <a:lvl2pPr lvl="1">
              <a:spcBef>
                <a:spcPts val="0"/>
              </a:spcBef>
              <a:buClr>
                <a:schemeClr val="lt1"/>
              </a:buClr>
              <a:buSzPct val="100000"/>
              <a:defRPr sz="6000">
                <a:solidFill>
                  <a:schemeClr val="lt1"/>
                </a:solidFill>
              </a:defRPr>
            </a:lvl2pPr>
            <a:lvl3pPr lvl="2">
              <a:spcBef>
                <a:spcPts val="0"/>
              </a:spcBef>
              <a:buClr>
                <a:schemeClr val="lt1"/>
              </a:buClr>
              <a:buSzPct val="100000"/>
              <a:defRPr sz="6000">
                <a:solidFill>
                  <a:schemeClr val="lt1"/>
                </a:solidFill>
              </a:defRPr>
            </a:lvl3pPr>
            <a:lvl4pPr lvl="3">
              <a:spcBef>
                <a:spcPts val="0"/>
              </a:spcBef>
              <a:buClr>
                <a:schemeClr val="lt1"/>
              </a:buClr>
              <a:buSzPct val="100000"/>
              <a:defRPr sz="6000">
                <a:solidFill>
                  <a:schemeClr val="lt1"/>
                </a:solidFill>
              </a:defRPr>
            </a:lvl4pPr>
            <a:lvl5pPr lvl="4">
              <a:spcBef>
                <a:spcPts val="0"/>
              </a:spcBef>
              <a:buClr>
                <a:schemeClr val="lt1"/>
              </a:buClr>
              <a:buSzPct val="100000"/>
              <a:defRPr sz="6000">
                <a:solidFill>
                  <a:schemeClr val="lt1"/>
                </a:solidFill>
              </a:defRPr>
            </a:lvl5pPr>
            <a:lvl6pPr lvl="5">
              <a:spcBef>
                <a:spcPts val="0"/>
              </a:spcBef>
              <a:buClr>
                <a:schemeClr val="lt1"/>
              </a:buClr>
              <a:buSzPct val="100000"/>
              <a:defRPr sz="6000">
                <a:solidFill>
                  <a:schemeClr val="lt1"/>
                </a:solidFill>
              </a:defRPr>
            </a:lvl6pPr>
            <a:lvl7pPr lvl="6">
              <a:spcBef>
                <a:spcPts val="0"/>
              </a:spcBef>
              <a:buClr>
                <a:schemeClr val="lt1"/>
              </a:buClr>
              <a:buSzPct val="100000"/>
              <a:defRPr sz="6000">
                <a:solidFill>
                  <a:schemeClr val="lt1"/>
                </a:solidFill>
              </a:defRPr>
            </a:lvl7pPr>
            <a:lvl8pPr lvl="7">
              <a:spcBef>
                <a:spcPts val="0"/>
              </a:spcBef>
              <a:buClr>
                <a:schemeClr val="lt1"/>
              </a:buClr>
              <a:buSzPct val="100000"/>
              <a:defRPr sz="6000">
                <a:solidFill>
                  <a:schemeClr val="lt1"/>
                </a:solidFill>
              </a:defRPr>
            </a:lvl8pPr>
            <a:lvl9pPr lvl="8">
              <a:spcBef>
                <a:spcPts val="0"/>
              </a:spcBef>
              <a:buClr>
                <a:schemeClr val="lt1"/>
              </a:buClr>
              <a:buSzPct val="100000"/>
              <a:defRPr sz="6000">
                <a:solidFill>
                  <a:schemeClr val="lt1"/>
                </a:solidFill>
              </a:defRPr>
            </a:lvl9pPr>
          </a:lstStyle>
          <a:p/>
        </p:txBody>
      </p:sp>
      <p:sp>
        <p:nvSpPr>
          <p:cNvPr id="35" name="Shape 35"/>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solidFill>
                  <a:schemeClr val="lt1"/>
                </a:solidFill>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Section title and description">
    <p:spTree>
      <p:nvGrpSpPr>
        <p:cNvPr id="36" name="Shape 36"/>
        <p:cNvGrpSpPr/>
        <p:nvPr/>
      </p:nvGrpSpPr>
      <p:grpSpPr>
        <a:xfrm>
          <a:off x="0" y="0"/>
          <a:ext cx="0" cy="0"/>
          <a:chOff x="0" y="0"/>
          <a:chExt cx="0" cy="0"/>
        </a:xfrm>
      </p:grpSpPr>
      <p:sp>
        <p:nvSpPr>
          <p:cNvPr id="37" name="Shape 37"/>
          <p:cNvSpPr/>
          <p:nvPr/>
        </p:nvSpPr>
        <p:spPr>
          <a:xfrm>
            <a:off x="4572000" y="-25"/>
            <a:ext cx="4572000" cy="5143500"/>
          </a:xfrm>
          <a:prstGeom prst="rect">
            <a:avLst/>
          </a:prstGeom>
          <a:solidFill>
            <a:schemeClr val="dk1"/>
          </a:solidFill>
          <a:ln>
            <a:noFill/>
          </a:ln>
        </p:spPr>
        <p:txBody>
          <a:bodyPr anchorCtr="0" anchor="ctr" bIns="91425" lIns="91425" rIns="91425" tIns="91425">
            <a:noAutofit/>
          </a:bodyPr>
          <a:lstStyle/>
          <a:p>
            <a:pPr lvl="0">
              <a:spcBef>
                <a:spcPts val="0"/>
              </a:spcBef>
              <a:buNone/>
            </a:pPr>
            <a:r>
              <a:t/>
            </a:r>
            <a:endParaRPr/>
          </a:p>
        </p:txBody>
      </p:sp>
      <p:cxnSp>
        <p:nvCxnSpPr>
          <p:cNvPr id="38" name="Shape 38"/>
          <p:cNvCxnSpPr/>
          <p:nvPr/>
        </p:nvCxnSpPr>
        <p:spPr>
          <a:xfrm>
            <a:off x="5029675" y="4495500"/>
            <a:ext cx="468300" cy="0"/>
          </a:xfrm>
          <a:prstGeom prst="straightConnector1">
            <a:avLst/>
          </a:prstGeom>
          <a:noFill/>
          <a:ln cap="flat" cmpd="sng" w="28575">
            <a:solidFill>
              <a:schemeClr val="lt1"/>
            </a:solidFill>
            <a:prstDash val="solid"/>
            <a:round/>
            <a:headEnd len="med" w="med" type="none"/>
            <a:tailEnd len="med" w="med" type="none"/>
          </a:ln>
        </p:spPr>
      </p:cxnSp>
      <p:sp>
        <p:nvSpPr>
          <p:cNvPr id="39" name="Shape 39"/>
          <p:cNvSpPr txBox="1"/>
          <p:nvPr>
            <p:ph type="title"/>
          </p:nvPr>
        </p:nvSpPr>
        <p:spPr>
          <a:xfrm>
            <a:off x="265500" y="1081400"/>
            <a:ext cx="4045200" cy="1710300"/>
          </a:xfrm>
          <a:prstGeom prst="rect">
            <a:avLst/>
          </a:prstGeom>
        </p:spPr>
        <p:txBody>
          <a:bodyPr anchorCtr="0" anchor="b" bIns="91425" lIns="91425" rIns="91425" tIns="91425"/>
          <a:lstStyle>
            <a:lvl1pPr lvl="0" algn="ctr">
              <a:spcBef>
                <a:spcPts val="0"/>
              </a:spcBef>
              <a:buSzPct val="100000"/>
              <a:defRPr sz="5400"/>
            </a:lvl1pPr>
            <a:lvl2pPr lvl="1" algn="ctr">
              <a:spcBef>
                <a:spcPts val="0"/>
              </a:spcBef>
              <a:buSzPct val="100000"/>
              <a:defRPr sz="5400"/>
            </a:lvl2pPr>
            <a:lvl3pPr lvl="2" algn="ctr">
              <a:spcBef>
                <a:spcPts val="0"/>
              </a:spcBef>
              <a:buSzPct val="100000"/>
              <a:defRPr sz="5400"/>
            </a:lvl3pPr>
            <a:lvl4pPr lvl="3" algn="ctr">
              <a:spcBef>
                <a:spcPts val="0"/>
              </a:spcBef>
              <a:buSzPct val="100000"/>
              <a:defRPr sz="5400"/>
            </a:lvl4pPr>
            <a:lvl5pPr lvl="4" algn="ctr">
              <a:spcBef>
                <a:spcPts val="0"/>
              </a:spcBef>
              <a:buSzPct val="100000"/>
              <a:defRPr sz="5400"/>
            </a:lvl5pPr>
            <a:lvl6pPr lvl="5" algn="ctr">
              <a:spcBef>
                <a:spcPts val="0"/>
              </a:spcBef>
              <a:buSzPct val="100000"/>
              <a:defRPr sz="5400"/>
            </a:lvl6pPr>
            <a:lvl7pPr lvl="6" algn="ctr">
              <a:spcBef>
                <a:spcPts val="0"/>
              </a:spcBef>
              <a:buSzPct val="100000"/>
              <a:defRPr sz="5400"/>
            </a:lvl7pPr>
            <a:lvl8pPr lvl="7" algn="ctr">
              <a:spcBef>
                <a:spcPts val="0"/>
              </a:spcBef>
              <a:buSzPct val="100000"/>
              <a:defRPr sz="5400"/>
            </a:lvl8pPr>
            <a:lvl9pPr lvl="8" algn="ctr">
              <a:spcBef>
                <a:spcPts val="0"/>
              </a:spcBef>
              <a:buSzPct val="100000"/>
              <a:defRPr sz="5400"/>
            </a:lvl9pPr>
          </a:lstStyle>
          <a:p/>
        </p:txBody>
      </p:sp>
      <p:sp>
        <p:nvSpPr>
          <p:cNvPr id="40" name="Shape 40"/>
          <p:cNvSpPr txBox="1"/>
          <p:nvPr>
            <p:ph idx="1" type="subTitle"/>
          </p:nvPr>
        </p:nvSpPr>
        <p:spPr>
          <a:xfrm>
            <a:off x="265500" y="2845222"/>
            <a:ext cx="4045200" cy="1345500"/>
          </a:xfrm>
          <a:prstGeom prst="rect">
            <a:avLst/>
          </a:prstGeom>
        </p:spPr>
        <p:txBody>
          <a:bodyPr anchorCtr="0" anchor="t" bIns="91425" lIns="91425" rIns="91425" tIns="91425"/>
          <a:lstStyle>
            <a:lvl1pPr lvl="0" algn="ctr">
              <a:lnSpc>
                <a:spcPct val="100000"/>
              </a:lnSpc>
              <a:spcBef>
                <a:spcPts val="0"/>
              </a:spcBef>
              <a:spcAft>
                <a:spcPts val="0"/>
              </a:spcAft>
              <a:buNone/>
              <a:defRPr/>
            </a:lvl1pPr>
            <a:lvl2pPr lvl="1" algn="ctr">
              <a:lnSpc>
                <a:spcPct val="100000"/>
              </a:lnSpc>
              <a:spcBef>
                <a:spcPts val="0"/>
              </a:spcBef>
              <a:spcAft>
                <a:spcPts val="0"/>
              </a:spcAft>
              <a:buSzPct val="100000"/>
              <a:buNone/>
              <a:defRPr sz="1800"/>
            </a:lvl2pPr>
            <a:lvl3pPr lvl="2" algn="ctr">
              <a:lnSpc>
                <a:spcPct val="100000"/>
              </a:lnSpc>
              <a:spcBef>
                <a:spcPts val="0"/>
              </a:spcBef>
              <a:spcAft>
                <a:spcPts val="0"/>
              </a:spcAft>
              <a:buSzPct val="100000"/>
              <a:buNone/>
              <a:defRPr sz="1800"/>
            </a:lvl3pPr>
            <a:lvl4pPr lvl="3" algn="ctr">
              <a:lnSpc>
                <a:spcPct val="100000"/>
              </a:lnSpc>
              <a:spcBef>
                <a:spcPts val="0"/>
              </a:spcBef>
              <a:spcAft>
                <a:spcPts val="0"/>
              </a:spcAft>
              <a:buSzPct val="100000"/>
              <a:buNone/>
              <a:defRPr sz="1800"/>
            </a:lvl4pPr>
            <a:lvl5pPr lvl="4" algn="ctr">
              <a:lnSpc>
                <a:spcPct val="100000"/>
              </a:lnSpc>
              <a:spcBef>
                <a:spcPts val="0"/>
              </a:spcBef>
              <a:spcAft>
                <a:spcPts val="0"/>
              </a:spcAft>
              <a:buSzPct val="100000"/>
              <a:buNone/>
              <a:defRPr sz="1800"/>
            </a:lvl5pPr>
            <a:lvl6pPr lvl="5" algn="ctr">
              <a:lnSpc>
                <a:spcPct val="100000"/>
              </a:lnSpc>
              <a:spcBef>
                <a:spcPts val="0"/>
              </a:spcBef>
              <a:spcAft>
                <a:spcPts val="0"/>
              </a:spcAft>
              <a:buSzPct val="100000"/>
              <a:buNone/>
              <a:defRPr sz="1800"/>
            </a:lvl6pPr>
            <a:lvl7pPr lvl="6" algn="ctr">
              <a:lnSpc>
                <a:spcPct val="100000"/>
              </a:lnSpc>
              <a:spcBef>
                <a:spcPts val="0"/>
              </a:spcBef>
              <a:spcAft>
                <a:spcPts val="0"/>
              </a:spcAft>
              <a:buSzPct val="100000"/>
              <a:buNone/>
              <a:defRPr sz="1800"/>
            </a:lvl7pPr>
            <a:lvl8pPr lvl="7" algn="ctr">
              <a:lnSpc>
                <a:spcPct val="100000"/>
              </a:lnSpc>
              <a:spcBef>
                <a:spcPts val="0"/>
              </a:spcBef>
              <a:spcAft>
                <a:spcPts val="0"/>
              </a:spcAft>
              <a:buSzPct val="100000"/>
              <a:buNone/>
              <a:defRPr sz="1800"/>
            </a:lvl8pPr>
            <a:lvl9pPr lvl="8" algn="ctr">
              <a:lnSpc>
                <a:spcPct val="100000"/>
              </a:lnSpc>
              <a:spcBef>
                <a:spcPts val="0"/>
              </a:spcBef>
              <a:spcAft>
                <a:spcPts val="0"/>
              </a:spcAft>
              <a:buSzPct val="100000"/>
              <a:buNone/>
              <a:defRPr sz="1800"/>
            </a:lvl9pPr>
          </a:lstStyle>
          <a:p/>
        </p:txBody>
      </p:sp>
      <p:sp>
        <p:nvSpPr>
          <p:cNvPr id="41" name="Shape 41"/>
          <p:cNvSpPr txBox="1"/>
          <p:nvPr>
            <p:ph idx="2" type="body"/>
          </p:nvPr>
        </p:nvSpPr>
        <p:spPr>
          <a:xfrm>
            <a:off x="4939500" y="724200"/>
            <a:ext cx="3837000" cy="3695100"/>
          </a:xfrm>
          <a:prstGeom prst="rect">
            <a:avLst/>
          </a:prstGeom>
        </p:spPr>
        <p:txBody>
          <a:bodyPr anchorCtr="0" anchor="ctr" bIns="91425" lIns="91425" rIns="91425" tIns="91425"/>
          <a:lstStyle>
            <a:lvl1pPr lvl="0">
              <a:spcBef>
                <a:spcPts val="0"/>
              </a:spcBef>
              <a:buClr>
                <a:schemeClr val="accent1"/>
              </a:buClr>
              <a:defRPr>
                <a:solidFill>
                  <a:schemeClr val="accent1"/>
                </a:solidFill>
              </a:defRPr>
            </a:lvl1pPr>
            <a:lvl2pPr lvl="1">
              <a:spcBef>
                <a:spcPts val="0"/>
              </a:spcBef>
              <a:buClr>
                <a:schemeClr val="accent1"/>
              </a:buClr>
              <a:defRPr>
                <a:solidFill>
                  <a:schemeClr val="accent1"/>
                </a:solidFill>
              </a:defRPr>
            </a:lvl2pPr>
            <a:lvl3pPr lvl="2">
              <a:spcBef>
                <a:spcPts val="0"/>
              </a:spcBef>
              <a:buClr>
                <a:schemeClr val="accent1"/>
              </a:buClr>
              <a:defRPr>
                <a:solidFill>
                  <a:schemeClr val="accent1"/>
                </a:solidFill>
              </a:defRPr>
            </a:lvl3pPr>
            <a:lvl4pPr lvl="3">
              <a:spcBef>
                <a:spcPts val="0"/>
              </a:spcBef>
              <a:buClr>
                <a:schemeClr val="accent1"/>
              </a:buClr>
              <a:defRPr>
                <a:solidFill>
                  <a:schemeClr val="accent1"/>
                </a:solidFill>
              </a:defRPr>
            </a:lvl4pPr>
            <a:lvl5pPr lvl="4">
              <a:spcBef>
                <a:spcPts val="0"/>
              </a:spcBef>
              <a:buClr>
                <a:schemeClr val="accent1"/>
              </a:buClr>
              <a:defRPr>
                <a:solidFill>
                  <a:schemeClr val="accent1"/>
                </a:solidFill>
              </a:defRPr>
            </a:lvl5pPr>
            <a:lvl6pPr lvl="5">
              <a:spcBef>
                <a:spcPts val="0"/>
              </a:spcBef>
              <a:buClr>
                <a:schemeClr val="accent1"/>
              </a:buClr>
              <a:defRPr>
                <a:solidFill>
                  <a:schemeClr val="accent1"/>
                </a:solidFill>
              </a:defRPr>
            </a:lvl6pPr>
            <a:lvl7pPr lvl="6">
              <a:spcBef>
                <a:spcPts val="0"/>
              </a:spcBef>
              <a:buClr>
                <a:schemeClr val="accent1"/>
              </a:buClr>
              <a:defRPr>
                <a:solidFill>
                  <a:schemeClr val="accent1"/>
                </a:solidFill>
              </a:defRPr>
            </a:lvl7pPr>
            <a:lvl8pPr lvl="7">
              <a:spcBef>
                <a:spcPts val="0"/>
              </a:spcBef>
              <a:buClr>
                <a:schemeClr val="accent1"/>
              </a:buClr>
              <a:defRPr>
                <a:solidFill>
                  <a:schemeClr val="accent1"/>
                </a:solidFill>
              </a:defRPr>
            </a:lvl8pPr>
            <a:lvl9pPr lvl="8">
              <a:spcBef>
                <a:spcPts val="0"/>
              </a:spcBef>
              <a:buClr>
                <a:schemeClr val="accent1"/>
              </a:buClr>
              <a:defRPr>
                <a:solidFill>
                  <a:schemeClr val="accent1"/>
                </a:solidFill>
              </a:defRPr>
            </a:lvl9pPr>
          </a:lstStyle>
          <a:p/>
        </p:txBody>
      </p:sp>
      <p:sp>
        <p:nvSpPr>
          <p:cNvPr id="42" name="Shape 42"/>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43" name="Shape 43"/>
        <p:cNvGrpSpPr/>
        <p:nvPr/>
      </p:nvGrpSpPr>
      <p:grpSpPr>
        <a:xfrm>
          <a:off x="0" y="0"/>
          <a:ext cx="0" cy="0"/>
          <a:chOff x="0" y="0"/>
          <a:chExt cx="0" cy="0"/>
        </a:xfrm>
      </p:grpSpPr>
      <p:sp>
        <p:nvSpPr>
          <p:cNvPr id="44" name="Shape 44"/>
          <p:cNvSpPr txBox="1"/>
          <p:nvPr>
            <p:ph idx="1" type="body"/>
          </p:nvPr>
        </p:nvSpPr>
        <p:spPr>
          <a:xfrm>
            <a:off x="319500" y="4230575"/>
            <a:ext cx="5998800" cy="598800"/>
          </a:xfrm>
          <a:prstGeom prst="rect">
            <a:avLst/>
          </a:prstGeom>
        </p:spPr>
        <p:txBody>
          <a:bodyPr anchorCtr="0" anchor="ctr" bIns="91425" lIns="91425" rIns="91425" tIns="91425"/>
          <a:lstStyle>
            <a:lvl1pPr lvl="0">
              <a:lnSpc>
                <a:spcPct val="100000"/>
              </a:lnSpc>
              <a:spcBef>
                <a:spcPts val="0"/>
              </a:spcBef>
              <a:spcAft>
                <a:spcPts val="0"/>
              </a:spcAft>
              <a:buClr>
                <a:schemeClr val="accent1"/>
              </a:buClr>
              <a:buSzPct val="100000"/>
              <a:buFont typeface="Amatic SC"/>
              <a:buNone/>
              <a:defRPr b="1" sz="2400">
                <a:solidFill>
                  <a:schemeClr val="accent1"/>
                </a:solidFill>
                <a:latin typeface="Amatic SC"/>
                <a:ea typeface="Amatic SC"/>
                <a:cs typeface="Amatic SC"/>
                <a:sym typeface="Amatic SC"/>
              </a:defRPr>
            </a:lvl1pPr>
          </a:lstStyle>
          <a:p/>
        </p:txBody>
      </p:sp>
      <p:sp>
        <p:nvSpPr>
          <p:cNvPr id="45" name="Shape 45"/>
          <p:cNvSpPr txBox="1"/>
          <p:nvPr>
            <p:ph idx="12" type="sldNum"/>
          </p:nvPr>
        </p:nvSpPr>
        <p:spPr>
          <a:xfrm>
            <a:off x="8472457" y="4663216"/>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292850"/>
            <a:ext cx="8520600" cy="801000"/>
          </a:xfrm>
          <a:prstGeom prst="rect">
            <a:avLst/>
          </a:prstGeom>
          <a:noFill/>
          <a:ln>
            <a:noFill/>
          </a:ln>
        </p:spPr>
        <p:txBody>
          <a:bodyPr anchorCtr="0" anchor="t" bIns="91425" lIns="91425" rIns="91425" tIns="91425"/>
          <a:lstStyle>
            <a:lvl1pPr lvl="0">
              <a:spcBef>
                <a:spcPts val="0"/>
              </a:spcBef>
              <a:buClr>
                <a:schemeClr val="accent1"/>
              </a:buClr>
              <a:buSzPct val="100000"/>
              <a:buFont typeface="Amatic SC"/>
              <a:buNone/>
              <a:defRPr b="1" sz="4200">
                <a:solidFill>
                  <a:schemeClr val="accent1"/>
                </a:solidFill>
                <a:latin typeface="Amatic SC"/>
                <a:ea typeface="Amatic SC"/>
                <a:cs typeface="Amatic SC"/>
                <a:sym typeface="Amatic SC"/>
              </a:defRPr>
            </a:lvl1pPr>
            <a:lvl2pPr lvl="1">
              <a:spcBef>
                <a:spcPts val="0"/>
              </a:spcBef>
              <a:buClr>
                <a:schemeClr val="accent1"/>
              </a:buClr>
              <a:buSzPct val="100000"/>
              <a:buFont typeface="Amatic SC"/>
              <a:buNone/>
              <a:defRPr b="1" sz="4200">
                <a:solidFill>
                  <a:schemeClr val="accent1"/>
                </a:solidFill>
                <a:latin typeface="Amatic SC"/>
                <a:ea typeface="Amatic SC"/>
                <a:cs typeface="Amatic SC"/>
                <a:sym typeface="Amatic SC"/>
              </a:defRPr>
            </a:lvl2pPr>
            <a:lvl3pPr lvl="2">
              <a:spcBef>
                <a:spcPts val="0"/>
              </a:spcBef>
              <a:buClr>
                <a:schemeClr val="accent1"/>
              </a:buClr>
              <a:buSzPct val="100000"/>
              <a:buFont typeface="Amatic SC"/>
              <a:buNone/>
              <a:defRPr b="1" sz="4200">
                <a:solidFill>
                  <a:schemeClr val="accent1"/>
                </a:solidFill>
                <a:latin typeface="Amatic SC"/>
                <a:ea typeface="Amatic SC"/>
                <a:cs typeface="Amatic SC"/>
                <a:sym typeface="Amatic SC"/>
              </a:defRPr>
            </a:lvl3pPr>
            <a:lvl4pPr lvl="3">
              <a:spcBef>
                <a:spcPts val="0"/>
              </a:spcBef>
              <a:buClr>
                <a:schemeClr val="accent1"/>
              </a:buClr>
              <a:buSzPct val="100000"/>
              <a:buFont typeface="Amatic SC"/>
              <a:buNone/>
              <a:defRPr b="1" sz="4200">
                <a:solidFill>
                  <a:schemeClr val="accent1"/>
                </a:solidFill>
                <a:latin typeface="Amatic SC"/>
                <a:ea typeface="Amatic SC"/>
                <a:cs typeface="Amatic SC"/>
                <a:sym typeface="Amatic SC"/>
              </a:defRPr>
            </a:lvl4pPr>
            <a:lvl5pPr lvl="4">
              <a:spcBef>
                <a:spcPts val="0"/>
              </a:spcBef>
              <a:buClr>
                <a:schemeClr val="accent1"/>
              </a:buClr>
              <a:buSzPct val="100000"/>
              <a:buFont typeface="Amatic SC"/>
              <a:buNone/>
              <a:defRPr b="1" sz="4200">
                <a:solidFill>
                  <a:schemeClr val="accent1"/>
                </a:solidFill>
                <a:latin typeface="Amatic SC"/>
                <a:ea typeface="Amatic SC"/>
                <a:cs typeface="Amatic SC"/>
                <a:sym typeface="Amatic SC"/>
              </a:defRPr>
            </a:lvl5pPr>
            <a:lvl6pPr lvl="5">
              <a:spcBef>
                <a:spcPts val="0"/>
              </a:spcBef>
              <a:buClr>
                <a:schemeClr val="accent1"/>
              </a:buClr>
              <a:buSzPct val="100000"/>
              <a:buFont typeface="Amatic SC"/>
              <a:buNone/>
              <a:defRPr b="1" sz="4200">
                <a:solidFill>
                  <a:schemeClr val="accent1"/>
                </a:solidFill>
                <a:latin typeface="Amatic SC"/>
                <a:ea typeface="Amatic SC"/>
                <a:cs typeface="Amatic SC"/>
                <a:sym typeface="Amatic SC"/>
              </a:defRPr>
            </a:lvl6pPr>
            <a:lvl7pPr lvl="6">
              <a:spcBef>
                <a:spcPts val="0"/>
              </a:spcBef>
              <a:buClr>
                <a:schemeClr val="accent1"/>
              </a:buClr>
              <a:buSzPct val="100000"/>
              <a:buFont typeface="Amatic SC"/>
              <a:buNone/>
              <a:defRPr b="1" sz="4200">
                <a:solidFill>
                  <a:schemeClr val="accent1"/>
                </a:solidFill>
                <a:latin typeface="Amatic SC"/>
                <a:ea typeface="Amatic SC"/>
                <a:cs typeface="Amatic SC"/>
                <a:sym typeface="Amatic SC"/>
              </a:defRPr>
            </a:lvl7pPr>
            <a:lvl8pPr lvl="7">
              <a:spcBef>
                <a:spcPts val="0"/>
              </a:spcBef>
              <a:buClr>
                <a:schemeClr val="accent1"/>
              </a:buClr>
              <a:buSzPct val="100000"/>
              <a:buFont typeface="Amatic SC"/>
              <a:buNone/>
              <a:defRPr b="1" sz="4200">
                <a:solidFill>
                  <a:schemeClr val="accent1"/>
                </a:solidFill>
                <a:latin typeface="Amatic SC"/>
                <a:ea typeface="Amatic SC"/>
                <a:cs typeface="Amatic SC"/>
                <a:sym typeface="Amatic SC"/>
              </a:defRPr>
            </a:lvl8pPr>
            <a:lvl9pPr lvl="8">
              <a:spcBef>
                <a:spcPts val="0"/>
              </a:spcBef>
              <a:buClr>
                <a:schemeClr val="accent1"/>
              </a:buClr>
              <a:buSzPct val="100000"/>
              <a:buFont typeface="Amatic SC"/>
              <a:buNone/>
              <a:defRPr b="1" sz="4200">
                <a:solidFill>
                  <a:schemeClr val="accent1"/>
                </a:solidFill>
                <a:latin typeface="Amatic SC"/>
                <a:ea typeface="Amatic SC"/>
                <a:cs typeface="Amatic SC"/>
                <a:sym typeface="Amatic SC"/>
              </a:defRPr>
            </a:lvl9pPr>
          </a:lstStyle>
          <a:p/>
        </p:txBody>
      </p:sp>
      <p:sp>
        <p:nvSpPr>
          <p:cNvPr id="7" name="Shape 7"/>
          <p:cNvSpPr txBox="1"/>
          <p:nvPr>
            <p:ph idx="1" type="body"/>
          </p:nvPr>
        </p:nvSpPr>
        <p:spPr>
          <a:xfrm>
            <a:off x="311700" y="1228675"/>
            <a:ext cx="8520600" cy="3340200"/>
          </a:xfrm>
          <a:prstGeom prst="rect">
            <a:avLst/>
          </a:prstGeom>
          <a:noFill/>
          <a:ln>
            <a:noFill/>
          </a:ln>
        </p:spPr>
        <p:txBody>
          <a:bodyPr anchorCtr="0" anchor="t" bIns="91425" lIns="91425" rIns="91425" tIns="91425"/>
          <a:lstStyle>
            <a:lvl1pPr lvl="0">
              <a:lnSpc>
                <a:spcPct val="115000"/>
              </a:lnSpc>
              <a:spcBef>
                <a:spcPts val="0"/>
              </a:spcBef>
              <a:spcAft>
                <a:spcPts val="1600"/>
              </a:spcAft>
              <a:buClr>
                <a:schemeClr val="dk2"/>
              </a:buClr>
              <a:buSzPct val="100000"/>
              <a:buFont typeface="Source Code Pro"/>
              <a:defRPr sz="1800">
                <a:solidFill>
                  <a:schemeClr val="dk2"/>
                </a:solidFill>
                <a:latin typeface="Source Code Pro"/>
                <a:ea typeface="Source Code Pro"/>
                <a:cs typeface="Source Code Pro"/>
                <a:sym typeface="Source Code Pro"/>
              </a:defRPr>
            </a:lvl1pPr>
            <a:lvl2pPr lvl="1">
              <a:lnSpc>
                <a:spcPct val="115000"/>
              </a:lnSpc>
              <a:spcBef>
                <a:spcPts val="0"/>
              </a:spcBef>
              <a:spcAft>
                <a:spcPts val="1600"/>
              </a:spcAft>
              <a:buClr>
                <a:schemeClr val="dk2"/>
              </a:buClr>
              <a:buFont typeface="Source Code Pro"/>
              <a:defRPr>
                <a:solidFill>
                  <a:schemeClr val="dk2"/>
                </a:solidFill>
                <a:latin typeface="Source Code Pro"/>
                <a:ea typeface="Source Code Pro"/>
                <a:cs typeface="Source Code Pro"/>
                <a:sym typeface="Source Code Pro"/>
              </a:defRPr>
            </a:lvl2pPr>
            <a:lvl3pPr lvl="2">
              <a:lnSpc>
                <a:spcPct val="115000"/>
              </a:lnSpc>
              <a:spcBef>
                <a:spcPts val="0"/>
              </a:spcBef>
              <a:spcAft>
                <a:spcPts val="1600"/>
              </a:spcAft>
              <a:buClr>
                <a:schemeClr val="dk2"/>
              </a:buClr>
              <a:buFont typeface="Source Code Pro"/>
              <a:defRPr>
                <a:solidFill>
                  <a:schemeClr val="dk2"/>
                </a:solidFill>
                <a:latin typeface="Source Code Pro"/>
                <a:ea typeface="Source Code Pro"/>
                <a:cs typeface="Source Code Pro"/>
                <a:sym typeface="Source Code Pro"/>
              </a:defRPr>
            </a:lvl3pPr>
            <a:lvl4pPr lvl="3">
              <a:lnSpc>
                <a:spcPct val="115000"/>
              </a:lnSpc>
              <a:spcBef>
                <a:spcPts val="0"/>
              </a:spcBef>
              <a:spcAft>
                <a:spcPts val="1600"/>
              </a:spcAft>
              <a:buClr>
                <a:schemeClr val="dk2"/>
              </a:buClr>
              <a:buFont typeface="Source Code Pro"/>
              <a:defRPr>
                <a:solidFill>
                  <a:schemeClr val="dk2"/>
                </a:solidFill>
                <a:latin typeface="Source Code Pro"/>
                <a:ea typeface="Source Code Pro"/>
                <a:cs typeface="Source Code Pro"/>
                <a:sym typeface="Source Code Pro"/>
              </a:defRPr>
            </a:lvl4pPr>
            <a:lvl5pPr lvl="4">
              <a:lnSpc>
                <a:spcPct val="115000"/>
              </a:lnSpc>
              <a:spcBef>
                <a:spcPts val="0"/>
              </a:spcBef>
              <a:spcAft>
                <a:spcPts val="1600"/>
              </a:spcAft>
              <a:buClr>
                <a:schemeClr val="dk2"/>
              </a:buClr>
              <a:buFont typeface="Source Code Pro"/>
              <a:defRPr>
                <a:solidFill>
                  <a:schemeClr val="dk2"/>
                </a:solidFill>
                <a:latin typeface="Source Code Pro"/>
                <a:ea typeface="Source Code Pro"/>
                <a:cs typeface="Source Code Pro"/>
                <a:sym typeface="Source Code Pro"/>
              </a:defRPr>
            </a:lvl5pPr>
            <a:lvl6pPr lvl="5">
              <a:lnSpc>
                <a:spcPct val="115000"/>
              </a:lnSpc>
              <a:spcBef>
                <a:spcPts val="0"/>
              </a:spcBef>
              <a:spcAft>
                <a:spcPts val="1600"/>
              </a:spcAft>
              <a:buClr>
                <a:schemeClr val="dk2"/>
              </a:buClr>
              <a:buFont typeface="Source Code Pro"/>
              <a:defRPr>
                <a:solidFill>
                  <a:schemeClr val="dk2"/>
                </a:solidFill>
                <a:latin typeface="Source Code Pro"/>
                <a:ea typeface="Source Code Pro"/>
                <a:cs typeface="Source Code Pro"/>
                <a:sym typeface="Source Code Pro"/>
              </a:defRPr>
            </a:lvl6pPr>
            <a:lvl7pPr lvl="6">
              <a:lnSpc>
                <a:spcPct val="115000"/>
              </a:lnSpc>
              <a:spcBef>
                <a:spcPts val="0"/>
              </a:spcBef>
              <a:spcAft>
                <a:spcPts val="1600"/>
              </a:spcAft>
              <a:buClr>
                <a:schemeClr val="dk2"/>
              </a:buClr>
              <a:buFont typeface="Source Code Pro"/>
              <a:defRPr>
                <a:solidFill>
                  <a:schemeClr val="dk2"/>
                </a:solidFill>
                <a:latin typeface="Source Code Pro"/>
                <a:ea typeface="Source Code Pro"/>
                <a:cs typeface="Source Code Pro"/>
                <a:sym typeface="Source Code Pro"/>
              </a:defRPr>
            </a:lvl7pPr>
            <a:lvl8pPr lvl="7">
              <a:lnSpc>
                <a:spcPct val="115000"/>
              </a:lnSpc>
              <a:spcBef>
                <a:spcPts val="0"/>
              </a:spcBef>
              <a:spcAft>
                <a:spcPts val="1600"/>
              </a:spcAft>
              <a:buClr>
                <a:schemeClr val="dk2"/>
              </a:buClr>
              <a:buFont typeface="Source Code Pro"/>
              <a:defRPr>
                <a:solidFill>
                  <a:schemeClr val="dk2"/>
                </a:solidFill>
                <a:latin typeface="Source Code Pro"/>
                <a:ea typeface="Source Code Pro"/>
                <a:cs typeface="Source Code Pro"/>
                <a:sym typeface="Source Code Pro"/>
              </a:defRPr>
            </a:lvl8pPr>
            <a:lvl9pPr lvl="8">
              <a:lnSpc>
                <a:spcPct val="115000"/>
              </a:lnSpc>
              <a:spcBef>
                <a:spcPts val="0"/>
              </a:spcBef>
              <a:spcAft>
                <a:spcPts val="1600"/>
              </a:spcAft>
              <a:buClr>
                <a:schemeClr val="dk2"/>
              </a:buClr>
              <a:buFont typeface="Source Code Pro"/>
              <a:defRPr>
                <a:solidFill>
                  <a:schemeClr val="dk2"/>
                </a:solidFill>
                <a:latin typeface="Source Code Pro"/>
                <a:ea typeface="Source Code Pro"/>
                <a:cs typeface="Source Code Pro"/>
                <a:sym typeface="Source Code Pro"/>
              </a:defRPr>
            </a:lvl9pPr>
          </a:lstStyle>
          <a:p/>
        </p:txBody>
      </p:sp>
      <p:sp>
        <p:nvSpPr>
          <p:cNvPr id="8" name="Shape 8"/>
          <p:cNvSpPr txBox="1"/>
          <p:nvPr>
            <p:ph idx="12" type="sldNum"/>
          </p:nvPr>
        </p:nvSpPr>
        <p:spPr>
          <a:xfrm>
            <a:off x="8472457" y="4663216"/>
            <a:ext cx="548700" cy="393600"/>
          </a:xfrm>
          <a:prstGeom prst="rect">
            <a:avLst/>
          </a:prstGeom>
          <a:noFill/>
          <a:ln>
            <a:noFill/>
          </a:ln>
        </p:spPr>
        <p:txBody>
          <a:bodyPr anchorCtr="0" anchor="ctr" bIns="91425" lIns="91425" rIns="91425" tIns="91425">
            <a:noAutofit/>
          </a:bodyPr>
          <a:lstStyle/>
          <a:p>
            <a:pPr lvl="0" algn="r">
              <a:spcBef>
                <a:spcPts val="0"/>
              </a:spcBef>
              <a:buNone/>
            </a:pPr>
            <a:fld id="{00000000-1234-1234-1234-123412341234}" type="slidenum">
              <a:rPr lang="en" sz="1000">
                <a:solidFill>
                  <a:schemeClr val="accent1"/>
                </a:solidFill>
                <a:latin typeface="Source Code Pro"/>
                <a:ea typeface="Source Code Pro"/>
                <a:cs typeface="Source Code Pro"/>
                <a:sym typeface="Source Code Pro"/>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20.png"/><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hyperlink" Target="http://www.youtube.com/watch?v=L0L5fciA6AU" TargetMode="External"/><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hyperlink" Target="http://www.youtube.com/watch?v=WDZJPJV__bQ" TargetMode="External"/><Relationship Id="rId4" Type="http://schemas.openxmlformats.org/officeDocument/2006/relationships/image" Target="../media/image10.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1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1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1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1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 Id="rId3" Type="http://schemas.openxmlformats.org/officeDocument/2006/relationships/image" Target="../media/image1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 Id="rId3" Type="http://schemas.openxmlformats.org/officeDocument/2006/relationships/image" Target="../media/image1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5" name="Shape 55"/>
        <p:cNvGrpSpPr/>
        <p:nvPr/>
      </p:nvGrpSpPr>
      <p:grpSpPr>
        <a:xfrm>
          <a:off x="0" y="0"/>
          <a:ext cx="0" cy="0"/>
          <a:chOff x="0" y="0"/>
          <a:chExt cx="0" cy="0"/>
        </a:xfrm>
      </p:grpSpPr>
      <p:sp>
        <p:nvSpPr>
          <p:cNvPr id="56" name="Shape 56"/>
          <p:cNvSpPr txBox="1"/>
          <p:nvPr>
            <p:ph type="ctrTitle"/>
          </p:nvPr>
        </p:nvSpPr>
        <p:spPr>
          <a:xfrm>
            <a:off x="311700" y="392150"/>
            <a:ext cx="8520600" cy="2690400"/>
          </a:xfrm>
          <a:prstGeom prst="rect">
            <a:avLst/>
          </a:prstGeom>
        </p:spPr>
        <p:txBody>
          <a:bodyPr anchorCtr="0" anchor="ctr" bIns="91425" lIns="91425" rIns="91425" tIns="91425">
            <a:noAutofit/>
          </a:bodyPr>
          <a:lstStyle/>
          <a:p>
            <a:pPr lvl="0">
              <a:spcBef>
                <a:spcPts val="0"/>
              </a:spcBef>
              <a:buNone/>
            </a:pPr>
            <a:r>
              <a:rPr lang="en"/>
              <a:t>The Power of Language</a:t>
            </a:r>
          </a:p>
        </p:txBody>
      </p:sp>
      <p:sp>
        <p:nvSpPr>
          <p:cNvPr id="57" name="Shape 57"/>
          <p:cNvSpPr txBox="1"/>
          <p:nvPr>
            <p:ph idx="1" type="subTitle"/>
          </p:nvPr>
        </p:nvSpPr>
        <p:spPr>
          <a:xfrm>
            <a:off x="311700" y="3890400"/>
            <a:ext cx="8520600" cy="706200"/>
          </a:xfrm>
          <a:prstGeom prst="rect">
            <a:avLst/>
          </a:prstGeom>
        </p:spPr>
        <p:txBody>
          <a:bodyPr anchorCtr="0" anchor="ctr" bIns="91425" lIns="91425" rIns="91425" tIns="91425">
            <a:noAutofit/>
          </a:bodyPr>
          <a:lstStyle/>
          <a:p>
            <a:pPr lvl="0">
              <a:spcBef>
                <a:spcPts val="0"/>
              </a:spcBef>
              <a:buNone/>
            </a:pPr>
            <a:r>
              <a:rPr lang="en"/>
              <a:t>TOK Presentation </a:t>
            </a: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7" name="Shape 117"/>
        <p:cNvGrpSpPr/>
        <p:nvPr/>
      </p:nvGrpSpPr>
      <p:grpSpPr>
        <a:xfrm>
          <a:off x="0" y="0"/>
          <a:ext cx="0" cy="0"/>
          <a:chOff x="0" y="0"/>
          <a:chExt cx="0" cy="0"/>
        </a:xfrm>
      </p:grpSpPr>
      <p:sp>
        <p:nvSpPr>
          <p:cNvPr id="118" name="Shape 118"/>
          <p:cNvSpPr txBox="1"/>
          <p:nvPr>
            <p:ph type="title"/>
          </p:nvPr>
        </p:nvSpPr>
        <p:spPr>
          <a:xfrm>
            <a:off x="311700" y="292850"/>
            <a:ext cx="8520600" cy="801000"/>
          </a:xfrm>
          <a:prstGeom prst="rect">
            <a:avLst/>
          </a:prstGeom>
        </p:spPr>
        <p:txBody>
          <a:bodyPr anchorCtr="0" anchor="t" bIns="91425" lIns="91425" rIns="91425" tIns="91425">
            <a:noAutofit/>
          </a:bodyPr>
          <a:lstStyle/>
          <a:p>
            <a:pPr lvl="0">
              <a:spcBef>
                <a:spcPts val="0"/>
              </a:spcBef>
              <a:buNone/>
            </a:pPr>
            <a:r>
              <a:rPr lang="en"/>
              <a:t>Final definitions (would be your 3rd paragraph):</a:t>
            </a:r>
          </a:p>
        </p:txBody>
      </p:sp>
      <p:sp>
        <p:nvSpPr>
          <p:cNvPr id="119" name="Shape 119"/>
          <p:cNvSpPr txBox="1"/>
          <p:nvPr>
            <p:ph idx="1" type="body"/>
          </p:nvPr>
        </p:nvSpPr>
        <p:spPr>
          <a:xfrm>
            <a:off x="311700" y="1228675"/>
            <a:ext cx="8520600" cy="3340200"/>
          </a:xfrm>
          <a:prstGeom prst="rect">
            <a:avLst/>
          </a:prstGeom>
        </p:spPr>
        <p:txBody>
          <a:bodyPr anchorCtr="0" anchor="t" bIns="91425" lIns="91425" rIns="91425" tIns="91425">
            <a:noAutofit/>
          </a:bodyPr>
          <a:lstStyle/>
          <a:p>
            <a:pPr lvl="0">
              <a:spcBef>
                <a:spcPts val="0"/>
              </a:spcBef>
              <a:buNone/>
            </a:pPr>
            <a:r>
              <a:rPr b="1" lang="en"/>
              <a:t>Language</a:t>
            </a:r>
            <a:r>
              <a:rPr lang="en"/>
              <a:t>: any form in life (images, words, numbers, etc.) that “tracks” the truth.</a:t>
            </a:r>
          </a:p>
          <a:p>
            <a:pPr lvl="0">
              <a:spcBef>
                <a:spcPts val="0"/>
              </a:spcBef>
              <a:buNone/>
            </a:pPr>
            <a:r>
              <a:rPr b="1" lang="en"/>
              <a:t>“True Knowledge”</a:t>
            </a:r>
            <a:r>
              <a:rPr lang="en"/>
              <a:t>: Theory of Forms, but because the theory of forms is nearly impossibly to see clearly, “true knowledge” refers to </a:t>
            </a:r>
            <a:r>
              <a:rPr b="1" lang="en"/>
              <a:t>ideas</a:t>
            </a:r>
            <a:r>
              <a:rPr b="1" lang="en"/>
              <a:t> in reality</a:t>
            </a:r>
            <a:r>
              <a:rPr lang="en"/>
              <a:t> that comes closest to reflecting theory of forms.</a:t>
            </a:r>
          </a:p>
          <a:p>
            <a:pPr lvl="0">
              <a:spcBef>
                <a:spcPts val="0"/>
              </a:spcBef>
              <a:buNone/>
            </a:pPr>
            <a:r>
              <a:rPr b="1" lang="en"/>
              <a:t>Thesis: </a:t>
            </a:r>
            <a:r>
              <a:rPr lang="en"/>
              <a:t>Language--any medium through which one attempts to express reality--cannot entirely show the truth; it can mimic truth. It is, then, the closest thing we have to achieving truth.</a:t>
            </a: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9">
                                            <p:txEl>
                                              <p:pRg end="0" st="0"/>
                                            </p:txEl>
                                          </p:spTgt>
                                        </p:tgtEl>
                                        <p:attrNameLst>
                                          <p:attrName>style.visibility</p:attrName>
                                        </p:attrNameLst>
                                      </p:cBhvr>
                                      <p:to>
                                        <p:strVal val="visible"/>
                                      </p:to>
                                    </p:set>
                                    <p:animEffect filter="fade" transition="in">
                                      <p:cBhvr>
                                        <p:cTn dur="1000"/>
                                        <p:tgtEl>
                                          <p:spTgt spid="119">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9">
                                            <p:txEl>
                                              <p:pRg end="1" st="1"/>
                                            </p:txEl>
                                          </p:spTgt>
                                        </p:tgtEl>
                                        <p:attrNameLst>
                                          <p:attrName>style.visibility</p:attrName>
                                        </p:attrNameLst>
                                      </p:cBhvr>
                                      <p:to>
                                        <p:strVal val="visible"/>
                                      </p:to>
                                    </p:set>
                                    <p:animEffect filter="fade" transition="in">
                                      <p:cBhvr>
                                        <p:cTn dur="1000"/>
                                        <p:tgtEl>
                                          <p:spTgt spid="119">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9">
                                            <p:txEl>
                                              <p:pRg end="2" st="2"/>
                                            </p:txEl>
                                          </p:spTgt>
                                        </p:tgtEl>
                                        <p:attrNameLst>
                                          <p:attrName>style.visibility</p:attrName>
                                        </p:attrNameLst>
                                      </p:cBhvr>
                                      <p:to>
                                        <p:strVal val="visible"/>
                                      </p:to>
                                    </p:set>
                                    <p:animEffect filter="fade" transition="in">
                                      <p:cBhvr>
                                        <p:cTn dur="1000"/>
                                        <p:tgtEl>
                                          <p:spTgt spid="119">
                                            <p:txEl>
                                              <p:pRg end="2" st="2"/>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3" name="Shape 123"/>
        <p:cNvGrpSpPr/>
        <p:nvPr/>
      </p:nvGrpSpPr>
      <p:grpSpPr>
        <a:xfrm>
          <a:off x="0" y="0"/>
          <a:ext cx="0" cy="0"/>
          <a:chOff x="0" y="0"/>
          <a:chExt cx="0" cy="0"/>
        </a:xfrm>
      </p:grpSpPr>
      <p:sp>
        <p:nvSpPr>
          <p:cNvPr id="124" name="Shape 124"/>
          <p:cNvSpPr txBox="1"/>
          <p:nvPr>
            <p:ph type="title"/>
          </p:nvPr>
        </p:nvSpPr>
        <p:spPr>
          <a:xfrm>
            <a:off x="311700" y="292850"/>
            <a:ext cx="8520600" cy="801000"/>
          </a:xfrm>
          <a:prstGeom prst="rect">
            <a:avLst/>
          </a:prstGeom>
        </p:spPr>
        <p:txBody>
          <a:bodyPr anchorCtr="0" anchor="t" bIns="91425" lIns="91425" rIns="91425" tIns="91425">
            <a:noAutofit/>
          </a:bodyPr>
          <a:lstStyle/>
          <a:p>
            <a:pPr lvl="0">
              <a:spcBef>
                <a:spcPts val="0"/>
              </a:spcBef>
              <a:buNone/>
            </a:pPr>
            <a:r>
              <a:rPr lang="en"/>
              <a:t>THE ARTS</a:t>
            </a:r>
          </a:p>
        </p:txBody>
      </p:sp>
      <p:sp>
        <p:nvSpPr>
          <p:cNvPr id="125" name="Shape 125"/>
          <p:cNvSpPr txBox="1"/>
          <p:nvPr>
            <p:ph idx="1" type="body"/>
          </p:nvPr>
        </p:nvSpPr>
        <p:spPr>
          <a:xfrm>
            <a:off x="311700" y="1228675"/>
            <a:ext cx="8520600" cy="3340200"/>
          </a:xfrm>
          <a:prstGeom prst="rect">
            <a:avLst/>
          </a:prstGeom>
        </p:spPr>
        <p:txBody>
          <a:bodyPr anchorCtr="0" anchor="t" bIns="91425" lIns="91425" rIns="91425" tIns="91425">
            <a:noAutofit/>
          </a:bodyPr>
          <a:lstStyle/>
          <a:p>
            <a:pPr indent="-228600" lvl="0" marL="457200" rtl="0">
              <a:spcBef>
                <a:spcPts val="0"/>
              </a:spcBef>
              <a:buAutoNum type="arabicPeriod"/>
            </a:pPr>
            <a:r>
              <a:rPr lang="en"/>
              <a:t>What is “language” in the Arts? What are its limitations?</a:t>
            </a:r>
            <a:br>
              <a:rPr lang="en"/>
            </a:br>
          </a:p>
          <a:p>
            <a:pPr indent="-228600" lvl="0" marL="457200" rtl="0">
              <a:spcBef>
                <a:spcPts val="0"/>
              </a:spcBef>
              <a:buAutoNum type="arabicPeriod"/>
            </a:pPr>
            <a:r>
              <a:rPr lang="en"/>
              <a:t>What is “true knowledge” in the Arts? </a:t>
            </a:r>
            <a:br>
              <a:rPr lang="en"/>
            </a:br>
          </a:p>
          <a:p>
            <a:pPr indent="-228600" lvl="0" marL="457200" rtl="0">
              <a:spcBef>
                <a:spcPts val="0"/>
              </a:spcBef>
              <a:buAutoNum type="arabicPeriod"/>
            </a:pPr>
            <a:r>
              <a:rPr lang="en"/>
              <a:t>Some kick-ass examples</a:t>
            </a:r>
          </a:p>
          <a:p>
            <a:pPr indent="-228600" lvl="1" marL="914400" rtl="0">
              <a:spcBef>
                <a:spcPts val="0"/>
              </a:spcBef>
              <a:buAutoNum type="alphaLcPeriod"/>
            </a:pPr>
            <a:r>
              <a:rPr lang="en"/>
              <a:t>Theory and Example 1: Linguistic Determinism</a:t>
            </a:r>
          </a:p>
          <a:p>
            <a:pPr indent="-228600" lvl="1" marL="914400" rtl="0">
              <a:spcBef>
                <a:spcPts val="0"/>
              </a:spcBef>
              <a:buAutoNum type="alphaLcPeriod"/>
            </a:pPr>
            <a:r>
              <a:rPr lang="en"/>
              <a:t>Theory and Example 2: Confirmation Bias</a:t>
            </a:r>
          </a:p>
          <a:p>
            <a:pPr lvl="0">
              <a:spcBef>
                <a:spcPts val="0"/>
              </a:spcBef>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5"/>
                                        </p:tgtEl>
                                        <p:attrNameLst>
                                          <p:attrName>style.visibility</p:attrName>
                                        </p:attrNameLst>
                                      </p:cBhvr>
                                      <p:to>
                                        <p:strVal val="visible"/>
                                      </p:to>
                                    </p:set>
                                    <p:animEffect filter="fade" transition="in">
                                      <p:cBhvr>
                                        <p:cTn dur="1000"/>
                                        <p:tgtEl>
                                          <p:spTgt spid="12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9" name="Shape 129"/>
        <p:cNvGrpSpPr/>
        <p:nvPr/>
      </p:nvGrpSpPr>
      <p:grpSpPr>
        <a:xfrm>
          <a:off x="0" y="0"/>
          <a:ext cx="0" cy="0"/>
          <a:chOff x="0" y="0"/>
          <a:chExt cx="0" cy="0"/>
        </a:xfrm>
      </p:grpSpPr>
      <p:sp>
        <p:nvSpPr>
          <p:cNvPr id="130" name="Shape 130"/>
          <p:cNvSpPr txBox="1"/>
          <p:nvPr>
            <p:ph type="title"/>
          </p:nvPr>
        </p:nvSpPr>
        <p:spPr>
          <a:xfrm>
            <a:off x="260575" y="292850"/>
            <a:ext cx="8520600" cy="801000"/>
          </a:xfrm>
          <a:prstGeom prst="rect">
            <a:avLst/>
          </a:prstGeom>
        </p:spPr>
        <p:txBody>
          <a:bodyPr anchorCtr="0" anchor="t" bIns="91425" lIns="91425" rIns="91425" tIns="91425">
            <a:noAutofit/>
          </a:bodyPr>
          <a:lstStyle/>
          <a:p>
            <a:pPr lvl="0">
              <a:spcBef>
                <a:spcPts val="0"/>
              </a:spcBef>
              <a:buNone/>
            </a:pPr>
            <a:r>
              <a:rPr lang="en"/>
              <a:t>Example 1: Linguistic Determinism and language</a:t>
            </a:r>
          </a:p>
        </p:txBody>
      </p:sp>
      <p:sp>
        <p:nvSpPr>
          <p:cNvPr id="131" name="Shape 131"/>
          <p:cNvSpPr txBox="1"/>
          <p:nvPr>
            <p:ph idx="1" type="body"/>
          </p:nvPr>
        </p:nvSpPr>
        <p:spPr>
          <a:xfrm>
            <a:off x="311700" y="1228675"/>
            <a:ext cx="8656800" cy="965100"/>
          </a:xfrm>
          <a:prstGeom prst="rect">
            <a:avLst/>
          </a:prstGeom>
        </p:spPr>
        <p:txBody>
          <a:bodyPr anchorCtr="0" anchor="t" bIns="91425" lIns="91425" rIns="91425" tIns="91425">
            <a:noAutofit/>
          </a:bodyPr>
          <a:lstStyle/>
          <a:p>
            <a:pPr lvl="0">
              <a:spcBef>
                <a:spcPts val="0"/>
              </a:spcBef>
              <a:buNone/>
            </a:pPr>
            <a:r>
              <a:rPr b="1" lang="en"/>
              <a:t>Theory--Linguistic Determinism</a:t>
            </a:r>
            <a:r>
              <a:rPr lang="en"/>
              <a:t>: people experience the world based on the language they habitually use. </a:t>
            </a:r>
          </a:p>
          <a:p>
            <a:pPr lvl="0">
              <a:spcBef>
                <a:spcPts val="0"/>
              </a:spcBef>
              <a:buNone/>
            </a:pPr>
            <a:r>
              <a:t/>
            </a:r>
            <a:endParaRPr/>
          </a:p>
        </p:txBody>
      </p:sp>
      <p:pic>
        <p:nvPicPr>
          <p:cNvPr id="132" name="Shape 132"/>
          <p:cNvPicPr preferRelativeResize="0"/>
          <p:nvPr/>
        </p:nvPicPr>
        <p:blipFill>
          <a:blip r:embed="rId3">
            <a:alphaModFix/>
          </a:blip>
          <a:stretch>
            <a:fillRect/>
          </a:stretch>
        </p:blipFill>
        <p:spPr>
          <a:xfrm>
            <a:off x="1796270" y="2492000"/>
            <a:ext cx="4644974" cy="21822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1">
                                            <p:txEl>
                                              <p:pRg end="0" st="0"/>
                                            </p:txEl>
                                          </p:spTgt>
                                        </p:tgtEl>
                                        <p:attrNameLst>
                                          <p:attrName>style.visibility</p:attrName>
                                        </p:attrNameLst>
                                      </p:cBhvr>
                                      <p:to>
                                        <p:strVal val="visible"/>
                                      </p:to>
                                    </p:set>
                                    <p:animEffect filter="fade" transition="in">
                                      <p:cBhvr>
                                        <p:cTn dur="1000"/>
                                        <p:tgtEl>
                                          <p:spTgt spid="131">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1">
                                            <p:txEl>
                                              <p:pRg end="1" st="1"/>
                                            </p:txEl>
                                          </p:spTgt>
                                        </p:tgtEl>
                                        <p:attrNameLst>
                                          <p:attrName>style.visibility</p:attrName>
                                        </p:attrNameLst>
                                      </p:cBhvr>
                                      <p:to>
                                        <p:strVal val="visible"/>
                                      </p:to>
                                    </p:set>
                                    <p:animEffect filter="fade" transition="in">
                                      <p:cBhvr>
                                        <p:cTn dur="1000"/>
                                        <p:tgtEl>
                                          <p:spTgt spid="131">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2"/>
                                        </p:tgtEl>
                                        <p:attrNameLst>
                                          <p:attrName>style.visibility</p:attrName>
                                        </p:attrNameLst>
                                      </p:cBhvr>
                                      <p:to>
                                        <p:strVal val="visible"/>
                                      </p:to>
                                    </p:set>
                                    <p:animEffect filter="fade" transition="in">
                                      <p:cBhvr>
                                        <p:cTn dur="1000"/>
                                        <p:tgtEl>
                                          <p:spTgt spid="13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6" name="Shape 136"/>
        <p:cNvGrpSpPr/>
        <p:nvPr/>
      </p:nvGrpSpPr>
      <p:grpSpPr>
        <a:xfrm>
          <a:off x="0" y="0"/>
          <a:ext cx="0" cy="0"/>
          <a:chOff x="0" y="0"/>
          <a:chExt cx="0" cy="0"/>
        </a:xfrm>
      </p:grpSpPr>
      <p:sp>
        <p:nvSpPr>
          <p:cNvPr id="137" name="Shape 137"/>
          <p:cNvSpPr txBox="1"/>
          <p:nvPr>
            <p:ph type="title"/>
          </p:nvPr>
        </p:nvSpPr>
        <p:spPr>
          <a:xfrm>
            <a:off x="311700" y="292850"/>
            <a:ext cx="8520600" cy="801000"/>
          </a:xfrm>
          <a:prstGeom prst="rect">
            <a:avLst/>
          </a:prstGeom>
        </p:spPr>
        <p:txBody>
          <a:bodyPr anchorCtr="0" anchor="t" bIns="91425" lIns="91425" rIns="91425" tIns="91425">
            <a:noAutofit/>
          </a:bodyPr>
          <a:lstStyle/>
          <a:p>
            <a:pPr lvl="0">
              <a:spcBef>
                <a:spcPts val="0"/>
              </a:spcBef>
              <a:buNone/>
            </a:pPr>
            <a:r>
              <a:rPr lang="en"/>
              <a:t>Linguistic Determinism: language and knowledge</a:t>
            </a:r>
          </a:p>
        </p:txBody>
      </p:sp>
      <p:sp>
        <p:nvSpPr>
          <p:cNvPr id="138" name="Shape 138"/>
          <p:cNvSpPr txBox="1"/>
          <p:nvPr>
            <p:ph idx="1" type="body"/>
          </p:nvPr>
        </p:nvSpPr>
        <p:spPr>
          <a:xfrm>
            <a:off x="0" y="1246250"/>
            <a:ext cx="5058900" cy="3668100"/>
          </a:xfrm>
          <a:prstGeom prst="rect">
            <a:avLst/>
          </a:prstGeom>
        </p:spPr>
        <p:txBody>
          <a:bodyPr anchorCtr="0" anchor="t" bIns="91425" lIns="91425" rIns="91425" tIns="91425">
            <a:noAutofit/>
          </a:bodyPr>
          <a:lstStyle/>
          <a:p>
            <a:pPr indent="-228600" lvl="0" marL="457200" rtl="0">
              <a:spcBef>
                <a:spcPts val="0"/>
              </a:spcBef>
              <a:buChar char="●"/>
            </a:pPr>
            <a:r>
              <a:rPr b="1" lang="en"/>
              <a:t>Language</a:t>
            </a:r>
            <a:r>
              <a:rPr lang="en"/>
              <a:t>: words</a:t>
            </a:r>
            <a:br>
              <a:rPr lang="en"/>
            </a:br>
          </a:p>
          <a:p>
            <a:pPr indent="-228600" lvl="0" marL="457200" rtl="0">
              <a:spcBef>
                <a:spcPts val="0"/>
              </a:spcBef>
              <a:buChar char="●"/>
            </a:pPr>
            <a:r>
              <a:rPr b="1" lang="en"/>
              <a:t>Limitations:</a:t>
            </a:r>
          </a:p>
          <a:p>
            <a:pPr indent="-228600" lvl="1" marL="914400" rtl="0">
              <a:spcBef>
                <a:spcPts val="0"/>
              </a:spcBef>
              <a:buChar char="○"/>
            </a:pPr>
            <a:r>
              <a:rPr lang="en" u="sng"/>
              <a:t>Metaphors</a:t>
            </a:r>
            <a:r>
              <a:rPr lang="en"/>
              <a:t> create ambiguity in meaning</a:t>
            </a:r>
          </a:p>
          <a:p>
            <a:pPr indent="-228600" lvl="1" marL="914400" rtl="0">
              <a:spcBef>
                <a:spcPts val="0"/>
              </a:spcBef>
              <a:buChar char="○"/>
            </a:pPr>
            <a:r>
              <a:rPr lang="en" u="sng"/>
              <a:t>Connotations</a:t>
            </a:r>
            <a:r>
              <a:rPr lang="en"/>
              <a:t> create confusion</a:t>
            </a:r>
          </a:p>
          <a:p>
            <a:pPr indent="-228600" lvl="1" marL="914400" rtl="0">
              <a:spcBef>
                <a:spcPts val="0"/>
              </a:spcBef>
              <a:buChar char="○"/>
            </a:pPr>
            <a:r>
              <a:rPr lang="en" u="sng"/>
              <a:t>Cultural context</a:t>
            </a:r>
            <a:r>
              <a:rPr lang="en"/>
              <a:t> creates different meanings and connotations </a:t>
            </a:r>
            <a:br>
              <a:rPr lang="en"/>
            </a:br>
          </a:p>
          <a:p>
            <a:pPr indent="-228600" lvl="0" marL="457200" rtl="0">
              <a:spcBef>
                <a:spcPts val="0"/>
              </a:spcBef>
              <a:buChar char="●"/>
            </a:pPr>
            <a:r>
              <a:rPr b="1" lang="en"/>
              <a:t>True knowledge: </a:t>
            </a:r>
            <a:r>
              <a:rPr lang="en"/>
              <a:t>language that reflects who a person or group of people are.</a:t>
            </a:r>
          </a:p>
        </p:txBody>
      </p:sp>
      <p:pic>
        <p:nvPicPr>
          <p:cNvPr id="139" name="Shape 139"/>
          <p:cNvPicPr preferRelativeResize="0"/>
          <p:nvPr/>
        </p:nvPicPr>
        <p:blipFill>
          <a:blip r:embed="rId3">
            <a:alphaModFix/>
          </a:blip>
          <a:stretch>
            <a:fillRect/>
          </a:stretch>
        </p:blipFill>
        <p:spPr>
          <a:xfrm>
            <a:off x="5294699" y="1246250"/>
            <a:ext cx="3696900" cy="24629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8">
                                            <p:txEl>
                                              <p:pRg end="0" st="0"/>
                                            </p:txEl>
                                          </p:spTgt>
                                        </p:tgtEl>
                                        <p:attrNameLst>
                                          <p:attrName>style.visibility</p:attrName>
                                        </p:attrNameLst>
                                      </p:cBhvr>
                                      <p:to>
                                        <p:strVal val="visible"/>
                                      </p:to>
                                    </p:set>
                                    <p:animEffect filter="fade" transition="in">
                                      <p:cBhvr>
                                        <p:cTn dur="1000"/>
                                        <p:tgtEl>
                                          <p:spTgt spid="138">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8">
                                            <p:txEl>
                                              <p:pRg end="1" st="1"/>
                                            </p:txEl>
                                          </p:spTgt>
                                        </p:tgtEl>
                                        <p:attrNameLst>
                                          <p:attrName>style.visibility</p:attrName>
                                        </p:attrNameLst>
                                      </p:cBhvr>
                                      <p:to>
                                        <p:strVal val="visible"/>
                                      </p:to>
                                    </p:set>
                                    <p:animEffect filter="fade" transition="in">
                                      <p:cBhvr>
                                        <p:cTn dur="1000"/>
                                        <p:tgtEl>
                                          <p:spTgt spid="138">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8">
                                            <p:txEl>
                                              <p:pRg end="2" st="2"/>
                                            </p:txEl>
                                          </p:spTgt>
                                        </p:tgtEl>
                                        <p:attrNameLst>
                                          <p:attrName>style.visibility</p:attrName>
                                        </p:attrNameLst>
                                      </p:cBhvr>
                                      <p:to>
                                        <p:strVal val="visible"/>
                                      </p:to>
                                    </p:set>
                                    <p:animEffect filter="fade" transition="in">
                                      <p:cBhvr>
                                        <p:cTn dur="1000"/>
                                        <p:tgtEl>
                                          <p:spTgt spid="138">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8">
                                            <p:txEl>
                                              <p:pRg end="3" st="3"/>
                                            </p:txEl>
                                          </p:spTgt>
                                        </p:tgtEl>
                                        <p:attrNameLst>
                                          <p:attrName>style.visibility</p:attrName>
                                        </p:attrNameLst>
                                      </p:cBhvr>
                                      <p:to>
                                        <p:strVal val="visible"/>
                                      </p:to>
                                    </p:set>
                                    <p:animEffect filter="fade" transition="in">
                                      <p:cBhvr>
                                        <p:cTn dur="1000"/>
                                        <p:tgtEl>
                                          <p:spTgt spid="138">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8">
                                            <p:txEl>
                                              <p:pRg end="4" st="4"/>
                                            </p:txEl>
                                          </p:spTgt>
                                        </p:tgtEl>
                                        <p:attrNameLst>
                                          <p:attrName>style.visibility</p:attrName>
                                        </p:attrNameLst>
                                      </p:cBhvr>
                                      <p:to>
                                        <p:strVal val="visible"/>
                                      </p:to>
                                    </p:set>
                                    <p:animEffect filter="fade" transition="in">
                                      <p:cBhvr>
                                        <p:cTn dur="1000"/>
                                        <p:tgtEl>
                                          <p:spTgt spid="138">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8">
                                            <p:txEl>
                                              <p:pRg end="5" st="5"/>
                                            </p:txEl>
                                          </p:spTgt>
                                        </p:tgtEl>
                                        <p:attrNameLst>
                                          <p:attrName>style.visibility</p:attrName>
                                        </p:attrNameLst>
                                      </p:cBhvr>
                                      <p:to>
                                        <p:strVal val="visible"/>
                                      </p:to>
                                    </p:set>
                                    <p:animEffect filter="fade" transition="in">
                                      <p:cBhvr>
                                        <p:cTn dur="1000"/>
                                        <p:tgtEl>
                                          <p:spTgt spid="138">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9"/>
                                        </p:tgtEl>
                                        <p:attrNameLst>
                                          <p:attrName>style.visibility</p:attrName>
                                        </p:attrNameLst>
                                      </p:cBhvr>
                                      <p:to>
                                        <p:strVal val="visible"/>
                                      </p:to>
                                    </p:set>
                                    <p:animEffect filter="fade" transition="in">
                                      <p:cBhvr>
                                        <p:cTn dur="1000"/>
                                        <p:tgtEl>
                                          <p:spTgt spid="13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3" name="Shape 143"/>
        <p:cNvGrpSpPr/>
        <p:nvPr/>
      </p:nvGrpSpPr>
      <p:grpSpPr>
        <a:xfrm>
          <a:off x="0" y="0"/>
          <a:ext cx="0" cy="0"/>
          <a:chOff x="0" y="0"/>
          <a:chExt cx="0" cy="0"/>
        </a:xfrm>
      </p:grpSpPr>
      <p:sp>
        <p:nvSpPr>
          <p:cNvPr id="144" name="Shape 144"/>
          <p:cNvSpPr txBox="1"/>
          <p:nvPr>
            <p:ph type="title"/>
          </p:nvPr>
        </p:nvSpPr>
        <p:spPr>
          <a:xfrm>
            <a:off x="311700" y="292850"/>
            <a:ext cx="8520600" cy="801000"/>
          </a:xfrm>
          <a:prstGeom prst="rect">
            <a:avLst/>
          </a:prstGeom>
        </p:spPr>
        <p:txBody>
          <a:bodyPr anchorCtr="0" anchor="t" bIns="91425" lIns="91425" rIns="91425" tIns="91425">
            <a:noAutofit/>
          </a:bodyPr>
          <a:lstStyle/>
          <a:p>
            <a:pPr lvl="0">
              <a:spcBef>
                <a:spcPts val="0"/>
              </a:spcBef>
              <a:buNone/>
            </a:pPr>
            <a:r>
              <a:rPr lang="en"/>
              <a:t>Example 1: Hopi Indians and linguistic determinism</a:t>
            </a:r>
          </a:p>
        </p:txBody>
      </p:sp>
      <p:sp>
        <p:nvSpPr>
          <p:cNvPr id="145" name="Shape 145"/>
          <p:cNvSpPr txBox="1"/>
          <p:nvPr>
            <p:ph idx="1" type="body"/>
          </p:nvPr>
        </p:nvSpPr>
        <p:spPr>
          <a:xfrm>
            <a:off x="311700" y="1228675"/>
            <a:ext cx="4883400" cy="3340200"/>
          </a:xfrm>
          <a:prstGeom prst="rect">
            <a:avLst/>
          </a:prstGeom>
        </p:spPr>
        <p:txBody>
          <a:bodyPr anchorCtr="0" anchor="t" bIns="91425" lIns="91425" rIns="91425" tIns="91425">
            <a:noAutofit/>
          </a:bodyPr>
          <a:lstStyle/>
          <a:p>
            <a:pPr indent="-228600" lvl="0" marL="457200" rtl="0">
              <a:spcBef>
                <a:spcPts val="0"/>
              </a:spcBef>
              <a:buChar char="●"/>
            </a:pPr>
            <a:r>
              <a:rPr lang="en"/>
              <a:t>Native American Tribe from Northern Arizona</a:t>
            </a:r>
            <a:br>
              <a:rPr lang="en"/>
            </a:br>
          </a:p>
          <a:p>
            <a:pPr indent="-228600" lvl="0" marL="457200" rtl="0">
              <a:spcBef>
                <a:spcPts val="0"/>
              </a:spcBef>
              <a:buChar char="●"/>
            </a:pPr>
            <a:r>
              <a:rPr lang="en"/>
              <a:t>Large tribe</a:t>
            </a:r>
            <a:br>
              <a:rPr lang="en"/>
            </a:br>
          </a:p>
          <a:p>
            <a:pPr indent="-228600" lvl="0" marL="457200" rtl="0">
              <a:spcBef>
                <a:spcPts val="0"/>
              </a:spcBef>
              <a:buChar char="●"/>
            </a:pPr>
            <a:r>
              <a:rPr lang="en"/>
              <a:t>Hopi Language is part of Uto-Aztecan language.</a:t>
            </a:r>
            <a:br>
              <a:rPr lang="en"/>
            </a:br>
          </a:p>
        </p:txBody>
      </p:sp>
      <p:pic>
        <p:nvPicPr>
          <p:cNvPr id="146" name="Shape 146"/>
          <p:cNvPicPr preferRelativeResize="0"/>
          <p:nvPr/>
        </p:nvPicPr>
        <p:blipFill>
          <a:blip r:embed="rId3">
            <a:alphaModFix/>
          </a:blip>
          <a:stretch>
            <a:fillRect/>
          </a:stretch>
        </p:blipFill>
        <p:spPr>
          <a:xfrm>
            <a:off x="4579475" y="1706403"/>
            <a:ext cx="4252824" cy="254829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5">
                                            <p:txEl>
                                              <p:pRg end="0" st="0"/>
                                            </p:txEl>
                                          </p:spTgt>
                                        </p:tgtEl>
                                        <p:attrNameLst>
                                          <p:attrName>style.visibility</p:attrName>
                                        </p:attrNameLst>
                                      </p:cBhvr>
                                      <p:to>
                                        <p:strVal val="visible"/>
                                      </p:to>
                                    </p:set>
                                    <p:animEffect filter="fade" transition="in">
                                      <p:cBhvr>
                                        <p:cTn dur="1000"/>
                                        <p:tgtEl>
                                          <p:spTgt spid="145">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5">
                                            <p:txEl>
                                              <p:pRg end="1" st="1"/>
                                            </p:txEl>
                                          </p:spTgt>
                                        </p:tgtEl>
                                        <p:attrNameLst>
                                          <p:attrName>style.visibility</p:attrName>
                                        </p:attrNameLst>
                                      </p:cBhvr>
                                      <p:to>
                                        <p:strVal val="visible"/>
                                      </p:to>
                                    </p:set>
                                    <p:animEffect filter="fade" transition="in">
                                      <p:cBhvr>
                                        <p:cTn dur="1000"/>
                                        <p:tgtEl>
                                          <p:spTgt spid="145">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5">
                                            <p:txEl>
                                              <p:pRg end="2" st="2"/>
                                            </p:txEl>
                                          </p:spTgt>
                                        </p:tgtEl>
                                        <p:attrNameLst>
                                          <p:attrName>style.visibility</p:attrName>
                                        </p:attrNameLst>
                                      </p:cBhvr>
                                      <p:to>
                                        <p:strVal val="visible"/>
                                      </p:to>
                                    </p:set>
                                    <p:animEffect filter="fade" transition="in">
                                      <p:cBhvr>
                                        <p:cTn dur="1000"/>
                                        <p:tgtEl>
                                          <p:spTgt spid="145">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6"/>
                                        </p:tgtEl>
                                        <p:attrNameLst>
                                          <p:attrName>style.visibility</p:attrName>
                                        </p:attrNameLst>
                                      </p:cBhvr>
                                      <p:to>
                                        <p:strVal val="visible"/>
                                      </p:to>
                                    </p:set>
                                    <p:animEffect filter="fade" transition="in">
                                      <p:cBhvr>
                                        <p:cTn dur="1000"/>
                                        <p:tgtEl>
                                          <p:spTgt spid="14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0" name="Shape 150"/>
        <p:cNvGrpSpPr/>
        <p:nvPr/>
      </p:nvGrpSpPr>
      <p:grpSpPr>
        <a:xfrm>
          <a:off x="0" y="0"/>
          <a:ext cx="0" cy="0"/>
          <a:chOff x="0" y="0"/>
          <a:chExt cx="0" cy="0"/>
        </a:xfrm>
      </p:grpSpPr>
      <p:sp>
        <p:nvSpPr>
          <p:cNvPr id="151" name="Shape 151"/>
          <p:cNvSpPr txBox="1"/>
          <p:nvPr>
            <p:ph type="title"/>
          </p:nvPr>
        </p:nvSpPr>
        <p:spPr>
          <a:xfrm>
            <a:off x="311700" y="292850"/>
            <a:ext cx="8520600" cy="801000"/>
          </a:xfrm>
          <a:prstGeom prst="rect">
            <a:avLst/>
          </a:prstGeom>
        </p:spPr>
        <p:txBody>
          <a:bodyPr anchorCtr="0" anchor="t" bIns="91425" lIns="91425" rIns="91425" tIns="91425">
            <a:noAutofit/>
          </a:bodyPr>
          <a:lstStyle/>
          <a:p>
            <a:pPr lvl="0">
              <a:spcBef>
                <a:spcPts val="0"/>
              </a:spcBef>
              <a:buNone/>
            </a:pPr>
            <a:r>
              <a:rPr lang="en"/>
              <a:t>Hopi Language:</a:t>
            </a:r>
          </a:p>
        </p:txBody>
      </p:sp>
      <p:graphicFrame>
        <p:nvGraphicFramePr>
          <p:cNvPr id="152" name="Shape 152"/>
          <p:cNvGraphicFramePr/>
          <p:nvPr/>
        </p:nvGraphicFramePr>
        <p:xfrm>
          <a:off x="5009550" y="971800"/>
          <a:ext cx="3000000" cy="3000000"/>
        </p:xfrm>
        <a:graphic>
          <a:graphicData uri="http://schemas.openxmlformats.org/drawingml/2006/table">
            <a:tbl>
              <a:tblPr>
                <a:noFill/>
                <a:tableStyleId>{EA631920-91CC-4DED-BF87-C25F5EE4C260}</a:tableStyleId>
              </a:tblPr>
              <a:tblGrid>
                <a:gridCol w="1911375"/>
                <a:gridCol w="1911375"/>
              </a:tblGrid>
              <a:tr h="413525">
                <a:tc>
                  <a:txBody>
                    <a:bodyPr>
                      <a:noAutofit/>
                    </a:bodyPr>
                    <a:lstStyle/>
                    <a:p>
                      <a:pPr lvl="0">
                        <a:spcBef>
                          <a:spcPts val="0"/>
                        </a:spcBef>
                        <a:buNone/>
                      </a:pPr>
                      <a:r>
                        <a:rPr b="1" lang="en"/>
                        <a:t>Hopi translation</a:t>
                      </a:r>
                    </a:p>
                  </a:txBody>
                  <a:tcPr marT="91425" marB="91425" marR="91425" marL="91425"/>
                </a:tc>
                <a:tc>
                  <a:txBody>
                    <a:bodyPr>
                      <a:noAutofit/>
                    </a:bodyPr>
                    <a:lstStyle/>
                    <a:p>
                      <a:pPr lvl="0">
                        <a:spcBef>
                          <a:spcPts val="0"/>
                        </a:spcBef>
                        <a:buNone/>
                      </a:pPr>
                      <a:r>
                        <a:rPr b="1" lang="en"/>
                        <a:t>English translation</a:t>
                      </a:r>
                    </a:p>
                  </a:txBody>
                  <a:tcPr marT="91425" marB="91425" marR="91425" marL="91425"/>
                </a:tc>
              </a:tr>
              <a:tr h="1009375">
                <a:tc>
                  <a:txBody>
                    <a:bodyPr>
                      <a:noAutofit/>
                    </a:bodyPr>
                    <a:lstStyle/>
                    <a:p>
                      <a:pPr lvl="0">
                        <a:spcBef>
                          <a:spcPts val="0"/>
                        </a:spcBef>
                        <a:buNone/>
                      </a:pPr>
                      <a:r>
                        <a:rPr lang="en"/>
                        <a:t>“He invites people to a feast”</a:t>
                      </a:r>
                    </a:p>
                  </a:txBody>
                  <a:tcPr marT="91425" marB="91425" marR="91425" marL="91425"/>
                </a:tc>
                <a:tc>
                  <a:txBody>
                    <a:bodyPr>
                      <a:noAutofit/>
                    </a:bodyPr>
                    <a:lstStyle/>
                    <a:p>
                      <a:pPr lvl="0">
                        <a:spcBef>
                          <a:spcPts val="0"/>
                        </a:spcBef>
                        <a:buNone/>
                      </a:pPr>
                      <a:r>
                        <a:rPr lang="en"/>
                        <a:t>“He goes for eaters, cooked food.”</a:t>
                      </a:r>
                    </a:p>
                  </a:txBody>
                  <a:tcPr marT="91425" marB="91425" marR="91425" marL="91425"/>
                </a:tc>
              </a:tr>
              <a:tr h="1360725">
                <a:tc>
                  <a:txBody>
                    <a:bodyPr>
                      <a:noAutofit/>
                    </a:bodyPr>
                    <a:lstStyle/>
                    <a:p>
                      <a:pPr lvl="0" rtl="0">
                        <a:spcBef>
                          <a:spcPts val="0"/>
                        </a:spcBef>
                        <a:buNone/>
                      </a:pPr>
                      <a:r>
                        <a:rPr lang="en"/>
                        <a:t>“The boat is grounded on the beach”</a:t>
                      </a:r>
                    </a:p>
                  </a:txBody>
                  <a:tcPr marT="91425" marB="91425" marR="91425" marL="91425"/>
                </a:tc>
                <a:tc>
                  <a:txBody>
                    <a:bodyPr>
                      <a:noAutofit/>
                    </a:bodyPr>
                    <a:lstStyle/>
                    <a:p>
                      <a:pPr lvl="0" rtl="0">
                        <a:spcBef>
                          <a:spcPts val="0"/>
                        </a:spcBef>
                        <a:buNone/>
                      </a:pPr>
                      <a:r>
                        <a:rPr lang="en"/>
                        <a:t>“It is on the beach, point wise as an event of canoe motion”</a:t>
                      </a:r>
                    </a:p>
                  </a:txBody>
                  <a:tcPr marT="91425" marB="91425" marR="91425" marL="91425"/>
                </a:tc>
              </a:tr>
            </a:tbl>
          </a:graphicData>
        </a:graphic>
      </p:graphicFrame>
      <p:sp>
        <p:nvSpPr>
          <p:cNvPr id="153" name="Shape 153"/>
          <p:cNvSpPr txBox="1"/>
          <p:nvPr>
            <p:ph idx="1" type="body"/>
          </p:nvPr>
        </p:nvSpPr>
        <p:spPr>
          <a:xfrm>
            <a:off x="223950" y="1263750"/>
            <a:ext cx="4883400" cy="2331600"/>
          </a:xfrm>
          <a:prstGeom prst="rect">
            <a:avLst/>
          </a:prstGeom>
        </p:spPr>
        <p:txBody>
          <a:bodyPr anchorCtr="0" anchor="t" bIns="91425" lIns="91425" rIns="91425" tIns="91425">
            <a:noAutofit/>
          </a:bodyPr>
          <a:lstStyle/>
          <a:p>
            <a:pPr indent="-228600" lvl="0" marL="457200" rtl="0">
              <a:spcBef>
                <a:spcPts val="0"/>
              </a:spcBef>
              <a:spcAft>
                <a:spcPts val="0"/>
              </a:spcAft>
              <a:buClr>
                <a:srgbClr val="000000"/>
              </a:buClr>
              <a:buChar char="●"/>
            </a:pPr>
            <a:r>
              <a:rPr lang="en">
                <a:solidFill>
                  <a:srgbClr val="000000"/>
                </a:solidFill>
              </a:rPr>
              <a:t>No words, grammatical forms, constructions, or expressions that refer to what we understand as “time”</a:t>
            </a:r>
          </a:p>
          <a:p>
            <a:pPr lvl="0" rtl="0">
              <a:spcBef>
                <a:spcPts val="0"/>
              </a:spcBef>
              <a:spcAft>
                <a:spcPts val="0"/>
              </a:spcAft>
              <a:buNone/>
            </a:pPr>
            <a:r>
              <a:t/>
            </a:r>
            <a:endParaRPr>
              <a:solidFill>
                <a:srgbClr val="000000"/>
              </a:solidFill>
            </a:endParaRPr>
          </a:p>
          <a:p>
            <a:pPr indent="-228600" lvl="0" marL="457200" rtl="0">
              <a:spcBef>
                <a:spcPts val="0"/>
              </a:spcBef>
              <a:spcAft>
                <a:spcPts val="0"/>
              </a:spcAft>
              <a:buClr>
                <a:srgbClr val="000000"/>
              </a:buClr>
              <a:buChar char="●"/>
            </a:pPr>
            <a:r>
              <a:rPr lang="en">
                <a:solidFill>
                  <a:srgbClr val="000000"/>
                </a:solidFill>
              </a:rPr>
              <a:t>They have no concept of abstract time</a:t>
            </a:r>
            <a:br>
              <a:rPr lang="en">
                <a:solidFill>
                  <a:srgbClr val="000000"/>
                </a:solidFill>
              </a:rPr>
            </a:br>
          </a:p>
          <a:p>
            <a:pPr lvl="0" rtl="0">
              <a:spcBef>
                <a:spcPts val="0"/>
              </a:spcBef>
              <a:buNone/>
            </a:pPr>
            <a:r>
              <a:rPr lang="en">
                <a:solidFill>
                  <a:srgbClr val="000000"/>
                </a:solidFill>
              </a:rPr>
              <a:t>What does this say about their culture and who they are as people?</a:t>
            </a:r>
            <a:br>
              <a:rPr lang="en"/>
            </a:br>
          </a:p>
        </p:txBody>
      </p:sp>
      <p:sp>
        <p:nvSpPr>
          <p:cNvPr id="154" name="Shape 154"/>
          <p:cNvSpPr txBox="1"/>
          <p:nvPr/>
        </p:nvSpPr>
        <p:spPr>
          <a:xfrm>
            <a:off x="4949225" y="4069800"/>
            <a:ext cx="3883200" cy="756600"/>
          </a:xfrm>
          <a:prstGeom prst="rect">
            <a:avLst/>
          </a:prstGeom>
          <a:noFill/>
          <a:ln>
            <a:noFill/>
          </a:ln>
        </p:spPr>
        <p:txBody>
          <a:bodyPr anchorCtr="0" anchor="t" bIns="91425" lIns="91425" rIns="91425" tIns="91425">
            <a:noAutofit/>
          </a:bodyPr>
          <a:lstStyle/>
          <a:p>
            <a:pPr lvl="0">
              <a:spcBef>
                <a:spcPts val="0"/>
              </a:spcBef>
              <a:buNone/>
            </a:pPr>
            <a:r>
              <a:rPr lang="en" sz="1800">
                <a:latin typeface="Source Code Pro"/>
                <a:ea typeface="Source Code Pro"/>
                <a:cs typeface="Source Code Pro"/>
                <a:sym typeface="Source Code Pro"/>
              </a:rPr>
              <a:t>Live in the present moment</a:t>
            </a: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3">
                                            <p:txEl>
                                              <p:pRg end="0" st="0"/>
                                            </p:txEl>
                                          </p:spTgt>
                                        </p:tgtEl>
                                        <p:attrNameLst>
                                          <p:attrName>style.visibility</p:attrName>
                                        </p:attrNameLst>
                                      </p:cBhvr>
                                      <p:to>
                                        <p:strVal val="visible"/>
                                      </p:to>
                                    </p:set>
                                    <p:animEffect filter="fade" transition="in">
                                      <p:cBhvr>
                                        <p:cTn dur="1000"/>
                                        <p:tgtEl>
                                          <p:spTgt spid="153">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3">
                                            <p:txEl>
                                              <p:pRg end="1" st="1"/>
                                            </p:txEl>
                                          </p:spTgt>
                                        </p:tgtEl>
                                        <p:attrNameLst>
                                          <p:attrName>style.visibility</p:attrName>
                                        </p:attrNameLst>
                                      </p:cBhvr>
                                      <p:to>
                                        <p:strVal val="visible"/>
                                      </p:to>
                                    </p:set>
                                    <p:animEffect filter="fade" transition="in">
                                      <p:cBhvr>
                                        <p:cTn dur="1000"/>
                                        <p:tgtEl>
                                          <p:spTgt spid="153">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3">
                                            <p:txEl>
                                              <p:pRg end="2" st="2"/>
                                            </p:txEl>
                                          </p:spTgt>
                                        </p:tgtEl>
                                        <p:attrNameLst>
                                          <p:attrName>style.visibility</p:attrName>
                                        </p:attrNameLst>
                                      </p:cBhvr>
                                      <p:to>
                                        <p:strVal val="visible"/>
                                      </p:to>
                                    </p:set>
                                    <p:animEffect filter="fade" transition="in">
                                      <p:cBhvr>
                                        <p:cTn dur="1000"/>
                                        <p:tgtEl>
                                          <p:spTgt spid="153">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3">
                                            <p:txEl>
                                              <p:pRg end="3" st="3"/>
                                            </p:txEl>
                                          </p:spTgt>
                                        </p:tgtEl>
                                        <p:attrNameLst>
                                          <p:attrName>style.visibility</p:attrName>
                                        </p:attrNameLst>
                                      </p:cBhvr>
                                      <p:to>
                                        <p:strVal val="visible"/>
                                      </p:to>
                                    </p:set>
                                    <p:animEffect filter="fade" transition="in">
                                      <p:cBhvr>
                                        <p:cTn dur="1000"/>
                                        <p:tgtEl>
                                          <p:spTgt spid="153">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2"/>
                                        </p:tgtEl>
                                        <p:attrNameLst>
                                          <p:attrName>style.visibility</p:attrName>
                                        </p:attrNameLst>
                                      </p:cBhvr>
                                      <p:to>
                                        <p:strVal val="visible"/>
                                      </p:to>
                                    </p:set>
                                    <p:animEffect filter="fade" transition="in">
                                      <p:cBhvr>
                                        <p:cTn dur="1000"/>
                                        <p:tgtEl>
                                          <p:spTgt spid="15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4"/>
                                        </p:tgtEl>
                                        <p:attrNameLst>
                                          <p:attrName>style.visibility</p:attrName>
                                        </p:attrNameLst>
                                      </p:cBhvr>
                                      <p:to>
                                        <p:strVal val="visible"/>
                                      </p:to>
                                    </p:set>
                                    <p:animEffect filter="fade" transition="in">
                                      <p:cBhvr>
                                        <p:cTn dur="1000"/>
                                        <p:tgtEl>
                                          <p:spTgt spid="15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8" name="Shape 158"/>
        <p:cNvGrpSpPr/>
        <p:nvPr/>
      </p:nvGrpSpPr>
      <p:grpSpPr>
        <a:xfrm>
          <a:off x="0" y="0"/>
          <a:ext cx="0" cy="0"/>
          <a:chOff x="0" y="0"/>
          <a:chExt cx="0" cy="0"/>
        </a:xfrm>
      </p:grpSpPr>
      <p:sp>
        <p:nvSpPr>
          <p:cNvPr id="159" name="Shape 159"/>
          <p:cNvSpPr txBox="1"/>
          <p:nvPr>
            <p:ph type="title"/>
          </p:nvPr>
        </p:nvSpPr>
        <p:spPr>
          <a:xfrm>
            <a:off x="311700" y="292850"/>
            <a:ext cx="8520600" cy="801000"/>
          </a:xfrm>
          <a:prstGeom prst="rect">
            <a:avLst/>
          </a:prstGeom>
        </p:spPr>
        <p:txBody>
          <a:bodyPr anchorCtr="0" anchor="t" bIns="91425" lIns="91425" rIns="91425" tIns="91425">
            <a:noAutofit/>
          </a:bodyPr>
          <a:lstStyle/>
          <a:p>
            <a:pPr lvl="0">
              <a:spcBef>
                <a:spcPts val="0"/>
              </a:spcBef>
              <a:buNone/>
            </a:pPr>
            <a:r>
              <a:rPr lang="en"/>
              <a:t>European languages</a:t>
            </a:r>
          </a:p>
        </p:txBody>
      </p:sp>
      <p:sp>
        <p:nvSpPr>
          <p:cNvPr id="160" name="Shape 160"/>
          <p:cNvSpPr txBox="1"/>
          <p:nvPr>
            <p:ph idx="1" type="body"/>
          </p:nvPr>
        </p:nvSpPr>
        <p:spPr>
          <a:xfrm>
            <a:off x="311700" y="1228675"/>
            <a:ext cx="4320600" cy="3340200"/>
          </a:xfrm>
          <a:prstGeom prst="rect">
            <a:avLst/>
          </a:prstGeom>
        </p:spPr>
        <p:txBody>
          <a:bodyPr anchorCtr="0" anchor="t" bIns="91425" lIns="91425" rIns="91425" tIns="91425">
            <a:noAutofit/>
          </a:bodyPr>
          <a:lstStyle/>
          <a:p>
            <a:pPr indent="-228600" lvl="0" marL="457200" rtl="0">
              <a:spcBef>
                <a:spcPts val="0"/>
              </a:spcBef>
              <a:buChar char="●"/>
            </a:pPr>
            <a:r>
              <a:rPr lang="en"/>
              <a:t>Most European languages distinguish between the “tu” and “vous” forms.</a:t>
            </a:r>
            <a:br>
              <a:rPr lang="en"/>
            </a:br>
          </a:p>
          <a:p>
            <a:pPr indent="-228600" lvl="0" marL="457200" rtl="0">
              <a:spcBef>
                <a:spcPts val="0"/>
              </a:spcBef>
              <a:buChar char="●"/>
            </a:pPr>
            <a:r>
              <a:rPr lang="en"/>
              <a:t>Informal vs. formal.</a:t>
            </a:r>
          </a:p>
          <a:p>
            <a:pPr lvl="0" rtl="0">
              <a:spcBef>
                <a:spcPts val="0"/>
              </a:spcBef>
              <a:buNone/>
            </a:pPr>
            <a:r>
              <a:t/>
            </a:r>
            <a:endParaRPr/>
          </a:p>
          <a:p>
            <a:pPr indent="-228600" lvl="0" marL="457200">
              <a:spcBef>
                <a:spcPts val="0"/>
              </a:spcBef>
              <a:buChar char="●"/>
            </a:pPr>
            <a:r>
              <a:rPr lang="en"/>
              <a:t>How does this distinction affect one’s upbringing and mindest? </a:t>
            </a:r>
          </a:p>
        </p:txBody>
      </p:sp>
      <p:pic>
        <p:nvPicPr>
          <p:cNvPr id="161" name="Shape 161"/>
          <p:cNvPicPr preferRelativeResize="0"/>
          <p:nvPr/>
        </p:nvPicPr>
        <p:blipFill>
          <a:blip r:embed="rId3">
            <a:alphaModFix/>
          </a:blip>
          <a:stretch>
            <a:fillRect/>
          </a:stretch>
        </p:blipFill>
        <p:spPr>
          <a:xfrm>
            <a:off x="4958350" y="1055687"/>
            <a:ext cx="3810000" cy="36861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0">
                                            <p:txEl>
                                              <p:pRg end="0" st="0"/>
                                            </p:txEl>
                                          </p:spTgt>
                                        </p:tgtEl>
                                        <p:attrNameLst>
                                          <p:attrName>style.visibility</p:attrName>
                                        </p:attrNameLst>
                                      </p:cBhvr>
                                      <p:to>
                                        <p:strVal val="visible"/>
                                      </p:to>
                                    </p:set>
                                    <p:animEffect filter="fade" transition="in">
                                      <p:cBhvr>
                                        <p:cTn dur="1000"/>
                                        <p:tgtEl>
                                          <p:spTgt spid="160">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0">
                                            <p:txEl>
                                              <p:pRg end="1" st="1"/>
                                            </p:txEl>
                                          </p:spTgt>
                                        </p:tgtEl>
                                        <p:attrNameLst>
                                          <p:attrName>style.visibility</p:attrName>
                                        </p:attrNameLst>
                                      </p:cBhvr>
                                      <p:to>
                                        <p:strVal val="visible"/>
                                      </p:to>
                                    </p:set>
                                    <p:animEffect filter="fade" transition="in">
                                      <p:cBhvr>
                                        <p:cTn dur="1000"/>
                                        <p:tgtEl>
                                          <p:spTgt spid="160">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0">
                                            <p:txEl>
                                              <p:pRg end="2" st="2"/>
                                            </p:txEl>
                                          </p:spTgt>
                                        </p:tgtEl>
                                        <p:attrNameLst>
                                          <p:attrName>style.visibility</p:attrName>
                                        </p:attrNameLst>
                                      </p:cBhvr>
                                      <p:to>
                                        <p:strVal val="visible"/>
                                      </p:to>
                                    </p:set>
                                    <p:animEffect filter="fade" transition="in">
                                      <p:cBhvr>
                                        <p:cTn dur="1000"/>
                                        <p:tgtEl>
                                          <p:spTgt spid="160">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0">
                                            <p:txEl>
                                              <p:pRg end="3" st="3"/>
                                            </p:txEl>
                                          </p:spTgt>
                                        </p:tgtEl>
                                        <p:attrNameLst>
                                          <p:attrName>style.visibility</p:attrName>
                                        </p:attrNameLst>
                                      </p:cBhvr>
                                      <p:to>
                                        <p:strVal val="visible"/>
                                      </p:to>
                                    </p:set>
                                    <p:animEffect filter="fade" transition="in">
                                      <p:cBhvr>
                                        <p:cTn dur="1000"/>
                                        <p:tgtEl>
                                          <p:spTgt spid="160">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1"/>
                                        </p:tgtEl>
                                        <p:attrNameLst>
                                          <p:attrName>style.visibility</p:attrName>
                                        </p:attrNameLst>
                                      </p:cBhvr>
                                      <p:to>
                                        <p:strVal val="visible"/>
                                      </p:to>
                                    </p:set>
                                    <p:animEffect filter="fade" transition="in">
                                      <p:cBhvr>
                                        <p:cTn dur="1000"/>
                                        <p:tgtEl>
                                          <p:spTgt spid="16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5" name="Shape 165"/>
        <p:cNvGrpSpPr/>
        <p:nvPr/>
      </p:nvGrpSpPr>
      <p:grpSpPr>
        <a:xfrm>
          <a:off x="0" y="0"/>
          <a:ext cx="0" cy="0"/>
          <a:chOff x="0" y="0"/>
          <a:chExt cx="0" cy="0"/>
        </a:xfrm>
      </p:grpSpPr>
      <p:sp>
        <p:nvSpPr>
          <p:cNvPr id="166" name="Shape 166"/>
          <p:cNvSpPr txBox="1"/>
          <p:nvPr>
            <p:ph type="title"/>
          </p:nvPr>
        </p:nvSpPr>
        <p:spPr>
          <a:xfrm>
            <a:off x="311700" y="292850"/>
            <a:ext cx="8520600" cy="801000"/>
          </a:xfrm>
          <a:prstGeom prst="rect">
            <a:avLst/>
          </a:prstGeom>
        </p:spPr>
        <p:txBody>
          <a:bodyPr anchorCtr="0" anchor="t" bIns="91425" lIns="91425" rIns="91425" tIns="91425">
            <a:noAutofit/>
          </a:bodyPr>
          <a:lstStyle/>
          <a:p>
            <a:pPr lvl="0">
              <a:spcBef>
                <a:spcPts val="0"/>
              </a:spcBef>
              <a:buNone/>
            </a:pPr>
            <a:r>
              <a:rPr lang="en"/>
              <a:t>Chart of european languages that use Tu vs. vous</a:t>
            </a:r>
          </a:p>
        </p:txBody>
      </p:sp>
      <p:graphicFrame>
        <p:nvGraphicFramePr>
          <p:cNvPr id="167" name="Shape 167"/>
          <p:cNvGraphicFramePr/>
          <p:nvPr/>
        </p:nvGraphicFramePr>
        <p:xfrm>
          <a:off x="241850" y="1307550"/>
          <a:ext cx="3000000" cy="3000000"/>
        </p:xfrm>
        <a:graphic>
          <a:graphicData uri="http://schemas.openxmlformats.org/drawingml/2006/table">
            <a:tbl>
              <a:tblPr>
                <a:noFill/>
                <a:tableStyleId>{EA631920-91CC-4DED-BF87-C25F5EE4C260}</a:tableStyleId>
              </a:tblPr>
              <a:tblGrid>
                <a:gridCol w="2165075"/>
                <a:gridCol w="2165075"/>
                <a:gridCol w="2165075"/>
                <a:gridCol w="2165075"/>
              </a:tblGrid>
              <a:tr h="381000">
                <a:tc>
                  <a:txBody>
                    <a:bodyPr>
                      <a:noAutofit/>
                    </a:bodyPr>
                    <a:lstStyle/>
                    <a:p>
                      <a:pPr lvl="0">
                        <a:spcBef>
                          <a:spcPts val="0"/>
                        </a:spcBef>
                        <a:buNone/>
                      </a:pPr>
                      <a:r>
                        <a:rPr lang="en"/>
                        <a:t>Country</a:t>
                      </a:r>
                    </a:p>
                  </a:txBody>
                  <a:tcPr marT="91425" marB="91425" marR="91425" marL="91425"/>
                </a:tc>
                <a:tc>
                  <a:txBody>
                    <a:bodyPr>
                      <a:noAutofit/>
                    </a:bodyPr>
                    <a:lstStyle/>
                    <a:p>
                      <a:pPr lvl="0">
                        <a:spcBef>
                          <a:spcPts val="0"/>
                        </a:spcBef>
                        <a:buNone/>
                      </a:pPr>
                      <a:r>
                        <a:rPr lang="en"/>
                        <a:t>“Tu”</a:t>
                      </a:r>
                    </a:p>
                  </a:txBody>
                  <a:tcPr marT="91425" marB="91425" marR="91425" marL="91425"/>
                </a:tc>
                <a:tc>
                  <a:txBody>
                    <a:bodyPr>
                      <a:noAutofit/>
                    </a:bodyPr>
                    <a:lstStyle/>
                    <a:p>
                      <a:pPr lvl="0">
                        <a:spcBef>
                          <a:spcPts val="0"/>
                        </a:spcBef>
                        <a:buNone/>
                      </a:pPr>
                      <a:r>
                        <a:rPr lang="en"/>
                        <a:t>“Vous”</a:t>
                      </a:r>
                    </a:p>
                  </a:txBody>
                  <a:tcPr marT="91425" marB="91425" marR="91425" marL="91425"/>
                </a:tc>
                <a:tc>
                  <a:txBody>
                    <a:bodyPr>
                      <a:noAutofit/>
                    </a:bodyPr>
                    <a:lstStyle/>
                    <a:p>
                      <a:pPr lvl="0">
                        <a:spcBef>
                          <a:spcPts val="0"/>
                        </a:spcBef>
                        <a:buNone/>
                      </a:pPr>
                      <a:r>
                        <a:rPr lang="en"/>
                        <a:t>Mandatory? </a:t>
                      </a:r>
                    </a:p>
                  </a:txBody>
                  <a:tcPr marT="91425" marB="91425" marR="91425" marL="91425"/>
                </a:tc>
              </a:tr>
              <a:tr h="381000">
                <a:tc>
                  <a:txBody>
                    <a:bodyPr>
                      <a:noAutofit/>
                    </a:bodyPr>
                    <a:lstStyle/>
                    <a:p>
                      <a:pPr lvl="0" rtl="0">
                        <a:spcBef>
                          <a:spcPts val="0"/>
                        </a:spcBef>
                        <a:buNone/>
                      </a:pPr>
                      <a:r>
                        <a:rPr b="1" lang="en"/>
                        <a:t>Portugal/Brazil</a:t>
                      </a:r>
                    </a:p>
                  </a:txBody>
                  <a:tcPr marT="91425" marB="91425" marR="91425" marL="91425"/>
                </a:tc>
                <a:tc>
                  <a:txBody>
                    <a:bodyPr>
                      <a:noAutofit/>
                    </a:bodyPr>
                    <a:lstStyle/>
                    <a:p>
                      <a:pPr lvl="0" rtl="0">
                        <a:spcBef>
                          <a:spcPts val="0"/>
                        </a:spcBef>
                        <a:buNone/>
                      </a:pPr>
                      <a:r>
                        <a:rPr lang="en"/>
                        <a:t>Tu</a:t>
                      </a:r>
                    </a:p>
                  </a:txBody>
                  <a:tcPr marT="91425" marB="91425" marR="91425" marL="91425"/>
                </a:tc>
                <a:tc>
                  <a:txBody>
                    <a:bodyPr>
                      <a:noAutofit/>
                    </a:bodyPr>
                    <a:lstStyle/>
                    <a:p>
                      <a:pPr lvl="0" rtl="0">
                        <a:spcBef>
                          <a:spcPts val="0"/>
                        </a:spcBef>
                        <a:buNone/>
                      </a:pPr>
                      <a:r>
                        <a:rPr i="1" lang="en">
                          <a:solidFill>
                            <a:srgbClr val="121212"/>
                          </a:solidFill>
                          <a:highlight>
                            <a:srgbClr val="FFFFFF"/>
                          </a:highlight>
                        </a:rPr>
                        <a:t>Você, Senhor </a:t>
                      </a:r>
                    </a:p>
                  </a:txBody>
                  <a:tcPr marT="91425" marB="91425" marR="91425" marL="91425"/>
                </a:tc>
                <a:tc>
                  <a:txBody>
                    <a:bodyPr>
                      <a:noAutofit/>
                    </a:bodyPr>
                    <a:lstStyle/>
                    <a:p>
                      <a:pPr lvl="0" rtl="0">
                        <a:spcBef>
                          <a:spcPts val="0"/>
                        </a:spcBef>
                        <a:buNone/>
                      </a:pPr>
                      <a:r>
                        <a:rPr lang="en"/>
                        <a:t>Younger generation uses “tu”</a:t>
                      </a:r>
                    </a:p>
                  </a:txBody>
                  <a:tcPr marT="91425" marB="91425" marR="91425" marL="91425"/>
                </a:tc>
              </a:tr>
              <a:tr h="381000">
                <a:tc>
                  <a:txBody>
                    <a:bodyPr>
                      <a:noAutofit/>
                    </a:bodyPr>
                    <a:lstStyle/>
                    <a:p>
                      <a:pPr lvl="0" rtl="0">
                        <a:spcBef>
                          <a:spcPts val="0"/>
                        </a:spcBef>
                        <a:buNone/>
                      </a:pPr>
                      <a:r>
                        <a:rPr b="1" lang="en"/>
                        <a:t>Germany</a:t>
                      </a:r>
                    </a:p>
                  </a:txBody>
                  <a:tcPr marT="91425" marB="91425" marR="91425" marL="91425"/>
                </a:tc>
                <a:tc>
                  <a:txBody>
                    <a:bodyPr>
                      <a:noAutofit/>
                    </a:bodyPr>
                    <a:lstStyle/>
                    <a:p>
                      <a:pPr lvl="0" rtl="0">
                        <a:spcBef>
                          <a:spcPts val="0"/>
                        </a:spcBef>
                        <a:buNone/>
                      </a:pPr>
                      <a:r>
                        <a:rPr lang="en"/>
                        <a:t>Du</a:t>
                      </a:r>
                    </a:p>
                  </a:txBody>
                  <a:tcPr marT="91425" marB="91425" marR="91425" marL="91425"/>
                </a:tc>
                <a:tc>
                  <a:txBody>
                    <a:bodyPr>
                      <a:noAutofit/>
                    </a:bodyPr>
                    <a:lstStyle/>
                    <a:p>
                      <a:pPr lvl="0" rtl="0">
                        <a:spcBef>
                          <a:spcPts val="0"/>
                        </a:spcBef>
                        <a:buNone/>
                      </a:pPr>
                      <a:r>
                        <a:rPr i="1" lang="en">
                          <a:solidFill>
                            <a:srgbClr val="121212"/>
                          </a:solidFill>
                          <a:highlight>
                            <a:srgbClr val="FFFFFF"/>
                          </a:highlight>
                        </a:rPr>
                        <a:t>Sie</a:t>
                      </a:r>
                    </a:p>
                  </a:txBody>
                  <a:tcPr marT="91425" marB="91425" marR="91425" marL="91425"/>
                </a:tc>
                <a:tc>
                  <a:txBody>
                    <a:bodyPr>
                      <a:noAutofit/>
                    </a:bodyPr>
                    <a:lstStyle/>
                    <a:p>
                      <a:pPr lvl="0" rtl="0">
                        <a:spcBef>
                          <a:spcPts val="0"/>
                        </a:spcBef>
                        <a:buNone/>
                      </a:pPr>
                      <a:r>
                        <a:rPr lang="en"/>
                        <a:t>Between any strangers</a:t>
                      </a:r>
                    </a:p>
                  </a:txBody>
                  <a:tcPr marT="91425" marB="91425" marR="91425" marL="91425"/>
                </a:tc>
              </a:tr>
              <a:tr h="381000">
                <a:tc>
                  <a:txBody>
                    <a:bodyPr>
                      <a:noAutofit/>
                    </a:bodyPr>
                    <a:lstStyle/>
                    <a:p>
                      <a:pPr lvl="0" rtl="0">
                        <a:spcBef>
                          <a:spcPts val="0"/>
                        </a:spcBef>
                        <a:buNone/>
                      </a:pPr>
                      <a:r>
                        <a:rPr b="1" lang="en"/>
                        <a:t>Sweden, Denmark</a:t>
                      </a:r>
                    </a:p>
                  </a:txBody>
                  <a:tcPr marT="91425" marB="91425" marR="91425" marL="91425"/>
                </a:tc>
                <a:tc>
                  <a:txBody>
                    <a:bodyPr>
                      <a:noAutofit/>
                    </a:bodyPr>
                    <a:lstStyle/>
                    <a:p>
                      <a:pPr lvl="0" rtl="0">
                        <a:spcBef>
                          <a:spcPts val="0"/>
                        </a:spcBef>
                        <a:buNone/>
                      </a:pPr>
                      <a:r>
                        <a:rPr lang="en"/>
                        <a:t>Dus</a:t>
                      </a:r>
                    </a:p>
                  </a:txBody>
                  <a:tcPr marT="91425" marB="91425" marR="91425" marL="91425"/>
                </a:tc>
                <a:tc>
                  <a:txBody>
                    <a:bodyPr>
                      <a:noAutofit/>
                    </a:bodyPr>
                    <a:lstStyle/>
                    <a:p>
                      <a:pPr lvl="0" rtl="0">
                        <a:spcBef>
                          <a:spcPts val="0"/>
                        </a:spcBef>
                        <a:buNone/>
                      </a:pPr>
                      <a:r>
                        <a:rPr i="1" lang="en">
                          <a:solidFill>
                            <a:srgbClr val="121212"/>
                          </a:solidFill>
                          <a:highlight>
                            <a:srgbClr val="FFFFFF"/>
                          </a:highlight>
                        </a:rPr>
                        <a:t>Des</a:t>
                      </a:r>
                    </a:p>
                  </a:txBody>
                  <a:tcPr marT="91425" marB="91425" marR="91425" marL="91425"/>
                </a:tc>
                <a:tc>
                  <a:txBody>
                    <a:bodyPr>
                      <a:noAutofit/>
                    </a:bodyPr>
                    <a:lstStyle/>
                    <a:p>
                      <a:pPr lvl="0" rtl="0">
                        <a:spcBef>
                          <a:spcPts val="0"/>
                        </a:spcBef>
                        <a:buNone/>
                      </a:pPr>
                      <a:r>
                        <a:rPr lang="en"/>
                        <a:t>Almost never</a:t>
                      </a:r>
                    </a:p>
                  </a:txBody>
                  <a:tcPr marT="91425" marB="91425" marR="91425" marL="91425"/>
                </a:tc>
              </a:tr>
              <a:tr h="381000">
                <a:tc>
                  <a:txBody>
                    <a:bodyPr>
                      <a:noAutofit/>
                    </a:bodyPr>
                    <a:lstStyle/>
                    <a:p>
                      <a:pPr lvl="0" rtl="0">
                        <a:spcBef>
                          <a:spcPts val="0"/>
                        </a:spcBef>
                        <a:buNone/>
                      </a:pPr>
                      <a:r>
                        <a:rPr b="1" lang="en"/>
                        <a:t>French</a:t>
                      </a:r>
                    </a:p>
                  </a:txBody>
                  <a:tcPr marT="91425" marB="91425" marR="91425" marL="91425"/>
                </a:tc>
                <a:tc>
                  <a:txBody>
                    <a:bodyPr>
                      <a:noAutofit/>
                    </a:bodyPr>
                    <a:lstStyle/>
                    <a:p>
                      <a:pPr lvl="0" rtl="0">
                        <a:spcBef>
                          <a:spcPts val="0"/>
                        </a:spcBef>
                        <a:buNone/>
                      </a:pPr>
                      <a:r>
                        <a:rPr i="1" lang="en">
                          <a:highlight>
                            <a:srgbClr val="F8F9FA"/>
                          </a:highlight>
                        </a:rPr>
                        <a:t>tutoyer</a:t>
                      </a:r>
                    </a:p>
                  </a:txBody>
                  <a:tcPr marT="91425" marB="91425" marR="91425" marL="91425"/>
                </a:tc>
                <a:tc>
                  <a:txBody>
                    <a:bodyPr>
                      <a:noAutofit/>
                    </a:bodyPr>
                    <a:lstStyle/>
                    <a:p>
                      <a:pPr lvl="0" rtl="0">
                        <a:spcBef>
                          <a:spcPts val="0"/>
                        </a:spcBef>
                        <a:buNone/>
                      </a:pPr>
                      <a:r>
                        <a:rPr i="1" lang="en">
                          <a:highlight>
                            <a:srgbClr val="F8F9FA"/>
                          </a:highlight>
                        </a:rPr>
                        <a:t>vouvoyer</a:t>
                      </a:r>
                    </a:p>
                  </a:txBody>
                  <a:tcPr marT="91425" marB="91425" marR="91425" marL="91425"/>
                </a:tc>
                <a:tc>
                  <a:txBody>
                    <a:bodyPr>
                      <a:noAutofit/>
                    </a:bodyPr>
                    <a:lstStyle/>
                    <a:p>
                      <a:pPr lvl="0" rtl="0">
                        <a:spcBef>
                          <a:spcPts val="0"/>
                        </a:spcBef>
                        <a:buNone/>
                      </a:pPr>
                      <a:r>
                        <a:rPr lang="en"/>
                        <a:t>Almost never</a:t>
                      </a:r>
                    </a:p>
                  </a:txBody>
                  <a:tcPr marT="91425" marB="91425" marR="91425" marL="91425"/>
                </a:tc>
              </a:tr>
              <a:tr h="381000">
                <a:tc>
                  <a:txBody>
                    <a:bodyPr>
                      <a:noAutofit/>
                    </a:bodyPr>
                    <a:lstStyle/>
                    <a:p>
                      <a:pPr lvl="0" rtl="0">
                        <a:spcBef>
                          <a:spcPts val="0"/>
                        </a:spcBef>
                        <a:buNone/>
                      </a:pPr>
                      <a:r>
                        <a:rPr b="1" lang="en"/>
                        <a:t>English</a:t>
                      </a:r>
                    </a:p>
                  </a:txBody>
                  <a:tcPr marT="91425" marB="91425" marR="91425" marL="91425"/>
                </a:tc>
                <a:tc>
                  <a:txBody>
                    <a:bodyPr>
                      <a:noAutofit/>
                    </a:bodyPr>
                    <a:lstStyle/>
                    <a:p>
                      <a:pPr lvl="0" rtl="0">
                        <a:spcBef>
                          <a:spcPts val="0"/>
                        </a:spcBef>
                        <a:buNone/>
                      </a:pPr>
                      <a:r>
                        <a:rPr i="1" lang="en">
                          <a:highlight>
                            <a:srgbClr val="F8F9FA"/>
                          </a:highlight>
                        </a:rPr>
                        <a:t>You</a:t>
                      </a:r>
                    </a:p>
                  </a:txBody>
                  <a:tcPr marT="91425" marB="91425" marR="91425" marL="91425"/>
                </a:tc>
                <a:tc>
                  <a:txBody>
                    <a:bodyPr>
                      <a:noAutofit/>
                    </a:bodyPr>
                    <a:lstStyle/>
                    <a:p>
                      <a:pPr lvl="0" rtl="0">
                        <a:spcBef>
                          <a:spcPts val="0"/>
                        </a:spcBef>
                        <a:buNone/>
                      </a:pPr>
                      <a:r>
                        <a:rPr i="1" lang="en">
                          <a:highlight>
                            <a:srgbClr val="F8F9FA"/>
                          </a:highlight>
                        </a:rPr>
                        <a:t>Thou</a:t>
                      </a:r>
                    </a:p>
                  </a:txBody>
                  <a:tcPr marT="91425" marB="91425" marR="91425" marL="91425"/>
                </a:tc>
                <a:tc>
                  <a:txBody>
                    <a:bodyPr>
                      <a:noAutofit/>
                    </a:bodyPr>
                    <a:lstStyle/>
                    <a:p>
                      <a:pPr lvl="0" rtl="0">
                        <a:spcBef>
                          <a:spcPts val="0"/>
                        </a:spcBef>
                        <a:buNone/>
                      </a:pPr>
                      <a:r>
                        <a:rPr lang="en"/>
                        <a:t>Obsolete</a:t>
                      </a:r>
                    </a:p>
                  </a:txBody>
                  <a:tcPr marT="91425" marB="91425" marR="91425" marL="91425"/>
                </a:tc>
              </a:tr>
              <a:tr h="381000">
                <a:tc>
                  <a:txBody>
                    <a:bodyPr>
                      <a:noAutofit/>
                    </a:bodyPr>
                    <a:lstStyle/>
                    <a:p>
                      <a:pPr lvl="0" rtl="0">
                        <a:spcBef>
                          <a:spcPts val="0"/>
                        </a:spcBef>
                        <a:buNone/>
                      </a:pPr>
                      <a:r>
                        <a:rPr b="1" lang="en"/>
                        <a:t>Spanish</a:t>
                      </a:r>
                    </a:p>
                  </a:txBody>
                  <a:tcPr marT="91425" marB="91425" marR="91425" marL="91425"/>
                </a:tc>
                <a:tc>
                  <a:txBody>
                    <a:bodyPr>
                      <a:noAutofit/>
                    </a:bodyPr>
                    <a:lstStyle/>
                    <a:p>
                      <a:pPr lvl="0" rtl="0">
                        <a:spcBef>
                          <a:spcPts val="0"/>
                        </a:spcBef>
                        <a:buNone/>
                      </a:pPr>
                      <a:r>
                        <a:rPr lang="en">
                          <a:highlight>
                            <a:srgbClr val="F8F9FA"/>
                          </a:highlight>
                        </a:rPr>
                        <a:t>Tu</a:t>
                      </a:r>
                    </a:p>
                  </a:txBody>
                  <a:tcPr marT="91425" marB="91425" marR="91425" marL="91425"/>
                </a:tc>
                <a:tc>
                  <a:txBody>
                    <a:bodyPr>
                      <a:noAutofit/>
                    </a:bodyPr>
                    <a:lstStyle/>
                    <a:p>
                      <a:pPr lvl="0" rtl="0">
                        <a:spcBef>
                          <a:spcPts val="0"/>
                        </a:spcBef>
                        <a:buNone/>
                      </a:pPr>
                      <a:r>
                        <a:rPr i="1" lang="en">
                          <a:highlight>
                            <a:srgbClr val="F8F9FA"/>
                          </a:highlight>
                        </a:rPr>
                        <a:t>Usted</a:t>
                      </a:r>
                    </a:p>
                  </a:txBody>
                  <a:tcPr marT="91425" marB="91425" marR="91425" marL="91425"/>
                </a:tc>
                <a:tc>
                  <a:txBody>
                    <a:bodyPr>
                      <a:noAutofit/>
                    </a:bodyPr>
                    <a:lstStyle/>
                    <a:p>
                      <a:pPr lvl="0" rtl="0">
                        <a:spcBef>
                          <a:spcPts val="0"/>
                        </a:spcBef>
                        <a:buNone/>
                      </a:pPr>
                      <a:r>
                        <a:rPr lang="en"/>
                        <a:t>Depends on country and age</a:t>
                      </a:r>
                    </a:p>
                  </a:txBody>
                  <a:tcPr marT="91425" marB="91425" marR="91425" marL="91425"/>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1" name="Shape 171"/>
        <p:cNvGrpSpPr/>
        <p:nvPr/>
      </p:nvGrpSpPr>
      <p:grpSpPr>
        <a:xfrm>
          <a:off x="0" y="0"/>
          <a:ext cx="0" cy="0"/>
          <a:chOff x="0" y="0"/>
          <a:chExt cx="0" cy="0"/>
        </a:xfrm>
      </p:grpSpPr>
      <p:sp>
        <p:nvSpPr>
          <p:cNvPr id="172" name="Shape 172"/>
          <p:cNvSpPr txBox="1"/>
          <p:nvPr>
            <p:ph type="title"/>
          </p:nvPr>
        </p:nvSpPr>
        <p:spPr>
          <a:xfrm>
            <a:off x="311700" y="292850"/>
            <a:ext cx="8520600" cy="801000"/>
          </a:xfrm>
          <a:prstGeom prst="rect">
            <a:avLst/>
          </a:prstGeom>
        </p:spPr>
        <p:txBody>
          <a:bodyPr anchorCtr="0" anchor="t" bIns="91425" lIns="91425" rIns="91425" tIns="91425">
            <a:noAutofit/>
          </a:bodyPr>
          <a:lstStyle/>
          <a:p>
            <a:pPr lvl="0">
              <a:spcBef>
                <a:spcPts val="0"/>
              </a:spcBef>
              <a:buNone/>
            </a:pPr>
            <a:r>
              <a:rPr lang="en"/>
              <a:t>Conclusion about language Determinism	</a:t>
            </a:r>
          </a:p>
        </p:txBody>
      </p:sp>
      <p:sp>
        <p:nvSpPr>
          <p:cNvPr id="173" name="Shape 173"/>
          <p:cNvSpPr txBox="1"/>
          <p:nvPr>
            <p:ph idx="1" type="body"/>
          </p:nvPr>
        </p:nvSpPr>
        <p:spPr>
          <a:xfrm>
            <a:off x="311700" y="1228675"/>
            <a:ext cx="8520600" cy="3340200"/>
          </a:xfrm>
          <a:prstGeom prst="rect">
            <a:avLst/>
          </a:prstGeom>
        </p:spPr>
        <p:txBody>
          <a:bodyPr anchorCtr="0" anchor="t" bIns="91425" lIns="91425" rIns="91425" tIns="91425">
            <a:noAutofit/>
          </a:bodyPr>
          <a:lstStyle/>
          <a:p>
            <a:pPr indent="-228600" lvl="0" marL="457200" rtl="0">
              <a:spcBef>
                <a:spcPts val="0"/>
              </a:spcBef>
              <a:buChar char="●"/>
            </a:pPr>
            <a:r>
              <a:rPr lang="en"/>
              <a:t>Language of a culture can </a:t>
            </a:r>
            <a:r>
              <a:rPr b="1" lang="en"/>
              <a:t>create a reality </a:t>
            </a:r>
            <a:r>
              <a:rPr lang="en"/>
              <a:t>for that group of people.</a:t>
            </a:r>
            <a:br>
              <a:rPr lang="en"/>
            </a:br>
          </a:p>
          <a:p>
            <a:pPr indent="-228600" lvl="0" marL="457200" rtl="0">
              <a:spcBef>
                <a:spcPts val="0"/>
              </a:spcBef>
              <a:buChar char="●"/>
            </a:pPr>
            <a:r>
              <a:rPr lang="en"/>
              <a:t>But this language can also </a:t>
            </a:r>
            <a:r>
              <a:rPr b="1" lang="en"/>
              <a:t>limit</a:t>
            </a:r>
            <a:r>
              <a:rPr lang="en"/>
              <a:t> our own perspectives...and our perspectives on others.</a:t>
            </a:r>
          </a:p>
          <a:p>
            <a:pPr indent="-228600" lvl="1" marL="914400" rtl="0">
              <a:spcBef>
                <a:spcPts val="0"/>
              </a:spcBef>
              <a:buChar char="○"/>
            </a:pPr>
            <a:r>
              <a:rPr lang="en"/>
              <a:t>Metaphors</a:t>
            </a:r>
          </a:p>
          <a:p>
            <a:pPr indent="-228600" lvl="1" marL="914400" rtl="0">
              <a:spcBef>
                <a:spcPts val="0"/>
              </a:spcBef>
              <a:buChar char="○"/>
            </a:pPr>
            <a:r>
              <a:rPr lang="en"/>
              <a:t>Cultural context</a:t>
            </a:r>
          </a:p>
          <a:p>
            <a:pPr indent="-228600" lvl="1" marL="914400" rtl="0">
              <a:spcBef>
                <a:spcPts val="0"/>
              </a:spcBef>
              <a:buChar char="○"/>
            </a:pPr>
            <a:r>
              <a:rPr lang="en"/>
              <a:t>Connotations</a:t>
            </a:r>
            <a:br>
              <a:rPr lang="en"/>
            </a:br>
          </a:p>
          <a:p>
            <a:pPr indent="-228600" lvl="0" marL="457200" rtl="0">
              <a:spcBef>
                <a:spcPts val="0"/>
              </a:spcBef>
              <a:buChar char="●"/>
            </a:pPr>
            <a:r>
              <a:rPr lang="en"/>
              <a:t>Misunderstandings can create </a:t>
            </a:r>
            <a:r>
              <a:rPr b="1" lang="en"/>
              <a:t>stereotypes</a:t>
            </a:r>
          </a:p>
          <a:p>
            <a:pPr indent="0" lvl="0" marL="914400" rtl="0">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3">
                                            <p:txEl>
                                              <p:pRg end="0" st="0"/>
                                            </p:txEl>
                                          </p:spTgt>
                                        </p:tgtEl>
                                        <p:attrNameLst>
                                          <p:attrName>style.visibility</p:attrName>
                                        </p:attrNameLst>
                                      </p:cBhvr>
                                      <p:to>
                                        <p:strVal val="visible"/>
                                      </p:to>
                                    </p:set>
                                    <p:animEffect filter="fade" transition="in">
                                      <p:cBhvr>
                                        <p:cTn dur="1000"/>
                                        <p:tgtEl>
                                          <p:spTgt spid="173">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3">
                                            <p:txEl>
                                              <p:pRg end="1" st="1"/>
                                            </p:txEl>
                                          </p:spTgt>
                                        </p:tgtEl>
                                        <p:attrNameLst>
                                          <p:attrName>style.visibility</p:attrName>
                                        </p:attrNameLst>
                                      </p:cBhvr>
                                      <p:to>
                                        <p:strVal val="visible"/>
                                      </p:to>
                                    </p:set>
                                    <p:animEffect filter="fade" transition="in">
                                      <p:cBhvr>
                                        <p:cTn dur="1000"/>
                                        <p:tgtEl>
                                          <p:spTgt spid="173">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3">
                                            <p:txEl>
                                              <p:pRg end="2" st="2"/>
                                            </p:txEl>
                                          </p:spTgt>
                                        </p:tgtEl>
                                        <p:attrNameLst>
                                          <p:attrName>style.visibility</p:attrName>
                                        </p:attrNameLst>
                                      </p:cBhvr>
                                      <p:to>
                                        <p:strVal val="visible"/>
                                      </p:to>
                                    </p:set>
                                    <p:animEffect filter="fade" transition="in">
                                      <p:cBhvr>
                                        <p:cTn dur="1000"/>
                                        <p:tgtEl>
                                          <p:spTgt spid="173">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3">
                                            <p:txEl>
                                              <p:pRg end="3" st="3"/>
                                            </p:txEl>
                                          </p:spTgt>
                                        </p:tgtEl>
                                        <p:attrNameLst>
                                          <p:attrName>style.visibility</p:attrName>
                                        </p:attrNameLst>
                                      </p:cBhvr>
                                      <p:to>
                                        <p:strVal val="visible"/>
                                      </p:to>
                                    </p:set>
                                    <p:animEffect filter="fade" transition="in">
                                      <p:cBhvr>
                                        <p:cTn dur="1000"/>
                                        <p:tgtEl>
                                          <p:spTgt spid="173">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3">
                                            <p:txEl>
                                              <p:pRg end="4" st="4"/>
                                            </p:txEl>
                                          </p:spTgt>
                                        </p:tgtEl>
                                        <p:attrNameLst>
                                          <p:attrName>style.visibility</p:attrName>
                                        </p:attrNameLst>
                                      </p:cBhvr>
                                      <p:to>
                                        <p:strVal val="visible"/>
                                      </p:to>
                                    </p:set>
                                    <p:animEffect filter="fade" transition="in">
                                      <p:cBhvr>
                                        <p:cTn dur="1000"/>
                                        <p:tgtEl>
                                          <p:spTgt spid="173">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3">
                                            <p:txEl>
                                              <p:pRg end="5" st="5"/>
                                            </p:txEl>
                                          </p:spTgt>
                                        </p:tgtEl>
                                        <p:attrNameLst>
                                          <p:attrName>style.visibility</p:attrName>
                                        </p:attrNameLst>
                                      </p:cBhvr>
                                      <p:to>
                                        <p:strVal val="visible"/>
                                      </p:to>
                                    </p:set>
                                    <p:animEffect filter="fade" transition="in">
                                      <p:cBhvr>
                                        <p:cTn dur="1000"/>
                                        <p:tgtEl>
                                          <p:spTgt spid="173">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3">
                                            <p:txEl>
                                              <p:pRg end="6" st="6"/>
                                            </p:txEl>
                                          </p:spTgt>
                                        </p:tgtEl>
                                        <p:attrNameLst>
                                          <p:attrName>style.visibility</p:attrName>
                                        </p:attrNameLst>
                                      </p:cBhvr>
                                      <p:to>
                                        <p:strVal val="visible"/>
                                      </p:to>
                                    </p:set>
                                    <p:animEffect filter="fade" transition="in">
                                      <p:cBhvr>
                                        <p:cTn dur="1000"/>
                                        <p:tgtEl>
                                          <p:spTgt spid="173">
                                            <p:txEl>
                                              <p:pRg end="6" st="6"/>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7" name="Shape 177"/>
        <p:cNvGrpSpPr/>
        <p:nvPr/>
      </p:nvGrpSpPr>
      <p:grpSpPr>
        <a:xfrm>
          <a:off x="0" y="0"/>
          <a:ext cx="0" cy="0"/>
          <a:chOff x="0" y="0"/>
          <a:chExt cx="0" cy="0"/>
        </a:xfrm>
      </p:grpSpPr>
      <p:sp>
        <p:nvSpPr>
          <p:cNvPr id="178" name="Shape 178"/>
          <p:cNvSpPr txBox="1"/>
          <p:nvPr>
            <p:ph type="title"/>
          </p:nvPr>
        </p:nvSpPr>
        <p:spPr>
          <a:xfrm>
            <a:off x="311700" y="292850"/>
            <a:ext cx="8520600" cy="801000"/>
          </a:xfrm>
          <a:prstGeom prst="rect">
            <a:avLst/>
          </a:prstGeom>
        </p:spPr>
        <p:txBody>
          <a:bodyPr anchorCtr="0" anchor="t" bIns="91425" lIns="91425" rIns="91425" tIns="91425">
            <a:noAutofit/>
          </a:bodyPr>
          <a:lstStyle/>
          <a:p>
            <a:pPr lvl="0">
              <a:spcBef>
                <a:spcPts val="0"/>
              </a:spcBef>
              <a:buNone/>
            </a:pPr>
            <a:r>
              <a:rPr lang="en"/>
              <a:t>Example 2: Confirmation bias and the media</a:t>
            </a:r>
          </a:p>
        </p:txBody>
      </p:sp>
      <p:sp>
        <p:nvSpPr>
          <p:cNvPr id="179" name="Shape 179"/>
          <p:cNvSpPr txBox="1"/>
          <p:nvPr>
            <p:ph idx="1" type="body"/>
          </p:nvPr>
        </p:nvSpPr>
        <p:spPr>
          <a:xfrm>
            <a:off x="311700" y="1228675"/>
            <a:ext cx="5115600" cy="1501500"/>
          </a:xfrm>
          <a:prstGeom prst="rect">
            <a:avLst/>
          </a:prstGeom>
        </p:spPr>
        <p:txBody>
          <a:bodyPr anchorCtr="0" anchor="t" bIns="91425" lIns="91425" rIns="91425" tIns="91425">
            <a:noAutofit/>
          </a:bodyPr>
          <a:lstStyle/>
          <a:p>
            <a:pPr lvl="0" rtl="0">
              <a:spcBef>
                <a:spcPts val="0"/>
              </a:spcBef>
              <a:buNone/>
            </a:pPr>
            <a:r>
              <a:rPr lang="en" u="sng"/>
              <a:t>Confirmation bias:</a:t>
            </a:r>
            <a:r>
              <a:rPr lang="en" sz="1400"/>
              <a:t> </a:t>
            </a:r>
            <a:r>
              <a:rPr lang="en" sz="1400">
                <a:solidFill>
                  <a:srgbClr val="222222"/>
                </a:solidFill>
                <a:highlight>
                  <a:srgbClr val="FFFFFF"/>
                </a:highlight>
              </a:rPr>
              <a:t>is the tendency to search for, interpret, favor, and recall information in a way that confirms one's preexisting beliefs or hypotheses.</a:t>
            </a:r>
          </a:p>
          <a:p>
            <a:pPr lvl="0">
              <a:spcBef>
                <a:spcPts val="0"/>
              </a:spcBef>
              <a:buNone/>
            </a:pPr>
            <a:r>
              <a:t/>
            </a:r>
            <a:endParaRPr/>
          </a:p>
        </p:txBody>
      </p:sp>
      <p:pic>
        <p:nvPicPr>
          <p:cNvPr id="180" name="Shape 180"/>
          <p:cNvPicPr preferRelativeResize="0"/>
          <p:nvPr/>
        </p:nvPicPr>
        <p:blipFill>
          <a:blip r:embed="rId3">
            <a:alphaModFix/>
          </a:blip>
          <a:stretch>
            <a:fillRect/>
          </a:stretch>
        </p:blipFill>
        <p:spPr>
          <a:xfrm>
            <a:off x="311700" y="2865000"/>
            <a:ext cx="5115502" cy="2046200"/>
          </a:xfrm>
          <a:prstGeom prst="rect">
            <a:avLst/>
          </a:prstGeom>
          <a:noFill/>
          <a:ln>
            <a:noFill/>
          </a:ln>
        </p:spPr>
      </p:pic>
      <p:pic>
        <p:nvPicPr>
          <p:cNvPr id="181" name="Shape 181"/>
          <p:cNvPicPr preferRelativeResize="0"/>
          <p:nvPr/>
        </p:nvPicPr>
        <p:blipFill>
          <a:blip r:embed="rId4">
            <a:alphaModFix/>
          </a:blip>
          <a:stretch>
            <a:fillRect/>
          </a:stretch>
        </p:blipFill>
        <p:spPr>
          <a:xfrm>
            <a:off x="5567752" y="1382875"/>
            <a:ext cx="3264546" cy="1838191"/>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9"/>
                                        </p:tgtEl>
                                        <p:attrNameLst>
                                          <p:attrName>style.visibility</p:attrName>
                                        </p:attrNameLst>
                                      </p:cBhvr>
                                      <p:to>
                                        <p:strVal val="visible"/>
                                      </p:to>
                                    </p:set>
                                    <p:animEffect filter="fade" transition="in">
                                      <p:cBhvr>
                                        <p:cTn dur="1000"/>
                                        <p:tgtEl>
                                          <p:spTgt spid="17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0"/>
                                        </p:tgtEl>
                                        <p:attrNameLst>
                                          <p:attrName>style.visibility</p:attrName>
                                        </p:attrNameLst>
                                      </p:cBhvr>
                                      <p:to>
                                        <p:strVal val="visible"/>
                                      </p:to>
                                    </p:set>
                                    <p:animEffect filter="fade" transition="in">
                                      <p:cBhvr>
                                        <p:cTn dur="1000"/>
                                        <p:tgtEl>
                                          <p:spTgt spid="18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1"/>
                                        </p:tgtEl>
                                        <p:attrNameLst>
                                          <p:attrName>style.visibility</p:attrName>
                                        </p:attrNameLst>
                                      </p:cBhvr>
                                      <p:to>
                                        <p:strVal val="visible"/>
                                      </p:to>
                                    </p:set>
                                    <p:animEffect filter="fade" transition="in">
                                      <p:cBhvr>
                                        <p:cTn dur="1000"/>
                                        <p:tgtEl>
                                          <p:spTgt spid="18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1" name="Shape 61"/>
        <p:cNvGrpSpPr/>
        <p:nvPr/>
      </p:nvGrpSpPr>
      <p:grpSpPr>
        <a:xfrm>
          <a:off x="0" y="0"/>
          <a:ext cx="0" cy="0"/>
          <a:chOff x="0" y="0"/>
          <a:chExt cx="0" cy="0"/>
        </a:xfrm>
      </p:grpSpPr>
      <p:sp>
        <p:nvSpPr>
          <p:cNvPr id="62" name="Shape 62"/>
          <p:cNvSpPr txBox="1"/>
          <p:nvPr>
            <p:ph type="title"/>
          </p:nvPr>
        </p:nvSpPr>
        <p:spPr>
          <a:xfrm>
            <a:off x="311700" y="292850"/>
            <a:ext cx="8520600" cy="801000"/>
          </a:xfrm>
          <a:prstGeom prst="rect">
            <a:avLst/>
          </a:prstGeom>
        </p:spPr>
        <p:txBody>
          <a:bodyPr anchorCtr="0" anchor="t" bIns="91425" lIns="91425" rIns="91425" tIns="91425">
            <a:noAutofit/>
          </a:bodyPr>
          <a:lstStyle/>
          <a:p>
            <a:pPr lvl="0">
              <a:spcBef>
                <a:spcPts val="0"/>
              </a:spcBef>
              <a:buNone/>
            </a:pPr>
            <a:r>
              <a:rPr lang="en"/>
              <a:t>Real-Life Situation: James Baldwin and the “N” Word</a:t>
            </a:r>
          </a:p>
        </p:txBody>
      </p:sp>
      <p:sp>
        <p:nvSpPr>
          <p:cNvPr id="63" name="Shape 63"/>
          <p:cNvSpPr txBox="1"/>
          <p:nvPr>
            <p:ph idx="1" type="body"/>
          </p:nvPr>
        </p:nvSpPr>
        <p:spPr>
          <a:xfrm>
            <a:off x="0" y="1152475"/>
            <a:ext cx="4260300" cy="3416400"/>
          </a:xfrm>
          <a:prstGeom prst="rect">
            <a:avLst/>
          </a:prstGeom>
        </p:spPr>
        <p:txBody>
          <a:bodyPr anchorCtr="0" anchor="t" bIns="91425" lIns="91425" rIns="91425" tIns="91425">
            <a:noAutofit/>
          </a:bodyPr>
          <a:lstStyle/>
          <a:p>
            <a:pPr indent="-228600" lvl="0" marL="457200" rtl="0">
              <a:spcBef>
                <a:spcPts val="0"/>
              </a:spcBef>
              <a:buChar char="●"/>
            </a:pPr>
            <a:r>
              <a:rPr lang="en"/>
              <a:t>Baldwin: American novelist, civil rights activist, and known bisexual. </a:t>
            </a:r>
            <a:br>
              <a:rPr lang="en"/>
            </a:br>
          </a:p>
          <a:p>
            <a:pPr indent="-228600" lvl="0" marL="457200" rtl="0">
              <a:spcBef>
                <a:spcPts val="0"/>
              </a:spcBef>
              <a:buChar char="●"/>
            </a:pPr>
            <a:r>
              <a:rPr lang="en"/>
              <a:t>What you say about someone else reveals you, not them.</a:t>
            </a:r>
            <a:br>
              <a:rPr lang="en"/>
            </a:br>
          </a:p>
          <a:p>
            <a:pPr indent="-228600" lvl="0" marL="457200" rtl="0">
              <a:spcBef>
                <a:spcPts val="0"/>
              </a:spcBef>
              <a:buChar char="●"/>
            </a:pPr>
            <a:r>
              <a:rPr lang="en"/>
              <a:t>Your invention reveals you.</a:t>
            </a:r>
          </a:p>
          <a:p>
            <a:pPr lvl="0" rtl="0">
              <a:spcBef>
                <a:spcPts val="0"/>
              </a:spcBef>
              <a:buNone/>
            </a:pPr>
            <a:br>
              <a:rPr lang="en"/>
            </a:br>
          </a:p>
          <a:p>
            <a:pPr lvl="0" rtl="0">
              <a:spcBef>
                <a:spcPts val="0"/>
              </a:spcBef>
              <a:buNone/>
            </a:pPr>
            <a:r>
              <a:t/>
            </a:r>
            <a:endParaRPr/>
          </a:p>
        </p:txBody>
      </p:sp>
      <p:sp>
        <p:nvSpPr>
          <p:cNvPr descr="A clip from, &quot;Take this Hammer&quot;... KQED's mobile film unit follows author and activist James Baldwin in the spring of 1963, as he's driven around San Francisco to meet with members of the local African-American community. Baldwin reflects on the racial inequality that African-Americans are forced to confront and at one point tries to lift the morale of a young man by expressing his conviction that: &quot;There will be a Negro president of this country but it will not be the country that we are sitting in now.&quot;  Full version: https://diva.sfsu.edu/bundles/187041" id="64" name="Shape 64" title="Who is the Nigger? -James Baldwin (clip)">
            <a:hlinkClick r:id="rId3"/>
          </p:cNvPr>
          <p:cNvSpPr/>
          <p:nvPr/>
        </p:nvSpPr>
        <p:spPr>
          <a:xfrm>
            <a:off x="4260300" y="1146175"/>
            <a:ext cx="4572000" cy="3429000"/>
          </a:xfrm>
          <a:prstGeom prst="rect">
            <a:avLst/>
          </a:prstGeom>
          <a:blipFill>
            <a:blip r:embed="rId4">
              <a:alphaModFix/>
            </a:blip>
            <a:stretch>
              <a:fillRect/>
            </a:stretch>
          </a:blipFill>
          <a:ln>
            <a:noFill/>
          </a:ln>
        </p:spPr>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3">
                                            <p:txEl>
                                              <p:pRg end="0" st="0"/>
                                            </p:txEl>
                                          </p:spTgt>
                                        </p:tgtEl>
                                        <p:attrNameLst>
                                          <p:attrName>style.visibility</p:attrName>
                                        </p:attrNameLst>
                                      </p:cBhvr>
                                      <p:to>
                                        <p:strVal val="visible"/>
                                      </p:to>
                                    </p:set>
                                    <p:animEffect filter="fade" transition="in">
                                      <p:cBhvr>
                                        <p:cTn dur="1000"/>
                                        <p:tgtEl>
                                          <p:spTgt spid="63">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3">
                                            <p:txEl>
                                              <p:pRg end="1" st="1"/>
                                            </p:txEl>
                                          </p:spTgt>
                                        </p:tgtEl>
                                        <p:attrNameLst>
                                          <p:attrName>style.visibility</p:attrName>
                                        </p:attrNameLst>
                                      </p:cBhvr>
                                      <p:to>
                                        <p:strVal val="visible"/>
                                      </p:to>
                                    </p:set>
                                    <p:animEffect filter="fade" transition="in">
                                      <p:cBhvr>
                                        <p:cTn dur="1000"/>
                                        <p:tgtEl>
                                          <p:spTgt spid="63">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3">
                                            <p:txEl>
                                              <p:pRg end="2" st="2"/>
                                            </p:txEl>
                                          </p:spTgt>
                                        </p:tgtEl>
                                        <p:attrNameLst>
                                          <p:attrName>style.visibility</p:attrName>
                                        </p:attrNameLst>
                                      </p:cBhvr>
                                      <p:to>
                                        <p:strVal val="visible"/>
                                      </p:to>
                                    </p:set>
                                    <p:animEffect filter="fade" transition="in">
                                      <p:cBhvr>
                                        <p:cTn dur="1000"/>
                                        <p:tgtEl>
                                          <p:spTgt spid="63">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3">
                                            <p:txEl>
                                              <p:pRg end="3" st="3"/>
                                            </p:txEl>
                                          </p:spTgt>
                                        </p:tgtEl>
                                        <p:attrNameLst>
                                          <p:attrName>style.visibility</p:attrName>
                                        </p:attrNameLst>
                                      </p:cBhvr>
                                      <p:to>
                                        <p:strVal val="visible"/>
                                      </p:to>
                                    </p:set>
                                    <p:animEffect filter="fade" transition="in">
                                      <p:cBhvr>
                                        <p:cTn dur="1000"/>
                                        <p:tgtEl>
                                          <p:spTgt spid="63">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3">
                                            <p:txEl>
                                              <p:pRg end="4" st="4"/>
                                            </p:txEl>
                                          </p:spTgt>
                                        </p:tgtEl>
                                        <p:attrNameLst>
                                          <p:attrName>style.visibility</p:attrName>
                                        </p:attrNameLst>
                                      </p:cBhvr>
                                      <p:to>
                                        <p:strVal val="visible"/>
                                      </p:to>
                                    </p:set>
                                    <p:animEffect filter="fade" transition="in">
                                      <p:cBhvr>
                                        <p:cTn dur="1000"/>
                                        <p:tgtEl>
                                          <p:spTgt spid="63">
                                            <p:txEl>
                                              <p:pRg end="4" st="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5" name="Shape 185"/>
        <p:cNvGrpSpPr/>
        <p:nvPr/>
      </p:nvGrpSpPr>
      <p:grpSpPr>
        <a:xfrm>
          <a:off x="0" y="0"/>
          <a:ext cx="0" cy="0"/>
          <a:chOff x="0" y="0"/>
          <a:chExt cx="0" cy="0"/>
        </a:xfrm>
      </p:grpSpPr>
      <p:sp>
        <p:nvSpPr>
          <p:cNvPr id="186" name="Shape 186"/>
          <p:cNvSpPr txBox="1"/>
          <p:nvPr>
            <p:ph type="title"/>
          </p:nvPr>
        </p:nvSpPr>
        <p:spPr>
          <a:xfrm>
            <a:off x="311700" y="292850"/>
            <a:ext cx="8520600" cy="801000"/>
          </a:xfrm>
          <a:prstGeom prst="rect">
            <a:avLst/>
          </a:prstGeom>
        </p:spPr>
        <p:txBody>
          <a:bodyPr anchorCtr="0" anchor="t" bIns="91425" lIns="91425" rIns="91425" tIns="91425">
            <a:noAutofit/>
          </a:bodyPr>
          <a:lstStyle/>
          <a:p>
            <a:pPr lvl="0">
              <a:spcBef>
                <a:spcPts val="0"/>
              </a:spcBef>
              <a:buNone/>
            </a:pPr>
            <a:r>
              <a:rPr lang="en"/>
              <a:t>“Formation”</a:t>
            </a:r>
          </a:p>
        </p:txBody>
      </p:sp>
      <p:sp>
        <p:nvSpPr>
          <p:cNvPr id="187" name="Shape 187"/>
          <p:cNvSpPr txBox="1"/>
          <p:nvPr>
            <p:ph idx="1" type="body"/>
          </p:nvPr>
        </p:nvSpPr>
        <p:spPr>
          <a:xfrm>
            <a:off x="311700" y="1228675"/>
            <a:ext cx="3359400" cy="3340200"/>
          </a:xfrm>
          <a:prstGeom prst="rect">
            <a:avLst/>
          </a:prstGeom>
        </p:spPr>
        <p:txBody>
          <a:bodyPr anchorCtr="0" anchor="t" bIns="91425" lIns="91425" rIns="91425" tIns="91425">
            <a:noAutofit/>
          </a:bodyPr>
          <a:lstStyle/>
          <a:p>
            <a:pPr indent="-228600" lvl="0" marL="457200" rtl="0">
              <a:spcBef>
                <a:spcPts val="0"/>
              </a:spcBef>
              <a:buChar char="●"/>
            </a:pPr>
            <a:r>
              <a:rPr b="1" lang="en"/>
              <a:t>Language: </a:t>
            </a:r>
          </a:p>
          <a:p>
            <a:pPr indent="-228600" lvl="1" marL="914400" rtl="0">
              <a:spcBef>
                <a:spcPts val="0"/>
              </a:spcBef>
              <a:buChar char="○"/>
            </a:pPr>
            <a:r>
              <a:rPr b="1" lang="en"/>
              <a:t>Symbolism:</a:t>
            </a:r>
          </a:p>
          <a:p>
            <a:pPr indent="-228600" lvl="1" marL="914400" rtl="0">
              <a:spcBef>
                <a:spcPts val="0"/>
              </a:spcBef>
              <a:buChar char="○"/>
            </a:pPr>
            <a:r>
              <a:rPr b="1" lang="en"/>
              <a:t>Color scheme:</a:t>
            </a:r>
          </a:p>
          <a:p>
            <a:pPr indent="-228600" lvl="1" marL="914400" rtl="0">
              <a:spcBef>
                <a:spcPts val="0"/>
              </a:spcBef>
              <a:buChar char="○"/>
            </a:pPr>
            <a:r>
              <a:rPr b="1" lang="en"/>
              <a:t>Images:</a:t>
            </a:r>
            <a:br>
              <a:rPr b="1" lang="en"/>
            </a:br>
          </a:p>
          <a:p>
            <a:pPr indent="-228600" lvl="0" marL="457200" rtl="0">
              <a:spcBef>
                <a:spcPts val="0"/>
              </a:spcBef>
              <a:buChar char="●"/>
            </a:pPr>
            <a:r>
              <a:rPr b="1" lang="en"/>
              <a:t>True Knowledge:</a:t>
            </a:r>
            <a:r>
              <a:rPr lang="en"/>
              <a:t> what is the message this language is trying to reflect? </a:t>
            </a:r>
          </a:p>
          <a:p>
            <a:pPr lvl="0">
              <a:spcBef>
                <a:spcPts val="0"/>
              </a:spcBef>
              <a:buNone/>
            </a:pPr>
            <a:r>
              <a:t/>
            </a:r>
            <a:endParaRPr/>
          </a:p>
        </p:txBody>
      </p:sp>
      <p:sp>
        <p:nvSpPr>
          <p:cNvPr descr="Grammy nominated best video of the year &quot;Formation&quot; from LEMONADE the Visual Album Available Now! iTunes: http://smarturl.it/LEMONADEitunes Amazon.com: http://smarturl.it/LEMONADEcd TIDAL: https://lemonade.tidal.com" id="188" name="Shape 188" title="Beyoncé - Formation">
            <a:hlinkClick r:id="rId3"/>
          </p:cNvPr>
          <p:cNvSpPr/>
          <p:nvPr/>
        </p:nvSpPr>
        <p:spPr>
          <a:xfrm>
            <a:off x="3871000" y="519825"/>
            <a:ext cx="4572000" cy="3429000"/>
          </a:xfrm>
          <a:prstGeom prst="rect">
            <a:avLst/>
          </a:prstGeom>
          <a:blipFill>
            <a:blip r:embed="rId4">
              <a:alphaModFix/>
            </a:blip>
            <a:stretch>
              <a:fillRect/>
            </a:stretch>
          </a:blipFill>
          <a:ln>
            <a:noFill/>
          </a:ln>
        </p:spPr>
      </p:sp>
      <p:sp>
        <p:nvSpPr>
          <p:cNvPr id="189" name="Shape 189"/>
          <p:cNvSpPr txBox="1"/>
          <p:nvPr/>
        </p:nvSpPr>
        <p:spPr>
          <a:xfrm>
            <a:off x="301200" y="4346875"/>
            <a:ext cx="8901900" cy="470400"/>
          </a:xfrm>
          <a:prstGeom prst="rect">
            <a:avLst/>
          </a:prstGeom>
          <a:noFill/>
          <a:ln>
            <a:noFill/>
          </a:ln>
        </p:spPr>
        <p:txBody>
          <a:bodyPr anchorCtr="0" anchor="t" bIns="91425" lIns="91425" rIns="91425" tIns="91425">
            <a:noAutofit/>
          </a:bodyPr>
          <a:lstStyle/>
          <a:p>
            <a:pPr indent="-342900" lvl="0" marL="457200" rtl="0">
              <a:lnSpc>
                <a:spcPct val="115000"/>
              </a:lnSpc>
              <a:spcBef>
                <a:spcPts val="0"/>
              </a:spcBef>
              <a:spcAft>
                <a:spcPts val="1600"/>
              </a:spcAft>
              <a:buClr>
                <a:schemeClr val="dk2"/>
              </a:buClr>
              <a:buSzPct val="100000"/>
              <a:buFont typeface="Source Code Pro"/>
              <a:buChar char="●"/>
            </a:pPr>
            <a:r>
              <a:rPr b="1" lang="en" sz="1800">
                <a:solidFill>
                  <a:schemeClr val="dk2"/>
                </a:solidFill>
                <a:latin typeface="Source Code Pro"/>
                <a:ea typeface="Source Code Pro"/>
                <a:cs typeface="Source Code Pro"/>
                <a:sym typeface="Source Code Pro"/>
              </a:rPr>
              <a:t>The artist:</a:t>
            </a:r>
            <a:r>
              <a:rPr lang="en" sz="1800">
                <a:solidFill>
                  <a:schemeClr val="dk2"/>
                </a:solidFill>
                <a:latin typeface="Source Code Pro"/>
                <a:ea typeface="Source Code Pro"/>
                <a:cs typeface="Source Code Pro"/>
                <a:sym typeface="Source Code Pro"/>
              </a:rPr>
              <a:t> does this video reveal more “true knowledge” or Beyonce’s character?</a:t>
            </a: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7"/>
                                        </p:tgtEl>
                                        <p:attrNameLst>
                                          <p:attrName>style.visibility</p:attrName>
                                        </p:attrNameLst>
                                      </p:cBhvr>
                                      <p:to>
                                        <p:strVal val="visible"/>
                                      </p:to>
                                    </p:set>
                                    <p:animEffect filter="fade" transition="in">
                                      <p:cBhvr>
                                        <p:cTn dur="1000"/>
                                        <p:tgtEl>
                                          <p:spTgt spid="18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9"/>
                                        </p:tgtEl>
                                        <p:attrNameLst>
                                          <p:attrName>style.visibility</p:attrName>
                                        </p:attrNameLst>
                                      </p:cBhvr>
                                      <p:to>
                                        <p:strVal val="visible"/>
                                      </p:to>
                                    </p:set>
                                    <p:animEffect filter="fade" transition="in">
                                      <p:cBhvr>
                                        <p:cTn dur="1000"/>
                                        <p:tgtEl>
                                          <p:spTgt spid="18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3" name="Shape 193"/>
        <p:cNvGrpSpPr/>
        <p:nvPr/>
      </p:nvGrpSpPr>
      <p:grpSpPr>
        <a:xfrm>
          <a:off x="0" y="0"/>
          <a:ext cx="0" cy="0"/>
          <a:chOff x="0" y="0"/>
          <a:chExt cx="0" cy="0"/>
        </a:xfrm>
      </p:grpSpPr>
      <p:sp>
        <p:nvSpPr>
          <p:cNvPr id="194" name="Shape 194"/>
          <p:cNvSpPr txBox="1"/>
          <p:nvPr>
            <p:ph type="title"/>
          </p:nvPr>
        </p:nvSpPr>
        <p:spPr>
          <a:xfrm>
            <a:off x="311700" y="292850"/>
            <a:ext cx="8520600" cy="801000"/>
          </a:xfrm>
          <a:prstGeom prst="rect">
            <a:avLst/>
          </a:prstGeom>
        </p:spPr>
        <p:txBody>
          <a:bodyPr anchorCtr="0" anchor="t" bIns="91425" lIns="91425" rIns="91425" tIns="91425">
            <a:noAutofit/>
          </a:bodyPr>
          <a:lstStyle/>
          <a:p>
            <a:pPr lvl="0">
              <a:spcBef>
                <a:spcPts val="0"/>
              </a:spcBef>
              <a:buNone/>
            </a:pPr>
            <a:r>
              <a:rPr lang="en"/>
              <a:t>Analysis of “formation”</a:t>
            </a:r>
          </a:p>
        </p:txBody>
      </p:sp>
      <p:sp>
        <p:nvSpPr>
          <p:cNvPr id="195" name="Shape 195"/>
          <p:cNvSpPr txBox="1"/>
          <p:nvPr>
            <p:ph idx="1" type="body"/>
          </p:nvPr>
        </p:nvSpPr>
        <p:spPr>
          <a:xfrm>
            <a:off x="311700" y="1228675"/>
            <a:ext cx="3512700" cy="3340200"/>
          </a:xfrm>
          <a:prstGeom prst="rect">
            <a:avLst/>
          </a:prstGeom>
        </p:spPr>
        <p:txBody>
          <a:bodyPr anchorCtr="0" anchor="t" bIns="91425" lIns="91425" rIns="91425" tIns="91425">
            <a:noAutofit/>
          </a:bodyPr>
          <a:lstStyle/>
          <a:p>
            <a:pPr lvl="0" rtl="0">
              <a:spcBef>
                <a:spcPts val="0"/>
              </a:spcBef>
              <a:buNone/>
            </a:pPr>
            <a:r>
              <a:rPr b="1" lang="en"/>
              <a:t>Language:</a:t>
            </a:r>
          </a:p>
          <a:p>
            <a:pPr indent="-342900" lvl="0" marL="457200" rtl="0">
              <a:spcBef>
                <a:spcPts val="0"/>
              </a:spcBef>
              <a:buSzPct val="100000"/>
              <a:buChar char="●"/>
            </a:pPr>
            <a:r>
              <a:rPr lang="en" sz="1800"/>
              <a:t>Symbolism:</a:t>
            </a:r>
            <a:br>
              <a:rPr lang="en" sz="1800"/>
            </a:br>
            <a:br>
              <a:rPr lang="en" sz="1800"/>
            </a:br>
          </a:p>
          <a:p>
            <a:pPr indent="-342900" lvl="0" marL="457200" rtl="0">
              <a:spcBef>
                <a:spcPts val="0"/>
              </a:spcBef>
              <a:buSzPct val="100000"/>
              <a:buChar char="●"/>
            </a:pPr>
            <a:r>
              <a:rPr lang="en" sz="1800"/>
              <a:t>Color Schemes:</a:t>
            </a:r>
            <a:br>
              <a:rPr lang="en" sz="1800"/>
            </a:br>
            <a:br>
              <a:rPr lang="en" sz="1800"/>
            </a:br>
            <a:br>
              <a:rPr lang="en" sz="1800"/>
            </a:br>
          </a:p>
          <a:p>
            <a:pPr indent="-342900" lvl="0" marL="457200" rtl="0">
              <a:spcBef>
                <a:spcPts val="0"/>
              </a:spcBef>
              <a:buSzPct val="100000"/>
              <a:buChar char="●"/>
            </a:pPr>
            <a:r>
              <a:rPr lang="en" sz="1800"/>
              <a:t>Images: </a:t>
            </a:r>
          </a:p>
          <a:p>
            <a:pPr lvl="0">
              <a:spcBef>
                <a:spcPts val="0"/>
              </a:spcBef>
              <a:buNone/>
            </a:pPr>
            <a:r>
              <a:t/>
            </a:r>
            <a:endParaRPr/>
          </a:p>
        </p:txBody>
      </p:sp>
      <p:sp>
        <p:nvSpPr>
          <p:cNvPr id="196" name="Shape 196"/>
          <p:cNvSpPr txBox="1"/>
          <p:nvPr>
            <p:ph idx="1" type="body"/>
          </p:nvPr>
        </p:nvSpPr>
        <p:spPr>
          <a:xfrm>
            <a:off x="4775650" y="807825"/>
            <a:ext cx="4368300" cy="4182300"/>
          </a:xfrm>
          <a:prstGeom prst="rect">
            <a:avLst/>
          </a:prstGeom>
        </p:spPr>
        <p:txBody>
          <a:bodyPr anchorCtr="0" anchor="t" bIns="91425" lIns="91425" rIns="91425" tIns="91425">
            <a:noAutofit/>
          </a:bodyPr>
          <a:lstStyle/>
          <a:p>
            <a:pPr lvl="0" rtl="0">
              <a:spcBef>
                <a:spcPts val="0"/>
              </a:spcBef>
              <a:buNone/>
            </a:pPr>
            <a:r>
              <a:rPr b="1" lang="en"/>
              <a:t>True knowledge</a:t>
            </a:r>
            <a:r>
              <a:rPr b="1" lang="en"/>
              <a:t>:</a:t>
            </a:r>
            <a:br>
              <a:rPr b="1" lang="en"/>
            </a:br>
          </a:p>
          <a:p>
            <a:pPr indent="-228600" lvl="0" marL="457200" rtl="0">
              <a:spcBef>
                <a:spcPts val="0"/>
              </a:spcBef>
              <a:buChar char="●"/>
            </a:pPr>
            <a:r>
              <a:rPr lang="en"/>
              <a:t>What message is this video trying to reveal?</a:t>
            </a:r>
            <a:br>
              <a:rPr lang="en"/>
            </a:br>
          </a:p>
          <a:p>
            <a:pPr indent="-228600" lvl="0" marL="457200" rtl="0">
              <a:spcBef>
                <a:spcPts val="0"/>
              </a:spcBef>
              <a:buChar char="●"/>
            </a:pPr>
            <a:r>
              <a:rPr lang="en"/>
              <a:t>Does this dispel or perpetuate the stereotypes? (confirmation bias)</a:t>
            </a:r>
            <a:br>
              <a:rPr lang="en"/>
            </a:br>
          </a:p>
          <a:p>
            <a:pPr indent="-228600" lvl="0" marL="457200" rtl="0">
              <a:spcBef>
                <a:spcPts val="0"/>
              </a:spcBef>
              <a:buChar char="●"/>
            </a:pPr>
            <a:r>
              <a:rPr lang="en"/>
              <a:t>RLS: does this video reflect reality or more of Beyonce’s character? </a:t>
            </a: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5"/>
                                        </p:tgtEl>
                                        <p:attrNameLst>
                                          <p:attrName>style.visibility</p:attrName>
                                        </p:attrNameLst>
                                      </p:cBhvr>
                                      <p:to>
                                        <p:strVal val="visible"/>
                                      </p:to>
                                    </p:set>
                                    <p:animEffect filter="fade" transition="in">
                                      <p:cBhvr>
                                        <p:cTn dur="1000"/>
                                        <p:tgtEl>
                                          <p:spTgt spid="19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6">
                                            <p:txEl>
                                              <p:pRg end="0" st="0"/>
                                            </p:txEl>
                                          </p:spTgt>
                                        </p:tgtEl>
                                        <p:attrNameLst>
                                          <p:attrName>style.visibility</p:attrName>
                                        </p:attrNameLst>
                                      </p:cBhvr>
                                      <p:to>
                                        <p:strVal val="visible"/>
                                      </p:to>
                                    </p:set>
                                    <p:animEffect filter="fade" transition="in">
                                      <p:cBhvr>
                                        <p:cTn dur="1000"/>
                                        <p:tgtEl>
                                          <p:spTgt spid="196">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6">
                                            <p:txEl>
                                              <p:pRg end="1" st="1"/>
                                            </p:txEl>
                                          </p:spTgt>
                                        </p:tgtEl>
                                        <p:attrNameLst>
                                          <p:attrName>style.visibility</p:attrName>
                                        </p:attrNameLst>
                                      </p:cBhvr>
                                      <p:to>
                                        <p:strVal val="visible"/>
                                      </p:to>
                                    </p:set>
                                    <p:animEffect filter="fade" transition="in">
                                      <p:cBhvr>
                                        <p:cTn dur="1000"/>
                                        <p:tgtEl>
                                          <p:spTgt spid="196">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6">
                                            <p:txEl>
                                              <p:pRg end="2" st="2"/>
                                            </p:txEl>
                                          </p:spTgt>
                                        </p:tgtEl>
                                        <p:attrNameLst>
                                          <p:attrName>style.visibility</p:attrName>
                                        </p:attrNameLst>
                                      </p:cBhvr>
                                      <p:to>
                                        <p:strVal val="visible"/>
                                      </p:to>
                                    </p:set>
                                    <p:animEffect filter="fade" transition="in">
                                      <p:cBhvr>
                                        <p:cTn dur="1000"/>
                                        <p:tgtEl>
                                          <p:spTgt spid="196">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6">
                                            <p:txEl>
                                              <p:pRg end="3" st="3"/>
                                            </p:txEl>
                                          </p:spTgt>
                                        </p:tgtEl>
                                        <p:attrNameLst>
                                          <p:attrName>style.visibility</p:attrName>
                                        </p:attrNameLst>
                                      </p:cBhvr>
                                      <p:to>
                                        <p:strVal val="visible"/>
                                      </p:to>
                                    </p:set>
                                    <p:animEffect filter="fade" transition="in">
                                      <p:cBhvr>
                                        <p:cTn dur="1000"/>
                                        <p:tgtEl>
                                          <p:spTgt spid="196">
                                            <p:txEl>
                                              <p:pRg end="3" st="3"/>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0" name="Shape 200"/>
        <p:cNvGrpSpPr/>
        <p:nvPr/>
      </p:nvGrpSpPr>
      <p:grpSpPr>
        <a:xfrm>
          <a:off x="0" y="0"/>
          <a:ext cx="0" cy="0"/>
          <a:chOff x="0" y="0"/>
          <a:chExt cx="0" cy="0"/>
        </a:xfrm>
      </p:grpSpPr>
      <p:sp>
        <p:nvSpPr>
          <p:cNvPr id="201" name="Shape 201"/>
          <p:cNvSpPr txBox="1"/>
          <p:nvPr>
            <p:ph type="title"/>
          </p:nvPr>
        </p:nvSpPr>
        <p:spPr>
          <a:xfrm>
            <a:off x="178775" y="170125"/>
            <a:ext cx="8520600" cy="801000"/>
          </a:xfrm>
          <a:prstGeom prst="rect">
            <a:avLst/>
          </a:prstGeom>
        </p:spPr>
        <p:txBody>
          <a:bodyPr anchorCtr="0" anchor="t" bIns="91425" lIns="91425" rIns="91425" tIns="91425">
            <a:noAutofit/>
          </a:bodyPr>
          <a:lstStyle/>
          <a:p>
            <a:pPr lvl="0">
              <a:spcBef>
                <a:spcPts val="0"/>
              </a:spcBef>
              <a:buNone/>
            </a:pPr>
            <a:r>
              <a:rPr lang="en"/>
              <a:t>Beyonce’s </a:t>
            </a:r>
            <a:r>
              <a:rPr lang="en"/>
              <a:t>videography: Lemonade</a:t>
            </a:r>
            <a:r>
              <a:rPr lang="en"/>
              <a:t> </a:t>
            </a:r>
          </a:p>
        </p:txBody>
      </p:sp>
      <p:sp>
        <p:nvSpPr>
          <p:cNvPr id="202" name="Shape 202"/>
          <p:cNvSpPr txBox="1"/>
          <p:nvPr>
            <p:ph idx="1" type="body"/>
          </p:nvPr>
        </p:nvSpPr>
        <p:spPr>
          <a:xfrm>
            <a:off x="132925" y="1135050"/>
            <a:ext cx="5256000" cy="3433800"/>
          </a:xfrm>
          <a:prstGeom prst="rect">
            <a:avLst/>
          </a:prstGeom>
        </p:spPr>
        <p:txBody>
          <a:bodyPr anchorCtr="0" anchor="t" bIns="91425" lIns="91425" rIns="91425" tIns="91425">
            <a:noAutofit/>
          </a:bodyPr>
          <a:lstStyle/>
          <a:p>
            <a:pPr indent="-228600" lvl="0" marL="457200" rtl="0">
              <a:spcBef>
                <a:spcPts val="0"/>
              </a:spcBef>
              <a:buChar char="●"/>
            </a:pPr>
            <a:r>
              <a:rPr b="1" lang="en"/>
              <a:t>Language</a:t>
            </a:r>
            <a:r>
              <a:rPr lang="en"/>
              <a:t>: images, poetry, lyrics</a:t>
            </a:r>
            <a:br>
              <a:rPr lang="en"/>
            </a:br>
          </a:p>
          <a:p>
            <a:pPr indent="-228600" lvl="0" marL="457200" rtl="0">
              <a:spcBef>
                <a:spcPts val="0"/>
              </a:spcBef>
              <a:buChar char="●"/>
            </a:pPr>
            <a:r>
              <a:rPr b="1" lang="en"/>
              <a:t>“True knowledge”</a:t>
            </a:r>
            <a:r>
              <a:rPr lang="en"/>
              <a:t>: language that reflects a theme in reality; here, what’s going on with Black Lives Matter and with women.</a:t>
            </a:r>
            <a:br>
              <a:rPr lang="en"/>
            </a:br>
          </a:p>
          <a:p>
            <a:pPr indent="-228600" lvl="0" marL="457200" rtl="0">
              <a:spcBef>
                <a:spcPts val="0"/>
              </a:spcBef>
              <a:buChar char="●"/>
            </a:pPr>
            <a:r>
              <a:rPr b="1" lang="en"/>
              <a:t>Limitations</a:t>
            </a:r>
            <a:r>
              <a:rPr lang="en"/>
              <a:t>: </a:t>
            </a:r>
          </a:p>
          <a:p>
            <a:pPr indent="-228600" lvl="1" marL="914400" rtl="0">
              <a:spcBef>
                <a:spcPts val="0"/>
              </a:spcBef>
              <a:buChar char="○"/>
            </a:pPr>
            <a:r>
              <a:rPr lang="en"/>
              <a:t>Ambiguity in connotations, metaphors, cultural context</a:t>
            </a:r>
          </a:p>
          <a:p>
            <a:pPr indent="-228600" lvl="1" marL="914400">
              <a:spcBef>
                <a:spcPts val="0"/>
              </a:spcBef>
              <a:buChar char="○"/>
            </a:pPr>
            <a:r>
              <a:rPr b="1" lang="en"/>
              <a:t>Confirmation Bias:</a:t>
            </a:r>
            <a:r>
              <a:rPr lang="en"/>
              <a:t> does Beyonce’s video dispel stereotypes or perpetuate them? </a:t>
            </a:r>
          </a:p>
        </p:txBody>
      </p:sp>
      <p:pic>
        <p:nvPicPr>
          <p:cNvPr id="203" name="Shape 203"/>
          <p:cNvPicPr preferRelativeResize="0"/>
          <p:nvPr/>
        </p:nvPicPr>
        <p:blipFill>
          <a:blip r:embed="rId3">
            <a:alphaModFix/>
          </a:blip>
          <a:stretch>
            <a:fillRect/>
          </a:stretch>
        </p:blipFill>
        <p:spPr>
          <a:xfrm>
            <a:off x="5793724" y="824025"/>
            <a:ext cx="3038583" cy="3744848"/>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2">
                                            <p:txEl>
                                              <p:pRg end="0" st="0"/>
                                            </p:txEl>
                                          </p:spTgt>
                                        </p:tgtEl>
                                        <p:attrNameLst>
                                          <p:attrName>style.visibility</p:attrName>
                                        </p:attrNameLst>
                                      </p:cBhvr>
                                      <p:to>
                                        <p:strVal val="visible"/>
                                      </p:to>
                                    </p:set>
                                    <p:animEffect filter="fade" transition="in">
                                      <p:cBhvr>
                                        <p:cTn dur="1000"/>
                                        <p:tgtEl>
                                          <p:spTgt spid="202">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2">
                                            <p:txEl>
                                              <p:pRg end="1" st="1"/>
                                            </p:txEl>
                                          </p:spTgt>
                                        </p:tgtEl>
                                        <p:attrNameLst>
                                          <p:attrName>style.visibility</p:attrName>
                                        </p:attrNameLst>
                                      </p:cBhvr>
                                      <p:to>
                                        <p:strVal val="visible"/>
                                      </p:to>
                                    </p:set>
                                    <p:animEffect filter="fade" transition="in">
                                      <p:cBhvr>
                                        <p:cTn dur="1000"/>
                                        <p:tgtEl>
                                          <p:spTgt spid="202">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2">
                                            <p:txEl>
                                              <p:pRg end="2" st="2"/>
                                            </p:txEl>
                                          </p:spTgt>
                                        </p:tgtEl>
                                        <p:attrNameLst>
                                          <p:attrName>style.visibility</p:attrName>
                                        </p:attrNameLst>
                                      </p:cBhvr>
                                      <p:to>
                                        <p:strVal val="visible"/>
                                      </p:to>
                                    </p:set>
                                    <p:animEffect filter="fade" transition="in">
                                      <p:cBhvr>
                                        <p:cTn dur="1000"/>
                                        <p:tgtEl>
                                          <p:spTgt spid="202">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2">
                                            <p:txEl>
                                              <p:pRg end="3" st="3"/>
                                            </p:txEl>
                                          </p:spTgt>
                                        </p:tgtEl>
                                        <p:attrNameLst>
                                          <p:attrName>style.visibility</p:attrName>
                                        </p:attrNameLst>
                                      </p:cBhvr>
                                      <p:to>
                                        <p:strVal val="visible"/>
                                      </p:to>
                                    </p:set>
                                    <p:animEffect filter="fade" transition="in">
                                      <p:cBhvr>
                                        <p:cTn dur="1000"/>
                                        <p:tgtEl>
                                          <p:spTgt spid="202">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2">
                                            <p:txEl>
                                              <p:pRg end="4" st="4"/>
                                            </p:txEl>
                                          </p:spTgt>
                                        </p:tgtEl>
                                        <p:attrNameLst>
                                          <p:attrName>style.visibility</p:attrName>
                                        </p:attrNameLst>
                                      </p:cBhvr>
                                      <p:to>
                                        <p:strVal val="visible"/>
                                      </p:to>
                                    </p:set>
                                    <p:animEffect filter="fade" transition="in">
                                      <p:cBhvr>
                                        <p:cTn dur="1000"/>
                                        <p:tgtEl>
                                          <p:spTgt spid="202">
                                            <p:txEl>
                                              <p:pRg end="4" st="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7" name="Shape 207"/>
        <p:cNvGrpSpPr/>
        <p:nvPr/>
      </p:nvGrpSpPr>
      <p:grpSpPr>
        <a:xfrm>
          <a:off x="0" y="0"/>
          <a:ext cx="0" cy="0"/>
          <a:chOff x="0" y="0"/>
          <a:chExt cx="0" cy="0"/>
        </a:xfrm>
      </p:grpSpPr>
      <p:sp>
        <p:nvSpPr>
          <p:cNvPr id="208" name="Shape 208"/>
          <p:cNvSpPr txBox="1"/>
          <p:nvPr>
            <p:ph type="title"/>
          </p:nvPr>
        </p:nvSpPr>
        <p:spPr>
          <a:xfrm>
            <a:off x="311700" y="38200"/>
            <a:ext cx="8676600" cy="801000"/>
          </a:xfrm>
          <a:prstGeom prst="rect">
            <a:avLst/>
          </a:prstGeom>
        </p:spPr>
        <p:txBody>
          <a:bodyPr anchorCtr="0" anchor="t" bIns="91425" lIns="91425" rIns="91425" tIns="91425">
            <a:noAutofit/>
          </a:bodyPr>
          <a:lstStyle/>
          <a:p>
            <a:pPr lvl="0">
              <a:spcBef>
                <a:spcPts val="0"/>
              </a:spcBef>
              <a:buNone/>
            </a:pPr>
            <a:r>
              <a:rPr lang="en"/>
              <a:t>Conclusion of the arts: language and true knowledge</a:t>
            </a:r>
          </a:p>
        </p:txBody>
      </p:sp>
      <p:sp>
        <p:nvSpPr>
          <p:cNvPr id="209" name="Shape 209"/>
          <p:cNvSpPr txBox="1"/>
          <p:nvPr>
            <p:ph idx="1" type="body"/>
          </p:nvPr>
        </p:nvSpPr>
        <p:spPr>
          <a:xfrm>
            <a:off x="311700" y="915400"/>
            <a:ext cx="8520600" cy="3729600"/>
          </a:xfrm>
          <a:prstGeom prst="rect">
            <a:avLst/>
          </a:prstGeom>
        </p:spPr>
        <p:txBody>
          <a:bodyPr anchorCtr="0" anchor="t" bIns="91425" lIns="91425" rIns="91425" tIns="91425">
            <a:noAutofit/>
          </a:bodyPr>
          <a:lstStyle/>
          <a:p>
            <a:pPr lvl="0">
              <a:spcBef>
                <a:spcPts val="0"/>
              </a:spcBef>
              <a:buNone/>
            </a:pPr>
            <a:r>
              <a:rPr lang="en"/>
              <a:t>To what extent does </a:t>
            </a:r>
            <a:r>
              <a:rPr b="1" lang="en"/>
              <a:t>language</a:t>
            </a:r>
            <a:r>
              <a:rPr lang="en"/>
              <a:t> reflect </a:t>
            </a:r>
            <a:r>
              <a:rPr b="1" lang="en"/>
              <a:t>true knowledge</a:t>
            </a:r>
            <a:r>
              <a:rPr lang="en"/>
              <a:t>?</a:t>
            </a:r>
          </a:p>
          <a:p>
            <a:pPr indent="-228600" lvl="0" marL="457200" rtl="0">
              <a:spcBef>
                <a:spcPts val="0"/>
              </a:spcBef>
              <a:buChar char="-"/>
            </a:pPr>
            <a:r>
              <a:rPr lang="en"/>
              <a:t>Linguistic Determinism: </a:t>
            </a:r>
            <a:r>
              <a:rPr b="1" lang="en"/>
              <a:t>reflects and determines</a:t>
            </a:r>
            <a:r>
              <a:rPr lang="en"/>
              <a:t> a person’s culture and character. Can create stereotypes.</a:t>
            </a:r>
            <a:br>
              <a:rPr lang="en"/>
            </a:br>
          </a:p>
          <a:p>
            <a:pPr indent="-228600" lvl="0" marL="457200" rtl="0">
              <a:spcBef>
                <a:spcPts val="0"/>
              </a:spcBef>
              <a:buChar char="-"/>
            </a:pPr>
            <a:r>
              <a:rPr lang="en"/>
              <a:t>Confirmation Bias: Language in the Arts can show truth about reality, but it can also perpetuate a stereotype about a certain culture. </a:t>
            </a:r>
          </a:p>
          <a:p>
            <a:pPr lvl="0" rtl="0">
              <a:spcBef>
                <a:spcPts val="0"/>
              </a:spcBef>
              <a:buNone/>
            </a:pPr>
            <a:r>
              <a:rPr lang="en"/>
              <a:t>Relation back to RLS: Does language in the Arts reveal who you are or what culture is? </a:t>
            </a:r>
          </a:p>
          <a:p>
            <a:pPr indent="-228600" lvl="0" marL="457200" rtl="0">
              <a:spcBef>
                <a:spcPts val="0"/>
              </a:spcBef>
              <a:buChar char="-"/>
            </a:pPr>
            <a:r>
              <a:rPr lang="en"/>
              <a:t>Both: language reveals who you are but also your culture.</a:t>
            </a:r>
          </a:p>
          <a:p>
            <a:pPr indent="-228600" lvl="0" marL="457200" rtl="0">
              <a:spcBef>
                <a:spcPts val="0"/>
              </a:spcBef>
              <a:buChar char="-"/>
            </a:pPr>
            <a:r>
              <a:rPr lang="en"/>
              <a:t>We must keep in mind, too, limitations of language. </a:t>
            </a: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9">
                                            <p:txEl>
                                              <p:pRg end="0" st="0"/>
                                            </p:txEl>
                                          </p:spTgt>
                                        </p:tgtEl>
                                        <p:attrNameLst>
                                          <p:attrName>style.visibility</p:attrName>
                                        </p:attrNameLst>
                                      </p:cBhvr>
                                      <p:to>
                                        <p:strVal val="visible"/>
                                      </p:to>
                                    </p:set>
                                    <p:animEffect filter="fade" transition="in">
                                      <p:cBhvr>
                                        <p:cTn dur="1000"/>
                                        <p:tgtEl>
                                          <p:spTgt spid="209">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9">
                                            <p:txEl>
                                              <p:pRg end="1" st="1"/>
                                            </p:txEl>
                                          </p:spTgt>
                                        </p:tgtEl>
                                        <p:attrNameLst>
                                          <p:attrName>style.visibility</p:attrName>
                                        </p:attrNameLst>
                                      </p:cBhvr>
                                      <p:to>
                                        <p:strVal val="visible"/>
                                      </p:to>
                                    </p:set>
                                    <p:animEffect filter="fade" transition="in">
                                      <p:cBhvr>
                                        <p:cTn dur="1000"/>
                                        <p:tgtEl>
                                          <p:spTgt spid="209">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9">
                                            <p:txEl>
                                              <p:pRg end="2" st="2"/>
                                            </p:txEl>
                                          </p:spTgt>
                                        </p:tgtEl>
                                        <p:attrNameLst>
                                          <p:attrName>style.visibility</p:attrName>
                                        </p:attrNameLst>
                                      </p:cBhvr>
                                      <p:to>
                                        <p:strVal val="visible"/>
                                      </p:to>
                                    </p:set>
                                    <p:animEffect filter="fade" transition="in">
                                      <p:cBhvr>
                                        <p:cTn dur="1000"/>
                                        <p:tgtEl>
                                          <p:spTgt spid="209">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9">
                                            <p:txEl>
                                              <p:pRg end="3" st="3"/>
                                            </p:txEl>
                                          </p:spTgt>
                                        </p:tgtEl>
                                        <p:attrNameLst>
                                          <p:attrName>style.visibility</p:attrName>
                                        </p:attrNameLst>
                                      </p:cBhvr>
                                      <p:to>
                                        <p:strVal val="visible"/>
                                      </p:to>
                                    </p:set>
                                    <p:animEffect filter="fade" transition="in">
                                      <p:cBhvr>
                                        <p:cTn dur="1000"/>
                                        <p:tgtEl>
                                          <p:spTgt spid="209">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9">
                                            <p:txEl>
                                              <p:pRg end="4" st="4"/>
                                            </p:txEl>
                                          </p:spTgt>
                                        </p:tgtEl>
                                        <p:attrNameLst>
                                          <p:attrName>style.visibility</p:attrName>
                                        </p:attrNameLst>
                                      </p:cBhvr>
                                      <p:to>
                                        <p:strVal val="visible"/>
                                      </p:to>
                                    </p:set>
                                    <p:animEffect filter="fade" transition="in">
                                      <p:cBhvr>
                                        <p:cTn dur="1000"/>
                                        <p:tgtEl>
                                          <p:spTgt spid="209">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9">
                                            <p:txEl>
                                              <p:pRg end="5" st="5"/>
                                            </p:txEl>
                                          </p:spTgt>
                                        </p:tgtEl>
                                        <p:attrNameLst>
                                          <p:attrName>style.visibility</p:attrName>
                                        </p:attrNameLst>
                                      </p:cBhvr>
                                      <p:to>
                                        <p:strVal val="visible"/>
                                      </p:to>
                                    </p:set>
                                    <p:animEffect filter="fade" transition="in">
                                      <p:cBhvr>
                                        <p:cTn dur="1000"/>
                                        <p:tgtEl>
                                          <p:spTgt spid="209">
                                            <p:txEl>
                                              <p:pRg end="5" st="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3" name="Shape 213"/>
        <p:cNvGrpSpPr/>
        <p:nvPr/>
      </p:nvGrpSpPr>
      <p:grpSpPr>
        <a:xfrm>
          <a:off x="0" y="0"/>
          <a:ext cx="0" cy="0"/>
          <a:chOff x="0" y="0"/>
          <a:chExt cx="0" cy="0"/>
        </a:xfrm>
      </p:grpSpPr>
      <p:sp>
        <p:nvSpPr>
          <p:cNvPr id="214" name="Shape 214"/>
          <p:cNvSpPr txBox="1"/>
          <p:nvPr>
            <p:ph type="title"/>
          </p:nvPr>
        </p:nvSpPr>
        <p:spPr>
          <a:xfrm>
            <a:off x="311700" y="88325"/>
            <a:ext cx="8520600" cy="801000"/>
          </a:xfrm>
          <a:prstGeom prst="rect">
            <a:avLst/>
          </a:prstGeom>
        </p:spPr>
        <p:txBody>
          <a:bodyPr anchorCtr="0" anchor="t" bIns="91425" lIns="91425" rIns="91425" tIns="91425">
            <a:noAutofit/>
          </a:bodyPr>
          <a:lstStyle/>
          <a:p>
            <a:pPr lvl="0">
              <a:spcBef>
                <a:spcPts val="0"/>
              </a:spcBef>
              <a:buNone/>
            </a:pPr>
            <a:r>
              <a:rPr lang="en"/>
              <a:t>Religious knowledge systems</a:t>
            </a:r>
          </a:p>
        </p:txBody>
      </p:sp>
      <p:sp>
        <p:nvSpPr>
          <p:cNvPr id="215" name="Shape 215"/>
          <p:cNvSpPr txBox="1"/>
          <p:nvPr>
            <p:ph idx="1" type="body"/>
          </p:nvPr>
        </p:nvSpPr>
        <p:spPr>
          <a:xfrm>
            <a:off x="311700" y="1013950"/>
            <a:ext cx="5936100" cy="3340200"/>
          </a:xfrm>
          <a:prstGeom prst="rect">
            <a:avLst/>
          </a:prstGeom>
        </p:spPr>
        <p:txBody>
          <a:bodyPr anchorCtr="0" anchor="t" bIns="91425" lIns="91425" rIns="91425" tIns="91425">
            <a:noAutofit/>
          </a:bodyPr>
          <a:lstStyle/>
          <a:p>
            <a:pPr lvl="0">
              <a:spcBef>
                <a:spcPts val="0"/>
              </a:spcBef>
              <a:buNone/>
            </a:pPr>
            <a:r>
              <a:rPr b="1" lang="en"/>
              <a:t>Language</a:t>
            </a:r>
            <a:r>
              <a:rPr lang="en"/>
              <a:t>: written word found in holy texts</a:t>
            </a:r>
          </a:p>
          <a:p>
            <a:pPr lvl="0">
              <a:spcBef>
                <a:spcPts val="0"/>
              </a:spcBef>
              <a:buNone/>
            </a:pPr>
            <a:r>
              <a:rPr b="1" lang="en"/>
              <a:t>Knowledge Truth</a:t>
            </a:r>
            <a:r>
              <a:rPr lang="en"/>
              <a:t>: God’s message; “reality” </a:t>
            </a:r>
          </a:p>
          <a:p>
            <a:pPr lvl="0">
              <a:spcBef>
                <a:spcPts val="0"/>
              </a:spcBef>
              <a:buNone/>
            </a:pPr>
            <a:r>
              <a:rPr lang="en"/>
              <a:t>Further questions to consider..</a:t>
            </a:r>
          </a:p>
          <a:p>
            <a:pPr indent="-317500" lvl="0" marL="457200" rtl="0">
              <a:spcBef>
                <a:spcPts val="0"/>
              </a:spcBef>
              <a:buSzPct val="100000"/>
              <a:buChar char="-"/>
            </a:pPr>
            <a:r>
              <a:rPr lang="en" sz="1400"/>
              <a:t>To what extent do Holy Texts actually reveal true knowledge?</a:t>
            </a:r>
          </a:p>
          <a:p>
            <a:pPr indent="-317500" lvl="0" marL="457200" rtl="0">
              <a:spcBef>
                <a:spcPts val="0"/>
              </a:spcBef>
              <a:buSzPct val="100000"/>
              <a:buChar char="-"/>
            </a:pPr>
            <a:r>
              <a:rPr lang="en" sz="1400"/>
              <a:t>How do personal interpretations alter “true knowledge” taken from Holy Texts?</a:t>
            </a:r>
          </a:p>
          <a:p>
            <a:pPr indent="-317500" lvl="0" marL="457200" rtl="0">
              <a:spcBef>
                <a:spcPts val="0"/>
              </a:spcBef>
              <a:buSzPct val="100000"/>
              <a:buChar char="-"/>
            </a:pPr>
            <a:r>
              <a:rPr lang="en" sz="1400"/>
              <a:t>Do Holy Texts reveal “true knowledge,” or do they more reflect the culture and people of the time it was written? </a:t>
            </a:r>
          </a:p>
          <a:p>
            <a:pPr indent="0" lvl="0" marL="0" rtl="0">
              <a:spcBef>
                <a:spcPts val="0"/>
              </a:spcBef>
              <a:spcAft>
                <a:spcPts val="0"/>
              </a:spcAft>
              <a:buNone/>
            </a:pPr>
            <a:r>
              <a:t/>
            </a:r>
            <a:endParaRPr/>
          </a:p>
        </p:txBody>
      </p:sp>
      <p:pic>
        <p:nvPicPr>
          <p:cNvPr id="216" name="Shape 216"/>
          <p:cNvPicPr preferRelativeResize="0"/>
          <p:nvPr/>
        </p:nvPicPr>
        <p:blipFill>
          <a:blip r:embed="rId3">
            <a:alphaModFix/>
          </a:blip>
          <a:stretch>
            <a:fillRect/>
          </a:stretch>
        </p:blipFill>
        <p:spPr>
          <a:xfrm>
            <a:off x="6247800" y="1215412"/>
            <a:ext cx="2700625" cy="271267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5">
                                            <p:txEl>
                                              <p:pRg end="0" st="0"/>
                                            </p:txEl>
                                          </p:spTgt>
                                        </p:tgtEl>
                                        <p:attrNameLst>
                                          <p:attrName>style.visibility</p:attrName>
                                        </p:attrNameLst>
                                      </p:cBhvr>
                                      <p:to>
                                        <p:strVal val="visible"/>
                                      </p:to>
                                    </p:set>
                                    <p:animEffect filter="fade" transition="in">
                                      <p:cBhvr>
                                        <p:cTn dur="1000"/>
                                        <p:tgtEl>
                                          <p:spTgt spid="215">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5">
                                            <p:txEl>
                                              <p:pRg end="1" st="1"/>
                                            </p:txEl>
                                          </p:spTgt>
                                        </p:tgtEl>
                                        <p:attrNameLst>
                                          <p:attrName>style.visibility</p:attrName>
                                        </p:attrNameLst>
                                      </p:cBhvr>
                                      <p:to>
                                        <p:strVal val="visible"/>
                                      </p:to>
                                    </p:set>
                                    <p:animEffect filter="fade" transition="in">
                                      <p:cBhvr>
                                        <p:cTn dur="1000"/>
                                        <p:tgtEl>
                                          <p:spTgt spid="215">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5">
                                            <p:txEl>
                                              <p:pRg end="2" st="2"/>
                                            </p:txEl>
                                          </p:spTgt>
                                        </p:tgtEl>
                                        <p:attrNameLst>
                                          <p:attrName>style.visibility</p:attrName>
                                        </p:attrNameLst>
                                      </p:cBhvr>
                                      <p:to>
                                        <p:strVal val="visible"/>
                                      </p:to>
                                    </p:set>
                                    <p:animEffect filter="fade" transition="in">
                                      <p:cBhvr>
                                        <p:cTn dur="1000"/>
                                        <p:tgtEl>
                                          <p:spTgt spid="215">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5">
                                            <p:txEl>
                                              <p:pRg end="3" st="3"/>
                                            </p:txEl>
                                          </p:spTgt>
                                        </p:tgtEl>
                                        <p:attrNameLst>
                                          <p:attrName>style.visibility</p:attrName>
                                        </p:attrNameLst>
                                      </p:cBhvr>
                                      <p:to>
                                        <p:strVal val="visible"/>
                                      </p:to>
                                    </p:set>
                                    <p:animEffect filter="fade" transition="in">
                                      <p:cBhvr>
                                        <p:cTn dur="1000"/>
                                        <p:tgtEl>
                                          <p:spTgt spid="215">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5">
                                            <p:txEl>
                                              <p:pRg end="4" st="4"/>
                                            </p:txEl>
                                          </p:spTgt>
                                        </p:tgtEl>
                                        <p:attrNameLst>
                                          <p:attrName>style.visibility</p:attrName>
                                        </p:attrNameLst>
                                      </p:cBhvr>
                                      <p:to>
                                        <p:strVal val="visible"/>
                                      </p:to>
                                    </p:set>
                                    <p:animEffect filter="fade" transition="in">
                                      <p:cBhvr>
                                        <p:cTn dur="1000"/>
                                        <p:tgtEl>
                                          <p:spTgt spid="215">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5">
                                            <p:txEl>
                                              <p:pRg end="5" st="5"/>
                                            </p:txEl>
                                          </p:spTgt>
                                        </p:tgtEl>
                                        <p:attrNameLst>
                                          <p:attrName>style.visibility</p:attrName>
                                        </p:attrNameLst>
                                      </p:cBhvr>
                                      <p:to>
                                        <p:strVal val="visible"/>
                                      </p:to>
                                    </p:set>
                                    <p:animEffect filter="fade" transition="in">
                                      <p:cBhvr>
                                        <p:cTn dur="1000"/>
                                        <p:tgtEl>
                                          <p:spTgt spid="215">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5">
                                            <p:txEl>
                                              <p:pRg end="6" st="6"/>
                                            </p:txEl>
                                          </p:spTgt>
                                        </p:tgtEl>
                                        <p:attrNameLst>
                                          <p:attrName>style.visibility</p:attrName>
                                        </p:attrNameLst>
                                      </p:cBhvr>
                                      <p:to>
                                        <p:strVal val="visible"/>
                                      </p:to>
                                    </p:set>
                                    <p:animEffect filter="fade" transition="in">
                                      <p:cBhvr>
                                        <p:cTn dur="1000"/>
                                        <p:tgtEl>
                                          <p:spTgt spid="215">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6"/>
                                        </p:tgtEl>
                                        <p:attrNameLst>
                                          <p:attrName>style.visibility</p:attrName>
                                        </p:attrNameLst>
                                      </p:cBhvr>
                                      <p:to>
                                        <p:strVal val="visible"/>
                                      </p:to>
                                    </p:set>
                                    <p:animEffect filter="fade" transition="in">
                                      <p:cBhvr>
                                        <p:cTn dur="1000"/>
                                        <p:tgtEl>
                                          <p:spTgt spid="21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0" name="Shape 220"/>
        <p:cNvGrpSpPr/>
        <p:nvPr/>
      </p:nvGrpSpPr>
      <p:grpSpPr>
        <a:xfrm>
          <a:off x="0" y="0"/>
          <a:ext cx="0" cy="0"/>
          <a:chOff x="0" y="0"/>
          <a:chExt cx="0" cy="0"/>
        </a:xfrm>
      </p:grpSpPr>
      <p:sp>
        <p:nvSpPr>
          <p:cNvPr id="221" name="Shape 221"/>
          <p:cNvSpPr txBox="1"/>
          <p:nvPr>
            <p:ph type="title"/>
          </p:nvPr>
        </p:nvSpPr>
        <p:spPr>
          <a:xfrm>
            <a:off x="311700" y="292850"/>
            <a:ext cx="8520600" cy="801000"/>
          </a:xfrm>
          <a:prstGeom prst="rect">
            <a:avLst/>
          </a:prstGeom>
        </p:spPr>
        <p:txBody>
          <a:bodyPr anchorCtr="0" anchor="t" bIns="91425" lIns="91425" rIns="91425" tIns="91425">
            <a:noAutofit/>
          </a:bodyPr>
          <a:lstStyle/>
          <a:p>
            <a:pPr lvl="0">
              <a:spcBef>
                <a:spcPts val="0"/>
              </a:spcBef>
              <a:buNone/>
            </a:pPr>
            <a:r>
              <a:rPr lang="en"/>
              <a:t>Limitations of holy texts and language</a:t>
            </a:r>
          </a:p>
        </p:txBody>
      </p:sp>
      <p:sp>
        <p:nvSpPr>
          <p:cNvPr id="222" name="Shape 222"/>
          <p:cNvSpPr txBox="1"/>
          <p:nvPr>
            <p:ph idx="1" type="body"/>
          </p:nvPr>
        </p:nvSpPr>
        <p:spPr>
          <a:xfrm>
            <a:off x="311700" y="1228675"/>
            <a:ext cx="8520600" cy="3340200"/>
          </a:xfrm>
          <a:prstGeom prst="rect">
            <a:avLst/>
          </a:prstGeom>
        </p:spPr>
        <p:txBody>
          <a:bodyPr anchorCtr="0" anchor="t" bIns="91425" lIns="91425" rIns="91425" tIns="91425">
            <a:noAutofit/>
          </a:bodyPr>
          <a:lstStyle/>
          <a:p>
            <a:pPr indent="-228600" lvl="0" marL="457200" rtl="0">
              <a:spcBef>
                <a:spcPts val="0"/>
              </a:spcBef>
              <a:buAutoNum type="arabicPeriod"/>
            </a:pPr>
            <a:r>
              <a:rPr b="1" lang="en"/>
              <a:t>Cultural Context</a:t>
            </a:r>
            <a:r>
              <a:rPr lang="en"/>
              <a:t>: all Holy Texts were written in a certain time period.</a:t>
            </a:r>
            <a:br>
              <a:rPr lang="en"/>
            </a:br>
          </a:p>
          <a:p>
            <a:pPr indent="-228600" lvl="0" marL="457200" rtl="0">
              <a:spcBef>
                <a:spcPts val="0"/>
              </a:spcBef>
              <a:buAutoNum type="arabicPeriod"/>
            </a:pPr>
            <a:r>
              <a:rPr b="1" lang="en"/>
              <a:t>Ambiguity in Translation</a:t>
            </a:r>
            <a:r>
              <a:rPr lang="en"/>
              <a:t>: all Holy Texts have been translated...hundreds of times.</a:t>
            </a:r>
            <a:br>
              <a:rPr lang="en"/>
            </a:br>
          </a:p>
          <a:p>
            <a:pPr indent="-228600" lvl="0" marL="457200" rtl="0">
              <a:spcBef>
                <a:spcPts val="0"/>
              </a:spcBef>
              <a:buAutoNum type="arabicPeriod"/>
            </a:pPr>
            <a:r>
              <a:rPr b="1" lang="en"/>
              <a:t>Connotations of Words</a:t>
            </a:r>
            <a:r>
              <a:rPr lang="en"/>
              <a:t>: meanings of words and concepts change throughout time.</a:t>
            </a:r>
            <a:br>
              <a:rPr lang="en"/>
            </a:br>
          </a:p>
          <a:p>
            <a:pPr indent="-228600" lvl="0" marL="457200">
              <a:spcBef>
                <a:spcPts val="0"/>
              </a:spcBef>
              <a:buAutoNum type="arabicPeriod"/>
            </a:pPr>
            <a:r>
              <a:rPr b="1" lang="en"/>
              <a:t>Metaphors:</a:t>
            </a:r>
            <a:r>
              <a:rPr lang="en"/>
              <a:t> what’s a metaphor and what’s not?</a:t>
            </a: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2">
                                            <p:txEl>
                                              <p:pRg end="0" st="0"/>
                                            </p:txEl>
                                          </p:spTgt>
                                        </p:tgtEl>
                                        <p:attrNameLst>
                                          <p:attrName>style.visibility</p:attrName>
                                        </p:attrNameLst>
                                      </p:cBhvr>
                                      <p:to>
                                        <p:strVal val="visible"/>
                                      </p:to>
                                    </p:set>
                                    <p:animEffect filter="fade" transition="in">
                                      <p:cBhvr>
                                        <p:cTn dur="1000"/>
                                        <p:tgtEl>
                                          <p:spTgt spid="222">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2">
                                            <p:txEl>
                                              <p:pRg end="1" st="1"/>
                                            </p:txEl>
                                          </p:spTgt>
                                        </p:tgtEl>
                                        <p:attrNameLst>
                                          <p:attrName>style.visibility</p:attrName>
                                        </p:attrNameLst>
                                      </p:cBhvr>
                                      <p:to>
                                        <p:strVal val="visible"/>
                                      </p:to>
                                    </p:set>
                                    <p:animEffect filter="fade" transition="in">
                                      <p:cBhvr>
                                        <p:cTn dur="1000"/>
                                        <p:tgtEl>
                                          <p:spTgt spid="222">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2">
                                            <p:txEl>
                                              <p:pRg end="2" st="2"/>
                                            </p:txEl>
                                          </p:spTgt>
                                        </p:tgtEl>
                                        <p:attrNameLst>
                                          <p:attrName>style.visibility</p:attrName>
                                        </p:attrNameLst>
                                      </p:cBhvr>
                                      <p:to>
                                        <p:strVal val="visible"/>
                                      </p:to>
                                    </p:set>
                                    <p:animEffect filter="fade" transition="in">
                                      <p:cBhvr>
                                        <p:cTn dur="1000"/>
                                        <p:tgtEl>
                                          <p:spTgt spid="222">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2">
                                            <p:txEl>
                                              <p:pRg end="3" st="3"/>
                                            </p:txEl>
                                          </p:spTgt>
                                        </p:tgtEl>
                                        <p:attrNameLst>
                                          <p:attrName>style.visibility</p:attrName>
                                        </p:attrNameLst>
                                      </p:cBhvr>
                                      <p:to>
                                        <p:strVal val="visible"/>
                                      </p:to>
                                    </p:set>
                                    <p:animEffect filter="fade" transition="in">
                                      <p:cBhvr>
                                        <p:cTn dur="1000"/>
                                        <p:tgtEl>
                                          <p:spTgt spid="222">
                                            <p:txEl>
                                              <p:pRg end="3" st="3"/>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6" name="Shape 226"/>
        <p:cNvGrpSpPr/>
        <p:nvPr/>
      </p:nvGrpSpPr>
      <p:grpSpPr>
        <a:xfrm>
          <a:off x="0" y="0"/>
          <a:ext cx="0" cy="0"/>
          <a:chOff x="0" y="0"/>
          <a:chExt cx="0" cy="0"/>
        </a:xfrm>
      </p:grpSpPr>
      <p:sp>
        <p:nvSpPr>
          <p:cNvPr id="227" name="Shape 227"/>
          <p:cNvSpPr txBox="1"/>
          <p:nvPr>
            <p:ph type="title"/>
          </p:nvPr>
        </p:nvSpPr>
        <p:spPr>
          <a:xfrm>
            <a:off x="311700" y="140450"/>
            <a:ext cx="8520600" cy="801000"/>
          </a:xfrm>
          <a:prstGeom prst="rect">
            <a:avLst/>
          </a:prstGeom>
        </p:spPr>
        <p:txBody>
          <a:bodyPr anchorCtr="0" anchor="t" bIns="91425" lIns="91425" rIns="91425" tIns="91425">
            <a:noAutofit/>
          </a:bodyPr>
          <a:lstStyle/>
          <a:p>
            <a:pPr lvl="0">
              <a:spcBef>
                <a:spcPts val="0"/>
              </a:spcBef>
              <a:buNone/>
            </a:pPr>
            <a:r>
              <a:rPr lang="en"/>
              <a:t>The Bible</a:t>
            </a:r>
          </a:p>
        </p:txBody>
      </p:sp>
      <p:sp>
        <p:nvSpPr>
          <p:cNvPr id="228" name="Shape 228"/>
          <p:cNvSpPr txBox="1"/>
          <p:nvPr>
            <p:ph idx="1" type="body"/>
          </p:nvPr>
        </p:nvSpPr>
        <p:spPr>
          <a:xfrm>
            <a:off x="311700" y="923875"/>
            <a:ext cx="8520600" cy="3340200"/>
          </a:xfrm>
          <a:prstGeom prst="rect">
            <a:avLst/>
          </a:prstGeom>
        </p:spPr>
        <p:txBody>
          <a:bodyPr anchorCtr="0" anchor="t" bIns="91425" lIns="91425" rIns="91425" tIns="91425">
            <a:noAutofit/>
          </a:bodyPr>
          <a:lstStyle/>
          <a:p>
            <a:pPr lvl="0">
              <a:spcBef>
                <a:spcPts val="0"/>
              </a:spcBef>
              <a:buNone/>
            </a:pPr>
            <a:r>
              <a:rPr lang="en"/>
              <a:t>Real-life situation:</a:t>
            </a:r>
          </a:p>
          <a:p>
            <a:pPr lvl="0">
              <a:spcBef>
                <a:spcPts val="0"/>
              </a:spcBef>
              <a:buNone/>
            </a:pPr>
            <a:r>
              <a:rPr b="1" i="1" lang="en"/>
              <a:t>Email</a:t>
            </a:r>
            <a:r>
              <a:rPr i="1" lang="en"/>
              <a:t>: I am very concerned that your decision will have very negative implications for you and your children. It is difficult enough for them to have their parents separated but adding same-sex relationship to the mix will have the potential for causing them serious harm, not only in their romantic relationships but also in their relationship with God, believing that it is okay to disregard His moral precepts. If parents do not model moral behavior, they cannot expect their children to be moral. Read Romans 1:26-32. The consequences of same-sex behavior, like all sin, overflow into all other areas of life.</a:t>
            </a: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8">
                                            <p:txEl>
                                              <p:pRg end="0" st="0"/>
                                            </p:txEl>
                                          </p:spTgt>
                                        </p:tgtEl>
                                        <p:attrNameLst>
                                          <p:attrName>style.visibility</p:attrName>
                                        </p:attrNameLst>
                                      </p:cBhvr>
                                      <p:to>
                                        <p:strVal val="visible"/>
                                      </p:to>
                                    </p:set>
                                    <p:animEffect filter="fade" transition="in">
                                      <p:cBhvr>
                                        <p:cTn dur="1000"/>
                                        <p:tgtEl>
                                          <p:spTgt spid="228">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8">
                                            <p:txEl>
                                              <p:pRg end="1" st="1"/>
                                            </p:txEl>
                                          </p:spTgt>
                                        </p:tgtEl>
                                        <p:attrNameLst>
                                          <p:attrName>style.visibility</p:attrName>
                                        </p:attrNameLst>
                                      </p:cBhvr>
                                      <p:to>
                                        <p:strVal val="visible"/>
                                      </p:to>
                                    </p:set>
                                    <p:animEffect filter="fade" transition="in">
                                      <p:cBhvr>
                                        <p:cTn dur="1000"/>
                                        <p:tgtEl>
                                          <p:spTgt spid="228">
                                            <p:txEl>
                                              <p:pRg end="1" st="1"/>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2" name="Shape 232"/>
        <p:cNvGrpSpPr/>
        <p:nvPr/>
      </p:nvGrpSpPr>
      <p:grpSpPr>
        <a:xfrm>
          <a:off x="0" y="0"/>
          <a:ext cx="0" cy="0"/>
          <a:chOff x="0" y="0"/>
          <a:chExt cx="0" cy="0"/>
        </a:xfrm>
      </p:grpSpPr>
      <p:sp>
        <p:nvSpPr>
          <p:cNvPr id="233" name="Shape 233"/>
          <p:cNvSpPr txBox="1"/>
          <p:nvPr>
            <p:ph type="title"/>
          </p:nvPr>
        </p:nvSpPr>
        <p:spPr>
          <a:xfrm>
            <a:off x="84000" y="192700"/>
            <a:ext cx="8520600" cy="801000"/>
          </a:xfrm>
          <a:prstGeom prst="rect">
            <a:avLst/>
          </a:prstGeom>
        </p:spPr>
        <p:txBody>
          <a:bodyPr anchorCtr="0" anchor="t" bIns="91425" lIns="91425" rIns="91425" tIns="91425">
            <a:noAutofit/>
          </a:bodyPr>
          <a:lstStyle/>
          <a:p>
            <a:pPr lvl="0">
              <a:spcBef>
                <a:spcPts val="0"/>
              </a:spcBef>
              <a:buNone/>
            </a:pPr>
            <a:r>
              <a:rPr lang="en"/>
              <a:t>Romans 1:26-32</a:t>
            </a:r>
          </a:p>
        </p:txBody>
      </p:sp>
      <p:sp>
        <p:nvSpPr>
          <p:cNvPr id="234" name="Shape 234"/>
          <p:cNvSpPr txBox="1"/>
          <p:nvPr>
            <p:ph idx="1" type="body"/>
          </p:nvPr>
        </p:nvSpPr>
        <p:spPr>
          <a:xfrm>
            <a:off x="311700" y="1228675"/>
            <a:ext cx="8520600" cy="3340200"/>
          </a:xfrm>
          <a:prstGeom prst="rect">
            <a:avLst/>
          </a:prstGeom>
        </p:spPr>
        <p:txBody>
          <a:bodyPr anchorCtr="0" anchor="t" bIns="91425" lIns="91425" rIns="91425" tIns="91425">
            <a:noAutofit/>
          </a:bodyPr>
          <a:lstStyle/>
          <a:p>
            <a:pPr lvl="0" rtl="0">
              <a:lnSpc>
                <a:spcPct val="150000"/>
              </a:lnSpc>
              <a:spcBef>
                <a:spcPts val="0"/>
              </a:spcBef>
              <a:spcAft>
                <a:spcPts val="800"/>
              </a:spcAft>
              <a:buNone/>
            </a:pPr>
            <a:r>
              <a:rPr lang="en" sz="1200">
                <a:solidFill>
                  <a:srgbClr val="000000"/>
                </a:solidFill>
                <a:highlight>
                  <a:srgbClr val="FFFFFF"/>
                </a:highlight>
                <a:latin typeface="Verdana"/>
                <a:ea typeface="Verdana"/>
                <a:cs typeface="Verdana"/>
                <a:sym typeface="Verdana"/>
              </a:rPr>
              <a:t>26: Because of this, God gave them over to shameful lusts. Even their women exchanged natural sexual relations for unnatural ones. </a:t>
            </a:r>
            <a:r>
              <a:rPr b="1" lang="en" sz="900">
                <a:solidFill>
                  <a:srgbClr val="000000"/>
                </a:solidFill>
                <a:highlight>
                  <a:srgbClr val="FFFFFF"/>
                </a:highlight>
                <a:latin typeface="Arial"/>
                <a:ea typeface="Arial"/>
                <a:cs typeface="Arial"/>
                <a:sym typeface="Arial"/>
              </a:rPr>
              <a:t>27 </a:t>
            </a:r>
            <a:r>
              <a:rPr lang="en" sz="1200">
                <a:solidFill>
                  <a:srgbClr val="000000"/>
                </a:solidFill>
                <a:highlight>
                  <a:srgbClr val="FFFFFF"/>
                </a:highlight>
                <a:latin typeface="Verdana"/>
                <a:ea typeface="Verdana"/>
                <a:cs typeface="Verdana"/>
                <a:sym typeface="Verdana"/>
              </a:rPr>
              <a:t>In the same way the men also abandoned natural relations with women and were inflamed with lust for one another. Men committed shameful acts with other men, and received in themselves the due penalty for their error.</a:t>
            </a:r>
          </a:p>
          <a:p>
            <a:pPr lvl="0" rtl="0">
              <a:lnSpc>
                <a:spcPct val="150000"/>
              </a:lnSpc>
              <a:spcBef>
                <a:spcPts val="0"/>
              </a:spcBef>
              <a:spcAft>
                <a:spcPts val="800"/>
              </a:spcAft>
              <a:buNone/>
            </a:pPr>
            <a:r>
              <a:rPr b="1" lang="en" sz="900">
                <a:solidFill>
                  <a:srgbClr val="000000"/>
                </a:solidFill>
                <a:highlight>
                  <a:srgbClr val="FFFFFF"/>
                </a:highlight>
                <a:latin typeface="Arial"/>
                <a:ea typeface="Arial"/>
                <a:cs typeface="Arial"/>
                <a:sym typeface="Arial"/>
              </a:rPr>
              <a:t>28 </a:t>
            </a:r>
            <a:r>
              <a:rPr lang="en" sz="1200">
                <a:solidFill>
                  <a:srgbClr val="000000"/>
                </a:solidFill>
                <a:highlight>
                  <a:srgbClr val="FFFFFF"/>
                </a:highlight>
                <a:latin typeface="Verdana"/>
                <a:ea typeface="Verdana"/>
                <a:cs typeface="Verdana"/>
                <a:sym typeface="Verdana"/>
              </a:rPr>
              <a:t>Furthermore, just as they did not think it worthwhile to retain the knowledge of God, so God gave them over to a depraved mind, so that they do what ought not to be done. </a:t>
            </a:r>
            <a:r>
              <a:rPr b="1" lang="en" sz="900">
                <a:solidFill>
                  <a:srgbClr val="000000"/>
                </a:solidFill>
                <a:highlight>
                  <a:srgbClr val="FFFFFF"/>
                </a:highlight>
                <a:latin typeface="Arial"/>
                <a:ea typeface="Arial"/>
                <a:cs typeface="Arial"/>
                <a:sym typeface="Arial"/>
              </a:rPr>
              <a:t>29 </a:t>
            </a:r>
            <a:r>
              <a:rPr lang="en" sz="1200">
                <a:solidFill>
                  <a:srgbClr val="000000"/>
                </a:solidFill>
                <a:highlight>
                  <a:srgbClr val="FFFFFF"/>
                </a:highlight>
                <a:latin typeface="Verdana"/>
                <a:ea typeface="Verdana"/>
                <a:cs typeface="Verdana"/>
                <a:sym typeface="Verdana"/>
              </a:rPr>
              <a:t>They have become filled with every kind of wickedness, evil, greed and depravity. They are full of envy, murder, strife, deceit and malice. They are gossips,</a:t>
            </a:r>
            <a:r>
              <a:rPr b="1" lang="en" sz="900">
                <a:solidFill>
                  <a:srgbClr val="000000"/>
                </a:solidFill>
                <a:highlight>
                  <a:srgbClr val="FFFFFF"/>
                </a:highlight>
                <a:latin typeface="Arial"/>
                <a:ea typeface="Arial"/>
                <a:cs typeface="Arial"/>
                <a:sym typeface="Arial"/>
              </a:rPr>
              <a:t>30 </a:t>
            </a:r>
            <a:r>
              <a:rPr lang="en" sz="1200">
                <a:solidFill>
                  <a:srgbClr val="000000"/>
                </a:solidFill>
                <a:highlight>
                  <a:srgbClr val="FFFFFF"/>
                </a:highlight>
                <a:latin typeface="Verdana"/>
                <a:ea typeface="Verdana"/>
                <a:cs typeface="Verdana"/>
                <a:sym typeface="Verdana"/>
              </a:rPr>
              <a:t>slanderers, God-haters, insolent, arrogant and boastful; they invent ways of doing evil; they disobey their parents; </a:t>
            </a:r>
            <a:r>
              <a:rPr b="1" lang="en" sz="900">
                <a:solidFill>
                  <a:srgbClr val="000000"/>
                </a:solidFill>
                <a:highlight>
                  <a:srgbClr val="FFFFFF"/>
                </a:highlight>
                <a:latin typeface="Arial"/>
                <a:ea typeface="Arial"/>
                <a:cs typeface="Arial"/>
                <a:sym typeface="Arial"/>
              </a:rPr>
              <a:t>31 </a:t>
            </a:r>
            <a:r>
              <a:rPr lang="en" sz="1200">
                <a:solidFill>
                  <a:srgbClr val="000000"/>
                </a:solidFill>
                <a:highlight>
                  <a:srgbClr val="FFFFFF"/>
                </a:highlight>
                <a:latin typeface="Verdana"/>
                <a:ea typeface="Verdana"/>
                <a:cs typeface="Verdana"/>
                <a:sym typeface="Verdana"/>
              </a:rPr>
              <a:t>they have no understanding, no fidelity, no love, no mercy. </a:t>
            </a:r>
            <a:r>
              <a:rPr b="1" lang="en" sz="900">
                <a:solidFill>
                  <a:srgbClr val="000000"/>
                </a:solidFill>
                <a:highlight>
                  <a:srgbClr val="FFFFFF"/>
                </a:highlight>
                <a:latin typeface="Arial"/>
                <a:ea typeface="Arial"/>
                <a:cs typeface="Arial"/>
                <a:sym typeface="Arial"/>
              </a:rPr>
              <a:t>32 </a:t>
            </a:r>
            <a:r>
              <a:rPr lang="en" sz="1200">
                <a:solidFill>
                  <a:srgbClr val="000000"/>
                </a:solidFill>
                <a:highlight>
                  <a:srgbClr val="FFFFFF"/>
                </a:highlight>
                <a:latin typeface="Verdana"/>
                <a:ea typeface="Verdana"/>
                <a:cs typeface="Verdana"/>
                <a:sym typeface="Verdana"/>
              </a:rPr>
              <a:t>Although they know God’s righteous decree that those who do such things deserve death,they not only continue to do these very things but also approve of those who practice them.</a:t>
            </a:r>
          </a:p>
          <a:p>
            <a:pPr lvl="0" rtl="0">
              <a:spcBef>
                <a:spcPts val="0"/>
              </a:spcBef>
              <a:spcAft>
                <a:spcPts val="0"/>
              </a:spcAft>
              <a:buNone/>
            </a:pPr>
            <a:r>
              <a:t/>
            </a:r>
            <a:endParaRPr sz="1200">
              <a:solidFill>
                <a:srgbClr val="000000"/>
              </a:solidFill>
              <a:highlight>
                <a:srgbClr val="FFFFFF"/>
              </a:highlight>
              <a:latin typeface="Verdana"/>
              <a:ea typeface="Verdana"/>
              <a:cs typeface="Verdana"/>
              <a:sym typeface="Verdana"/>
            </a:endParaRPr>
          </a:p>
          <a:p>
            <a:pPr lvl="0">
              <a:spcBef>
                <a:spcPts val="0"/>
              </a:spcBef>
              <a:buNone/>
            </a:pPr>
            <a:r>
              <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8" name="Shape 238"/>
        <p:cNvGrpSpPr/>
        <p:nvPr/>
      </p:nvGrpSpPr>
      <p:grpSpPr>
        <a:xfrm>
          <a:off x="0" y="0"/>
          <a:ext cx="0" cy="0"/>
          <a:chOff x="0" y="0"/>
          <a:chExt cx="0" cy="0"/>
        </a:xfrm>
      </p:grpSpPr>
      <p:sp>
        <p:nvSpPr>
          <p:cNvPr id="239" name="Shape 239"/>
          <p:cNvSpPr txBox="1"/>
          <p:nvPr>
            <p:ph type="title"/>
          </p:nvPr>
        </p:nvSpPr>
        <p:spPr>
          <a:xfrm>
            <a:off x="311700" y="292850"/>
            <a:ext cx="8520600" cy="801000"/>
          </a:xfrm>
          <a:prstGeom prst="rect">
            <a:avLst/>
          </a:prstGeom>
        </p:spPr>
        <p:txBody>
          <a:bodyPr anchorCtr="0" anchor="t" bIns="91425" lIns="91425" rIns="91425" tIns="91425">
            <a:noAutofit/>
          </a:bodyPr>
          <a:lstStyle/>
          <a:p>
            <a:pPr lvl="0">
              <a:spcBef>
                <a:spcPts val="0"/>
              </a:spcBef>
              <a:buNone/>
            </a:pPr>
            <a:r>
              <a:rPr lang="en"/>
              <a:t>Let’s take a closer look:</a:t>
            </a:r>
          </a:p>
        </p:txBody>
      </p:sp>
      <p:sp>
        <p:nvSpPr>
          <p:cNvPr id="240" name="Shape 240"/>
          <p:cNvSpPr txBox="1"/>
          <p:nvPr>
            <p:ph idx="1" type="body"/>
          </p:nvPr>
        </p:nvSpPr>
        <p:spPr>
          <a:xfrm>
            <a:off x="311700" y="1228675"/>
            <a:ext cx="3932700" cy="3340200"/>
          </a:xfrm>
          <a:prstGeom prst="rect">
            <a:avLst/>
          </a:prstGeom>
        </p:spPr>
        <p:txBody>
          <a:bodyPr anchorCtr="0" anchor="t" bIns="91425" lIns="91425" rIns="91425" tIns="91425">
            <a:noAutofit/>
          </a:bodyPr>
          <a:lstStyle/>
          <a:p>
            <a:pPr indent="0" lvl="0" marL="0" rtl="0">
              <a:spcBef>
                <a:spcPts val="0"/>
              </a:spcBef>
              <a:spcAft>
                <a:spcPts val="0"/>
              </a:spcAft>
              <a:buNone/>
            </a:pPr>
            <a:r>
              <a:rPr lang="en" sz="1400">
                <a:solidFill>
                  <a:srgbClr val="000000"/>
                </a:solidFill>
              </a:rPr>
              <a:t>Romans 1:26-27. “Because of this, God gave them over to </a:t>
            </a:r>
            <a:r>
              <a:rPr lang="en" sz="1400">
                <a:solidFill>
                  <a:srgbClr val="000000"/>
                </a:solidFill>
                <a:highlight>
                  <a:srgbClr val="D5A6BD"/>
                </a:highlight>
              </a:rPr>
              <a:t>shameful lusts</a:t>
            </a:r>
            <a:r>
              <a:rPr lang="en" sz="1400">
                <a:solidFill>
                  <a:srgbClr val="000000"/>
                </a:solidFill>
              </a:rPr>
              <a:t>. Even their women exchanged </a:t>
            </a:r>
            <a:r>
              <a:rPr lang="en" sz="1400">
                <a:solidFill>
                  <a:srgbClr val="000000"/>
                </a:solidFill>
                <a:highlight>
                  <a:srgbClr val="FFFF00"/>
                </a:highlight>
              </a:rPr>
              <a:t>natural relations</a:t>
            </a:r>
            <a:r>
              <a:rPr lang="en" sz="1400">
                <a:solidFill>
                  <a:srgbClr val="000000"/>
                </a:solidFill>
              </a:rPr>
              <a:t> for </a:t>
            </a:r>
            <a:r>
              <a:rPr lang="en" sz="1400">
                <a:solidFill>
                  <a:srgbClr val="000000"/>
                </a:solidFill>
                <a:highlight>
                  <a:srgbClr val="FFFF00"/>
                </a:highlight>
              </a:rPr>
              <a:t>unnatural ones</a:t>
            </a:r>
            <a:r>
              <a:rPr lang="en" sz="1400">
                <a:solidFill>
                  <a:srgbClr val="000000"/>
                </a:solidFill>
              </a:rPr>
              <a:t>. In the same way the men also abandoned natural relations with women and were </a:t>
            </a:r>
            <a:r>
              <a:rPr lang="en" sz="1400">
                <a:solidFill>
                  <a:srgbClr val="000000"/>
                </a:solidFill>
                <a:highlight>
                  <a:srgbClr val="D5A6BD"/>
                </a:highlight>
              </a:rPr>
              <a:t>inflamed with lust </a:t>
            </a:r>
            <a:r>
              <a:rPr lang="en" sz="1400">
                <a:solidFill>
                  <a:srgbClr val="000000"/>
                </a:solidFill>
              </a:rPr>
              <a:t>for one another. Men committed indecent acts with other men, and received in themselves the due penalty for their perversion.” </a:t>
            </a:r>
          </a:p>
        </p:txBody>
      </p:sp>
      <p:sp>
        <p:nvSpPr>
          <p:cNvPr id="241" name="Shape 241"/>
          <p:cNvSpPr txBox="1"/>
          <p:nvPr/>
        </p:nvSpPr>
        <p:spPr>
          <a:xfrm>
            <a:off x="4829550" y="504850"/>
            <a:ext cx="4312800" cy="4665000"/>
          </a:xfrm>
          <a:prstGeom prst="rect">
            <a:avLst/>
          </a:prstGeom>
          <a:noFill/>
          <a:ln>
            <a:noFill/>
          </a:ln>
        </p:spPr>
        <p:txBody>
          <a:bodyPr anchorCtr="0" anchor="t" bIns="91425" lIns="91425" rIns="91425" tIns="91425">
            <a:noAutofit/>
          </a:bodyPr>
          <a:lstStyle/>
          <a:p>
            <a:pPr lvl="0">
              <a:spcBef>
                <a:spcPts val="0"/>
              </a:spcBef>
              <a:buNone/>
            </a:pPr>
            <a:r>
              <a:rPr b="1" lang="en" sz="1200"/>
              <a:t>Shameful lusts: </a:t>
            </a:r>
          </a:p>
          <a:p>
            <a:pPr indent="-304800" lvl="0" marL="457200" rtl="0">
              <a:spcBef>
                <a:spcPts val="0"/>
              </a:spcBef>
              <a:buSzPct val="100000"/>
              <a:buChar char="-"/>
            </a:pPr>
            <a:r>
              <a:rPr lang="en" sz="1200"/>
              <a:t>About </a:t>
            </a:r>
            <a:r>
              <a:rPr b="1" lang="en" sz="1200"/>
              <a:t>lust</a:t>
            </a:r>
            <a:r>
              <a:rPr lang="en" sz="1200"/>
              <a:t> not </a:t>
            </a:r>
            <a:r>
              <a:rPr b="1" lang="en" sz="1200"/>
              <a:t>love. </a:t>
            </a:r>
          </a:p>
          <a:p>
            <a:pPr lvl="0">
              <a:spcBef>
                <a:spcPts val="0"/>
              </a:spcBef>
              <a:buNone/>
            </a:pPr>
            <a:r>
              <a:t/>
            </a:r>
            <a:endParaRPr b="1" sz="1100"/>
          </a:p>
          <a:p>
            <a:pPr lvl="0">
              <a:spcBef>
                <a:spcPts val="0"/>
              </a:spcBef>
              <a:buNone/>
            </a:pPr>
            <a:r>
              <a:t/>
            </a:r>
            <a:endParaRPr b="1" sz="1100"/>
          </a:p>
          <a:p>
            <a:pPr lvl="0">
              <a:spcBef>
                <a:spcPts val="0"/>
              </a:spcBef>
              <a:buNone/>
            </a:pPr>
            <a:r>
              <a:t/>
            </a:r>
            <a:endParaRPr b="1" sz="1100"/>
          </a:p>
          <a:p>
            <a:pPr lvl="0">
              <a:spcBef>
                <a:spcPts val="0"/>
              </a:spcBef>
              <a:buNone/>
            </a:pPr>
            <a:r>
              <a:rPr b="1" lang="en" sz="1200"/>
              <a:t>Personal Interpretations: Natural vs. unnatural relations: </a:t>
            </a:r>
          </a:p>
          <a:p>
            <a:pPr indent="-298450" lvl="0" marL="457200" rtl="0">
              <a:spcBef>
                <a:spcPts val="0"/>
              </a:spcBef>
              <a:buSzPct val="100000"/>
              <a:buChar char="-"/>
            </a:pPr>
            <a:r>
              <a:rPr lang="en" sz="1100"/>
              <a:t>Fundamentalists: “Natural” = God’s sexual intent for humans. </a:t>
            </a:r>
            <a:br>
              <a:rPr lang="en" sz="1100"/>
            </a:br>
            <a:br>
              <a:rPr lang="en" sz="1100"/>
            </a:br>
          </a:p>
          <a:p>
            <a:pPr indent="-298450" lvl="0" marL="457200" rtl="0">
              <a:spcBef>
                <a:spcPts val="0"/>
              </a:spcBef>
              <a:buSzPct val="100000"/>
              <a:buChar char="-"/>
            </a:pPr>
            <a:r>
              <a:rPr lang="en" sz="1100"/>
              <a:t>Non-fundamentalists: “Natural” is what’s good for them and their personhood.</a:t>
            </a:r>
          </a:p>
          <a:p>
            <a:pPr lvl="0" rtl="0">
              <a:spcBef>
                <a:spcPts val="0"/>
              </a:spcBef>
              <a:buNone/>
            </a:pPr>
            <a:r>
              <a:t/>
            </a:r>
            <a:endParaRPr sz="1100"/>
          </a:p>
          <a:p>
            <a:pPr lvl="0" rtl="0">
              <a:spcBef>
                <a:spcPts val="0"/>
              </a:spcBef>
              <a:buNone/>
            </a:pPr>
            <a:r>
              <a:rPr b="1" lang="en" sz="1100"/>
              <a:t>Cultural Context:</a:t>
            </a:r>
          </a:p>
          <a:p>
            <a:pPr indent="-298450" lvl="0" marL="457200" rtl="0">
              <a:spcBef>
                <a:spcPts val="0"/>
              </a:spcBef>
              <a:buSzPct val="100000"/>
              <a:buChar char="-"/>
            </a:pPr>
            <a:r>
              <a:rPr lang="en" sz="1100"/>
              <a:t>Paul wrote this</a:t>
            </a:r>
            <a:br>
              <a:rPr lang="en" sz="1100"/>
            </a:br>
            <a:r>
              <a:rPr lang="en" sz="1100"/>
              <a:t>. </a:t>
            </a:r>
          </a:p>
          <a:p>
            <a:pPr indent="-298450" lvl="0" marL="457200" rtl="0">
              <a:spcBef>
                <a:spcPts val="0"/>
              </a:spcBef>
              <a:buSzPct val="100000"/>
              <a:buChar char="-"/>
            </a:pPr>
            <a:r>
              <a:rPr lang="en" sz="1100"/>
              <a:t>He also wrote that what’s “unnatural” are men with long hair or sleeping in the same bed as one’s wife while she’s her period. </a:t>
            </a:r>
            <a:br>
              <a:rPr lang="en" sz="1100"/>
            </a:br>
          </a:p>
          <a:p>
            <a:pPr indent="-298450" lvl="0" marL="457200" rtl="0">
              <a:spcBef>
                <a:spcPts val="0"/>
              </a:spcBef>
              <a:buSzPct val="100000"/>
              <a:buChar char="-"/>
            </a:pPr>
            <a:r>
              <a:rPr lang="en" sz="1100"/>
              <a:t>What’s “unnatural” seems to reflect the </a:t>
            </a:r>
            <a:r>
              <a:rPr b="1" lang="en" sz="1100"/>
              <a:t>culture of that time period</a:t>
            </a:r>
            <a:r>
              <a:rPr lang="en" sz="1100"/>
              <a:t> rather than God’s ultimate truth.</a:t>
            </a:r>
            <a:br>
              <a:rPr lang="en" sz="1100"/>
            </a:br>
          </a:p>
          <a:p>
            <a:pPr indent="-298450" lvl="0" marL="457200" rtl="0">
              <a:spcBef>
                <a:spcPts val="0"/>
              </a:spcBef>
              <a:buSzPct val="100000"/>
              <a:buChar char="-"/>
            </a:pPr>
            <a:r>
              <a:rPr lang="en" sz="1100"/>
              <a:t>Can we cherry pick what’s “right” and “wrong” out of the Bible? </a:t>
            </a:r>
          </a:p>
          <a:p>
            <a:pPr lvl="0">
              <a:spcBef>
                <a:spcPts val="0"/>
              </a:spcBef>
              <a:buNone/>
            </a:pPr>
            <a:r>
              <a:t/>
            </a:r>
            <a:endParaRPr sz="1100"/>
          </a:p>
          <a:p>
            <a:pPr lvl="0">
              <a:spcBef>
                <a:spcPts val="0"/>
              </a:spcBef>
              <a:buNone/>
            </a:pPr>
            <a:r>
              <a:t/>
            </a:r>
            <a:endParaRPr sz="1100"/>
          </a:p>
          <a:p>
            <a:pPr lvl="0" rtl="0">
              <a:spcBef>
                <a:spcPts val="0"/>
              </a:spcBef>
              <a:buNone/>
            </a:pPr>
            <a:r>
              <a:t/>
            </a:r>
            <a:endParaRPr sz="1100"/>
          </a:p>
          <a:p>
            <a:pPr lvl="0">
              <a:spcBef>
                <a:spcPts val="0"/>
              </a:spcBef>
              <a:buNone/>
            </a:pPr>
            <a:r>
              <a:t/>
            </a:r>
            <a:endParaRPr b="1"/>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1">
                                            <p:txEl>
                                              <p:pRg end="0" st="0"/>
                                            </p:txEl>
                                          </p:spTgt>
                                        </p:tgtEl>
                                        <p:attrNameLst>
                                          <p:attrName>style.visibility</p:attrName>
                                        </p:attrNameLst>
                                      </p:cBhvr>
                                      <p:to>
                                        <p:strVal val="visible"/>
                                      </p:to>
                                    </p:set>
                                    <p:animEffect filter="fade" transition="in">
                                      <p:cBhvr>
                                        <p:cTn dur="1000"/>
                                        <p:tgtEl>
                                          <p:spTgt spid="241">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1">
                                            <p:txEl>
                                              <p:pRg end="1" st="1"/>
                                            </p:txEl>
                                          </p:spTgt>
                                        </p:tgtEl>
                                        <p:attrNameLst>
                                          <p:attrName>style.visibility</p:attrName>
                                        </p:attrNameLst>
                                      </p:cBhvr>
                                      <p:to>
                                        <p:strVal val="visible"/>
                                      </p:to>
                                    </p:set>
                                    <p:animEffect filter="fade" transition="in">
                                      <p:cBhvr>
                                        <p:cTn dur="1000"/>
                                        <p:tgtEl>
                                          <p:spTgt spid="241">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1">
                                            <p:txEl>
                                              <p:pRg end="2" st="2"/>
                                            </p:txEl>
                                          </p:spTgt>
                                        </p:tgtEl>
                                        <p:attrNameLst>
                                          <p:attrName>style.visibility</p:attrName>
                                        </p:attrNameLst>
                                      </p:cBhvr>
                                      <p:to>
                                        <p:strVal val="visible"/>
                                      </p:to>
                                    </p:set>
                                    <p:animEffect filter="fade" transition="in">
                                      <p:cBhvr>
                                        <p:cTn dur="1000"/>
                                        <p:tgtEl>
                                          <p:spTgt spid="241">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1">
                                            <p:txEl>
                                              <p:pRg end="3" st="3"/>
                                            </p:txEl>
                                          </p:spTgt>
                                        </p:tgtEl>
                                        <p:attrNameLst>
                                          <p:attrName>style.visibility</p:attrName>
                                        </p:attrNameLst>
                                      </p:cBhvr>
                                      <p:to>
                                        <p:strVal val="visible"/>
                                      </p:to>
                                    </p:set>
                                    <p:animEffect filter="fade" transition="in">
                                      <p:cBhvr>
                                        <p:cTn dur="1000"/>
                                        <p:tgtEl>
                                          <p:spTgt spid="241">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1">
                                            <p:txEl>
                                              <p:pRg end="4" st="4"/>
                                            </p:txEl>
                                          </p:spTgt>
                                        </p:tgtEl>
                                        <p:attrNameLst>
                                          <p:attrName>style.visibility</p:attrName>
                                        </p:attrNameLst>
                                      </p:cBhvr>
                                      <p:to>
                                        <p:strVal val="visible"/>
                                      </p:to>
                                    </p:set>
                                    <p:animEffect filter="fade" transition="in">
                                      <p:cBhvr>
                                        <p:cTn dur="1000"/>
                                        <p:tgtEl>
                                          <p:spTgt spid="241">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1">
                                            <p:txEl>
                                              <p:pRg end="5" st="5"/>
                                            </p:txEl>
                                          </p:spTgt>
                                        </p:tgtEl>
                                        <p:attrNameLst>
                                          <p:attrName>style.visibility</p:attrName>
                                        </p:attrNameLst>
                                      </p:cBhvr>
                                      <p:to>
                                        <p:strVal val="visible"/>
                                      </p:to>
                                    </p:set>
                                    <p:animEffect filter="fade" transition="in">
                                      <p:cBhvr>
                                        <p:cTn dur="1000"/>
                                        <p:tgtEl>
                                          <p:spTgt spid="241">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1">
                                            <p:txEl>
                                              <p:pRg end="6" st="6"/>
                                            </p:txEl>
                                          </p:spTgt>
                                        </p:tgtEl>
                                        <p:attrNameLst>
                                          <p:attrName>style.visibility</p:attrName>
                                        </p:attrNameLst>
                                      </p:cBhvr>
                                      <p:to>
                                        <p:strVal val="visible"/>
                                      </p:to>
                                    </p:set>
                                    <p:animEffect filter="fade" transition="in">
                                      <p:cBhvr>
                                        <p:cTn dur="1000"/>
                                        <p:tgtEl>
                                          <p:spTgt spid="241">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1">
                                            <p:txEl>
                                              <p:pRg end="7" st="7"/>
                                            </p:txEl>
                                          </p:spTgt>
                                        </p:tgtEl>
                                        <p:attrNameLst>
                                          <p:attrName>style.visibility</p:attrName>
                                        </p:attrNameLst>
                                      </p:cBhvr>
                                      <p:to>
                                        <p:strVal val="visible"/>
                                      </p:to>
                                    </p:set>
                                    <p:animEffect filter="fade" transition="in">
                                      <p:cBhvr>
                                        <p:cTn dur="1000"/>
                                        <p:tgtEl>
                                          <p:spTgt spid="241">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1">
                                            <p:txEl>
                                              <p:pRg end="8" st="8"/>
                                            </p:txEl>
                                          </p:spTgt>
                                        </p:tgtEl>
                                        <p:attrNameLst>
                                          <p:attrName>style.visibility</p:attrName>
                                        </p:attrNameLst>
                                      </p:cBhvr>
                                      <p:to>
                                        <p:strVal val="visible"/>
                                      </p:to>
                                    </p:set>
                                    <p:animEffect filter="fade" transition="in">
                                      <p:cBhvr>
                                        <p:cTn dur="1000"/>
                                        <p:tgtEl>
                                          <p:spTgt spid="241">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1">
                                            <p:txEl>
                                              <p:pRg end="9" st="9"/>
                                            </p:txEl>
                                          </p:spTgt>
                                        </p:tgtEl>
                                        <p:attrNameLst>
                                          <p:attrName>style.visibility</p:attrName>
                                        </p:attrNameLst>
                                      </p:cBhvr>
                                      <p:to>
                                        <p:strVal val="visible"/>
                                      </p:to>
                                    </p:set>
                                    <p:animEffect filter="fade" transition="in">
                                      <p:cBhvr>
                                        <p:cTn dur="1000"/>
                                        <p:tgtEl>
                                          <p:spTgt spid="241">
                                            <p:txEl>
                                              <p:pRg end="9" st="9"/>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1">
                                            <p:txEl>
                                              <p:pRg end="10" st="10"/>
                                            </p:txEl>
                                          </p:spTgt>
                                        </p:tgtEl>
                                        <p:attrNameLst>
                                          <p:attrName>style.visibility</p:attrName>
                                        </p:attrNameLst>
                                      </p:cBhvr>
                                      <p:to>
                                        <p:strVal val="visible"/>
                                      </p:to>
                                    </p:set>
                                    <p:animEffect filter="fade" transition="in">
                                      <p:cBhvr>
                                        <p:cTn dur="1000"/>
                                        <p:tgtEl>
                                          <p:spTgt spid="241">
                                            <p:txEl>
                                              <p:pRg end="10" st="1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1">
                                            <p:txEl>
                                              <p:pRg end="11" st="11"/>
                                            </p:txEl>
                                          </p:spTgt>
                                        </p:tgtEl>
                                        <p:attrNameLst>
                                          <p:attrName>style.visibility</p:attrName>
                                        </p:attrNameLst>
                                      </p:cBhvr>
                                      <p:to>
                                        <p:strVal val="visible"/>
                                      </p:to>
                                    </p:set>
                                    <p:animEffect filter="fade" transition="in">
                                      <p:cBhvr>
                                        <p:cTn dur="1000"/>
                                        <p:tgtEl>
                                          <p:spTgt spid="241">
                                            <p:txEl>
                                              <p:pRg end="11" st="1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1">
                                            <p:txEl>
                                              <p:pRg end="12" st="12"/>
                                            </p:txEl>
                                          </p:spTgt>
                                        </p:tgtEl>
                                        <p:attrNameLst>
                                          <p:attrName>style.visibility</p:attrName>
                                        </p:attrNameLst>
                                      </p:cBhvr>
                                      <p:to>
                                        <p:strVal val="visible"/>
                                      </p:to>
                                    </p:set>
                                    <p:animEffect filter="fade" transition="in">
                                      <p:cBhvr>
                                        <p:cTn dur="1000"/>
                                        <p:tgtEl>
                                          <p:spTgt spid="241">
                                            <p:txEl>
                                              <p:pRg end="12" st="1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1">
                                            <p:txEl>
                                              <p:pRg end="13" st="13"/>
                                            </p:txEl>
                                          </p:spTgt>
                                        </p:tgtEl>
                                        <p:attrNameLst>
                                          <p:attrName>style.visibility</p:attrName>
                                        </p:attrNameLst>
                                      </p:cBhvr>
                                      <p:to>
                                        <p:strVal val="visible"/>
                                      </p:to>
                                    </p:set>
                                    <p:animEffect filter="fade" transition="in">
                                      <p:cBhvr>
                                        <p:cTn dur="1000"/>
                                        <p:tgtEl>
                                          <p:spTgt spid="241">
                                            <p:txEl>
                                              <p:pRg end="13" st="1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1">
                                            <p:txEl>
                                              <p:pRg end="14" st="14"/>
                                            </p:txEl>
                                          </p:spTgt>
                                        </p:tgtEl>
                                        <p:attrNameLst>
                                          <p:attrName>style.visibility</p:attrName>
                                        </p:attrNameLst>
                                      </p:cBhvr>
                                      <p:to>
                                        <p:strVal val="visible"/>
                                      </p:to>
                                    </p:set>
                                    <p:animEffect filter="fade" transition="in">
                                      <p:cBhvr>
                                        <p:cTn dur="1000"/>
                                        <p:tgtEl>
                                          <p:spTgt spid="241">
                                            <p:txEl>
                                              <p:pRg end="14" st="1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1">
                                            <p:txEl>
                                              <p:pRg end="15" st="15"/>
                                            </p:txEl>
                                          </p:spTgt>
                                        </p:tgtEl>
                                        <p:attrNameLst>
                                          <p:attrName>style.visibility</p:attrName>
                                        </p:attrNameLst>
                                      </p:cBhvr>
                                      <p:to>
                                        <p:strVal val="visible"/>
                                      </p:to>
                                    </p:set>
                                    <p:animEffect filter="fade" transition="in">
                                      <p:cBhvr>
                                        <p:cTn dur="1000"/>
                                        <p:tgtEl>
                                          <p:spTgt spid="241">
                                            <p:txEl>
                                              <p:pRg end="15" st="1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1">
                                            <p:txEl>
                                              <p:pRg end="16" st="16"/>
                                            </p:txEl>
                                          </p:spTgt>
                                        </p:tgtEl>
                                        <p:attrNameLst>
                                          <p:attrName>style.visibility</p:attrName>
                                        </p:attrNameLst>
                                      </p:cBhvr>
                                      <p:to>
                                        <p:strVal val="visible"/>
                                      </p:to>
                                    </p:set>
                                    <p:animEffect filter="fade" transition="in">
                                      <p:cBhvr>
                                        <p:cTn dur="1000"/>
                                        <p:tgtEl>
                                          <p:spTgt spid="241">
                                            <p:txEl>
                                              <p:pRg end="16" st="1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1">
                                            <p:txEl>
                                              <p:pRg end="17" st="17"/>
                                            </p:txEl>
                                          </p:spTgt>
                                        </p:tgtEl>
                                        <p:attrNameLst>
                                          <p:attrName>style.visibility</p:attrName>
                                        </p:attrNameLst>
                                      </p:cBhvr>
                                      <p:to>
                                        <p:strVal val="visible"/>
                                      </p:to>
                                    </p:set>
                                    <p:animEffect filter="fade" transition="in">
                                      <p:cBhvr>
                                        <p:cTn dur="1000"/>
                                        <p:tgtEl>
                                          <p:spTgt spid="241">
                                            <p:txEl>
                                              <p:pRg end="17" st="17"/>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5" name="Shape 245"/>
        <p:cNvGrpSpPr/>
        <p:nvPr/>
      </p:nvGrpSpPr>
      <p:grpSpPr>
        <a:xfrm>
          <a:off x="0" y="0"/>
          <a:ext cx="0" cy="0"/>
          <a:chOff x="0" y="0"/>
          <a:chExt cx="0" cy="0"/>
        </a:xfrm>
      </p:grpSpPr>
      <p:sp>
        <p:nvSpPr>
          <p:cNvPr id="246" name="Shape 246"/>
          <p:cNvSpPr txBox="1"/>
          <p:nvPr>
            <p:ph type="title"/>
          </p:nvPr>
        </p:nvSpPr>
        <p:spPr>
          <a:xfrm>
            <a:off x="311700" y="292850"/>
            <a:ext cx="8520600" cy="801000"/>
          </a:xfrm>
          <a:prstGeom prst="rect">
            <a:avLst/>
          </a:prstGeom>
        </p:spPr>
        <p:txBody>
          <a:bodyPr anchorCtr="0" anchor="t" bIns="91425" lIns="91425" rIns="91425" tIns="91425">
            <a:noAutofit/>
          </a:bodyPr>
          <a:lstStyle/>
          <a:p>
            <a:pPr lvl="0">
              <a:spcBef>
                <a:spcPts val="0"/>
              </a:spcBef>
              <a:buNone/>
            </a:pPr>
            <a:r>
              <a:rPr lang="en"/>
              <a:t>Sodom and Gomorrah (Genesis 19)</a:t>
            </a:r>
          </a:p>
        </p:txBody>
      </p:sp>
      <p:sp>
        <p:nvSpPr>
          <p:cNvPr id="247" name="Shape 247"/>
          <p:cNvSpPr txBox="1"/>
          <p:nvPr>
            <p:ph idx="1" type="body"/>
          </p:nvPr>
        </p:nvSpPr>
        <p:spPr>
          <a:xfrm>
            <a:off x="311700" y="1228675"/>
            <a:ext cx="8520600" cy="3340200"/>
          </a:xfrm>
          <a:prstGeom prst="rect">
            <a:avLst/>
          </a:prstGeom>
        </p:spPr>
        <p:txBody>
          <a:bodyPr anchorCtr="0" anchor="t" bIns="91425" lIns="91425" rIns="91425" tIns="91425">
            <a:noAutofit/>
          </a:bodyPr>
          <a:lstStyle/>
          <a:p>
            <a:pPr indent="0" lvl="0" marL="0" rtl="0">
              <a:spcBef>
                <a:spcPts val="0"/>
              </a:spcBef>
              <a:spcAft>
                <a:spcPts val="0"/>
              </a:spcAft>
              <a:buNone/>
            </a:pPr>
            <a:r>
              <a:rPr i="1" lang="en" sz="1400">
                <a:solidFill>
                  <a:srgbClr val="000000"/>
                </a:solidFill>
              </a:rPr>
              <a:t>God sends two angels disguised as men into the City of Sodom where the men of Sodom threatened to rape them. The angels blind the men, and God destroys the city. </a:t>
            </a:r>
          </a:p>
          <a:p>
            <a:pPr indent="0" lvl="0" marL="0" rtl="0">
              <a:spcBef>
                <a:spcPts val="0"/>
              </a:spcBef>
              <a:spcAft>
                <a:spcPts val="0"/>
              </a:spcAft>
              <a:buNone/>
            </a:pPr>
            <a:r>
              <a:t/>
            </a:r>
            <a:endParaRPr i="1" sz="1100">
              <a:solidFill>
                <a:srgbClr val="000000"/>
              </a:solidFill>
              <a:latin typeface="Arial"/>
              <a:ea typeface="Arial"/>
              <a:cs typeface="Arial"/>
              <a:sym typeface="Arial"/>
            </a:endParaRPr>
          </a:p>
          <a:p>
            <a:pPr indent="0" lvl="0" marL="0" rtl="0">
              <a:spcBef>
                <a:spcPts val="0"/>
              </a:spcBef>
              <a:spcAft>
                <a:spcPts val="0"/>
              </a:spcAft>
              <a:buNone/>
            </a:pPr>
            <a:r>
              <a:rPr i="1" lang="en" sz="1400">
                <a:solidFill>
                  <a:srgbClr val="000000"/>
                </a:solidFill>
              </a:rPr>
              <a:t>“This was the guilt of your sister Sodom: she and her daughters had pride, excess of food, and prosperous ease, but did not aid the poor and needy. They were haughty, and did abominable things before me; therefore I removed them when I saw it.</a:t>
            </a:r>
            <a:r>
              <a:rPr lang="en" sz="1400">
                <a:solidFill>
                  <a:srgbClr val="000000"/>
                </a:solidFill>
              </a:rPr>
              <a:t>  —  Ezekiel 16:49,50”</a:t>
            </a:r>
          </a:p>
          <a:p>
            <a:pPr lvl="0">
              <a:spcBef>
                <a:spcPts val="0"/>
              </a:spcBef>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8" name="Shape 68"/>
        <p:cNvGrpSpPr/>
        <p:nvPr/>
      </p:nvGrpSpPr>
      <p:grpSpPr>
        <a:xfrm>
          <a:off x="0" y="0"/>
          <a:ext cx="0" cy="0"/>
          <a:chOff x="0" y="0"/>
          <a:chExt cx="0" cy="0"/>
        </a:xfrm>
      </p:grpSpPr>
      <p:sp>
        <p:nvSpPr>
          <p:cNvPr id="69" name="Shape 69"/>
          <p:cNvSpPr txBox="1"/>
          <p:nvPr>
            <p:ph type="title"/>
          </p:nvPr>
        </p:nvSpPr>
        <p:spPr>
          <a:xfrm>
            <a:off x="311700" y="292850"/>
            <a:ext cx="8520600" cy="801000"/>
          </a:xfrm>
          <a:prstGeom prst="rect">
            <a:avLst/>
          </a:prstGeom>
        </p:spPr>
        <p:txBody>
          <a:bodyPr anchorCtr="0" anchor="t" bIns="91425" lIns="91425" rIns="91425" tIns="91425">
            <a:noAutofit/>
          </a:bodyPr>
          <a:lstStyle/>
          <a:p>
            <a:pPr lvl="0">
              <a:spcBef>
                <a:spcPts val="0"/>
              </a:spcBef>
              <a:buNone/>
            </a:pPr>
            <a:r>
              <a:rPr lang="en"/>
              <a:t>OUtline of this crazy presentation </a:t>
            </a:r>
          </a:p>
        </p:txBody>
      </p:sp>
      <p:sp>
        <p:nvSpPr>
          <p:cNvPr id="70" name="Shape 70"/>
          <p:cNvSpPr txBox="1"/>
          <p:nvPr>
            <p:ph idx="1" type="body"/>
          </p:nvPr>
        </p:nvSpPr>
        <p:spPr>
          <a:xfrm>
            <a:off x="663300" y="1228675"/>
            <a:ext cx="6129000" cy="3340200"/>
          </a:xfrm>
          <a:prstGeom prst="rect">
            <a:avLst/>
          </a:prstGeom>
        </p:spPr>
        <p:txBody>
          <a:bodyPr anchorCtr="0" anchor="t" bIns="91425" lIns="91425" rIns="91425" tIns="91425">
            <a:noAutofit/>
          </a:bodyPr>
          <a:lstStyle/>
          <a:p>
            <a:pPr indent="-368300" lvl="0" marL="457200" rtl="0">
              <a:spcBef>
                <a:spcPts val="0"/>
              </a:spcBef>
              <a:buSzPct val="100000"/>
              <a:buAutoNum type="romanUcPeriod"/>
            </a:pPr>
            <a:r>
              <a:rPr b="1" lang="en" sz="2200"/>
              <a:t>Define confusing terms:</a:t>
            </a:r>
          </a:p>
          <a:p>
            <a:pPr indent="-342900" lvl="1" marL="914400" rtl="0">
              <a:spcBef>
                <a:spcPts val="0"/>
              </a:spcBef>
              <a:buSzPct val="100000"/>
              <a:buAutoNum type="alphaUcPeriod"/>
            </a:pPr>
            <a:r>
              <a:rPr lang="en" sz="1800"/>
              <a:t>True Knowledge?!</a:t>
            </a:r>
          </a:p>
          <a:p>
            <a:pPr indent="-228600" lvl="1" marL="914400" rtl="0">
              <a:spcBef>
                <a:spcPts val="0"/>
              </a:spcBef>
              <a:buAutoNum type="alphaUcPeriod"/>
            </a:pPr>
            <a:r>
              <a:rPr lang="en" sz="1800"/>
              <a:t>Language!?!</a:t>
            </a:r>
            <a:br>
              <a:rPr lang="en"/>
            </a:br>
          </a:p>
          <a:p>
            <a:pPr indent="-381000" lvl="0" marL="457200" rtl="0">
              <a:spcBef>
                <a:spcPts val="0"/>
              </a:spcBef>
              <a:buSzPct val="100000"/>
              <a:buAutoNum type="romanUcPeriod"/>
            </a:pPr>
            <a:r>
              <a:rPr b="1" lang="en" sz="2400"/>
              <a:t>THE ARTS</a:t>
            </a:r>
          </a:p>
          <a:p>
            <a:pPr indent="-419100" lvl="0" marL="457200" rtl="0">
              <a:spcBef>
                <a:spcPts val="0"/>
              </a:spcBef>
              <a:buSzPct val="100000"/>
              <a:buAutoNum type="romanUcPeriod"/>
            </a:pPr>
            <a:r>
              <a:rPr b="1" lang="en" sz="3000"/>
              <a:t>RELIGION </a:t>
            </a:r>
          </a:p>
          <a:p>
            <a:pPr indent="-457200" lvl="0" marL="457200" rtl="0">
              <a:spcBef>
                <a:spcPts val="0"/>
              </a:spcBef>
              <a:buSzPct val="100000"/>
              <a:buAutoNum type="romanUcPeriod"/>
            </a:pPr>
            <a:r>
              <a:rPr b="1" lang="en" sz="3600"/>
              <a:t>COUNTERCLAIM: MATH</a:t>
            </a:r>
          </a:p>
          <a:p>
            <a:pPr indent="-419100" lvl="0" marL="457200" rtl="0">
              <a:spcBef>
                <a:spcPts val="0"/>
              </a:spcBef>
              <a:buSzPct val="100000"/>
              <a:buAutoNum type="romanUcPeriod"/>
            </a:pPr>
            <a:r>
              <a:rPr b="1" lang="en" sz="3000"/>
              <a:t>CONCLUSION</a:t>
            </a:r>
          </a:p>
          <a:p>
            <a:pPr indent="0" lvl="0" marL="0">
              <a:spcBef>
                <a:spcPts val="0"/>
              </a:spcBef>
              <a:buNone/>
            </a:pPr>
            <a:r>
              <a:t/>
            </a:r>
            <a:endParaRPr/>
          </a:p>
        </p:txBody>
      </p:sp>
      <p:pic>
        <p:nvPicPr>
          <p:cNvPr id="71" name="Shape 71"/>
          <p:cNvPicPr preferRelativeResize="0"/>
          <p:nvPr/>
        </p:nvPicPr>
        <p:blipFill>
          <a:blip r:embed="rId3">
            <a:alphaModFix/>
          </a:blip>
          <a:stretch>
            <a:fillRect/>
          </a:stretch>
        </p:blipFill>
        <p:spPr>
          <a:xfrm>
            <a:off x="6435002" y="496850"/>
            <a:ext cx="2271822" cy="33402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0">
                                            <p:txEl>
                                              <p:pRg end="0" st="0"/>
                                            </p:txEl>
                                          </p:spTgt>
                                        </p:tgtEl>
                                        <p:attrNameLst>
                                          <p:attrName>style.visibility</p:attrName>
                                        </p:attrNameLst>
                                      </p:cBhvr>
                                      <p:to>
                                        <p:strVal val="visible"/>
                                      </p:to>
                                    </p:set>
                                    <p:animEffect filter="fade" transition="in">
                                      <p:cBhvr>
                                        <p:cTn dur="1000"/>
                                        <p:tgtEl>
                                          <p:spTgt spid="70">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0">
                                            <p:txEl>
                                              <p:pRg end="1" st="1"/>
                                            </p:txEl>
                                          </p:spTgt>
                                        </p:tgtEl>
                                        <p:attrNameLst>
                                          <p:attrName>style.visibility</p:attrName>
                                        </p:attrNameLst>
                                      </p:cBhvr>
                                      <p:to>
                                        <p:strVal val="visible"/>
                                      </p:to>
                                    </p:set>
                                    <p:animEffect filter="fade" transition="in">
                                      <p:cBhvr>
                                        <p:cTn dur="1000"/>
                                        <p:tgtEl>
                                          <p:spTgt spid="70">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0">
                                            <p:txEl>
                                              <p:pRg end="2" st="2"/>
                                            </p:txEl>
                                          </p:spTgt>
                                        </p:tgtEl>
                                        <p:attrNameLst>
                                          <p:attrName>style.visibility</p:attrName>
                                        </p:attrNameLst>
                                      </p:cBhvr>
                                      <p:to>
                                        <p:strVal val="visible"/>
                                      </p:to>
                                    </p:set>
                                    <p:animEffect filter="fade" transition="in">
                                      <p:cBhvr>
                                        <p:cTn dur="1000"/>
                                        <p:tgtEl>
                                          <p:spTgt spid="70">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0">
                                            <p:txEl>
                                              <p:pRg end="3" st="3"/>
                                            </p:txEl>
                                          </p:spTgt>
                                        </p:tgtEl>
                                        <p:attrNameLst>
                                          <p:attrName>style.visibility</p:attrName>
                                        </p:attrNameLst>
                                      </p:cBhvr>
                                      <p:to>
                                        <p:strVal val="visible"/>
                                      </p:to>
                                    </p:set>
                                    <p:animEffect filter="fade" transition="in">
                                      <p:cBhvr>
                                        <p:cTn dur="1000"/>
                                        <p:tgtEl>
                                          <p:spTgt spid="70">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0">
                                            <p:txEl>
                                              <p:pRg end="4" st="4"/>
                                            </p:txEl>
                                          </p:spTgt>
                                        </p:tgtEl>
                                        <p:attrNameLst>
                                          <p:attrName>style.visibility</p:attrName>
                                        </p:attrNameLst>
                                      </p:cBhvr>
                                      <p:to>
                                        <p:strVal val="visible"/>
                                      </p:to>
                                    </p:set>
                                    <p:animEffect filter="fade" transition="in">
                                      <p:cBhvr>
                                        <p:cTn dur="1000"/>
                                        <p:tgtEl>
                                          <p:spTgt spid="70">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0">
                                            <p:txEl>
                                              <p:pRg end="5" st="5"/>
                                            </p:txEl>
                                          </p:spTgt>
                                        </p:tgtEl>
                                        <p:attrNameLst>
                                          <p:attrName>style.visibility</p:attrName>
                                        </p:attrNameLst>
                                      </p:cBhvr>
                                      <p:to>
                                        <p:strVal val="visible"/>
                                      </p:to>
                                    </p:set>
                                    <p:animEffect filter="fade" transition="in">
                                      <p:cBhvr>
                                        <p:cTn dur="1000"/>
                                        <p:tgtEl>
                                          <p:spTgt spid="70">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0">
                                            <p:txEl>
                                              <p:pRg end="6" st="6"/>
                                            </p:txEl>
                                          </p:spTgt>
                                        </p:tgtEl>
                                        <p:attrNameLst>
                                          <p:attrName>style.visibility</p:attrName>
                                        </p:attrNameLst>
                                      </p:cBhvr>
                                      <p:to>
                                        <p:strVal val="visible"/>
                                      </p:to>
                                    </p:set>
                                    <p:animEffect filter="fade" transition="in">
                                      <p:cBhvr>
                                        <p:cTn dur="1000"/>
                                        <p:tgtEl>
                                          <p:spTgt spid="70">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0">
                                            <p:txEl>
                                              <p:pRg end="7" st="7"/>
                                            </p:txEl>
                                          </p:spTgt>
                                        </p:tgtEl>
                                        <p:attrNameLst>
                                          <p:attrName>style.visibility</p:attrName>
                                        </p:attrNameLst>
                                      </p:cBhvr>
                                      <p:to>
                                        <p:strVal val="visible"/>
                                      </p:to>
                                    </p:set>
                                    <p:animEffect filter="fade" transition="in">
                                      <p:cBhvr>
                                        <p:cTn dur="1000"/>
                                        <p:tgtEl>
                                          <p:spTgt spid="70">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1"/>
                                        </p:tgtEl>
                                        <p:attrNameLst>
                                          <p:attrName>style.visibility</p:attrName>
                                        </p:attrNameLst>
                                      </p:cBhvr>
                                      <p:to>
                                        <p:strVal val="visible"/>
                                      </p:to>
                                    </p:set>
                                    <p:animEffect filter="fade" transition="in">
                                      <p:cBhvr>
                                        <p:cTn dur="1000"/>
                                        <p:tgtEl>
                                          <p:spTgt spid="7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1" name="Shape 251"/>
        <p:cNvGrpSpPr/>
        <p:nvPr/>
      </p:nvGrpSpPr>
      <p:grpSpPr>
        <a:xfrm>
          <a:off x="0" y="0"/>
          <a:ext cx="0" cy="0"/>
          <a:chOff x="0" y="0"/>
          <a:chExt cx="0" cy="0"/>
        </a:xfrm>
      </p:grpSpPr>
      <p:sp>
        <p:nvSpPr>
          <p:cNvPr id="252" name="Shape 252"/>
          <p:cNvSpPr txBox="1"/>
          <p:nvPr>
            <p:ph type="title"/>
          </p:nvPr>
        </p:nvSpPr>
        <p:spPr>
          <a:xfrm>
            <a:off x="311700" y="292850"/>
            <a:ext cx="8520600" cy="801000"/>
          </a:xfrm>
          <a:prstGeom prst="rect">
            <a:avLst/>
          </a:prstGeom>
        </p:spPr>
        <p:txBody>
          <a:bodyPr anchorCtr="0" anchor="t" bIns="91425" lIns="91425" rIns="91425" tIns="91425">
            <a:noAutofit/>
          </a:bodyPr>
          <a:lstStyle/>
          <a:p>
            <a:pPr lvl="0">
              <a:spcBef>
                <a:spcPts val="0"/>
              </a:spcBef>
              <a:buNone/>
            </a:pPr>
            <a:r>
              <a:rPr lang="en"/>
              <a:t>Let’s take a closer look:</a:t>
            </a:r>
          </a:p>
        </p:txBody>
      </p:sp>
      <p:sp>
        <p:nvSpPr>
          <p:cNvPr id="253" name="Shape 253"/>
          <p:cNvSpPr txBox="1"/>
          <p:nvPr>
            <p:ph idx="1" type="body"/>
          </p:nvPr>
        </p:nvSpPr>
        <p:spPr>
          <a:xfrm>
            <a:off x="233450" y="1093850"/>
            <a:ext cx="4861800" cy="3340200"/>
          </a:xfrm>
          <a:prstGeom prst="rect">
            <a:avLst/>
          </a:prstGeom>
        </p:spPr>
        <p:txBody>
          <a:bodyPr anchorCtr="0" anchor="t" bIns="91425" lIns="91425" rIns="91425" tIns="91425">
            <a:noAutofit/>
          </a:bodyPr>
          <a:lstStyle/>
          <a:p>
            <a:pPr indent="-311150" lvl="0" marL="457200" rtl="0">
              <a:spcBef>
                <a:spcPts val="0"/>
              </a:spcBef>
              <a:spcAft>
                <a:spcPts val="0"/>
              </a:spcAft>
              <a:buClr>
                <a:srgbClr val="000000"/>
              </a:buClr>
              <a:buSzPct val="100000"/>
              <a:buFont typeface="Arial"/>
              <a:buChar char="●"/>
            </a:pPr>
            <a:r>
              <a:rPr lang="en" sz="1300">
                <a:solidFill>
                  <a:srgbClr val="000000"/>
                </a:solidFill>
              </a:rPr>
              <a:t>The Sodom men threatened to </a:t>
            </a:r>
            <a:r>
              <a:rPr b="1" lang="en" sz="1300">
                <a:solidFill>
                  <a:srgbClr val="000000"/>
                </a:solidFill>
              </a:rPr>
              <a:t>rape</a:t>
            </a:r>
            <a:r>
              <a:rPr lang="en" sz="1300">
                <a:solidFill>
                  <a:srgbClr val="000000"/>
                </a:solidFill>
              </a:rPr>
              <a:t>.</a:t>
            </a:r>
          </a:p>
          <a:p>
            <a:pPr indent="-311150" lvl="0" marL="457200" rtl="0">
              <a:spcBef>
                <a:spcPts val="0"/>
              </a:spcBef>
              <a:spcAft>
                <a:spcPts val="0"/>
              </a:spcAft>
              <a:buClr>
                <a:srgbClr val="000000"/>
              </a:buClr>
              <a:buSzPct val="100000"/>
              <a:buFont typeface="Arial"/>
              <a:buChar char="●"/>
            </a:pPr>
            <a:r>
              <a:rPr b="1" lang="en" sz="1300">
                <a:solidFill>
                  <a:srgbClr val="000000"/>
                </a:solidFill>
              </a:rPr>
              <a:t>Rape = form of unwarranted aggression</a:t>
            </a:r>
            <a:r>
              <a:rPr lang="en" sz="1300">
                <a:solidFill>
                  <a:srgbClr val="000000"/>
                </a:solidFill>
              </a:rPr>
              <a:t>. </a:t>
            </a:r>
          </a:p>
          <a:p>
            <a:pPr lvl="0" rtl="0">
              <a:spcBef>
                <a:spcPts val="0"/>
              </a:spcBef>
              <a:spcAft>
                <a:spcPts val="0"/>
              </a:spcAft>
              <a:buNone/>
            </a:pPr>
            <a:r>
              <a:t/>
            </a:r>
            <a:endParaRPr sz="1300">
              <a:solidFill>
                <a:srgbClr val="000000"/>
              </a:solidFill>
            </a:endParaRPr>
          </a:p>
          <a:p>
            <a:pPr indent="-311150" lvl="0" marL="457200" rtl="0">
              <a:spcBef>
                <a:spcPts val="0"/>
              </a:spcBef>
              <a:spcAft>
                <a:spcPts val="0"/>
              </a:spcAft>
              <a:buClr>
                <a:srgbClr val="000000"/>
              </a:buClr>
              <a:buSzPct val="100000"/>
              <a:buChar char="●"/>
            </a:pPr>
            <a:r>
              <a:rPr lang="en" sz="1300">
                <a:solidFill>
                  <a:srgbClr val="000000"/>
                </a:solidFill>
              </a:rPr>
              <a:t>The point of this story might be two-fold:</a:t>
            </a:r>
          </a:p>
          <a:p>
            <a:pPr indent="-311150" lvl="1" marL="914400" rtl="0">
              <a:spcBef>
                <a:spcPts val="0"/>
              </a:spcBef>
              <a:spcAft>
                <a:spcPts val="0"/>
              </a:spcAft>
              <a:buClr>
                <a:srgbClr val="000000"/>
              </a:buClr>
              <a:buSzPct val="100000"/>
              <a:buChar char="○"/>
            </a:pPr>
            <a:r>
              <a:rPr lang="en" sz="1300">
                <a:solidFill>
                  <a:srgbClr val="000000"/>
                </a:solidFill>
              </a:rPr>
              <a:t>Gang rape = bad</a:t>
            </a:r>
          </a:p>
          <a:p>
            <a:pPr indent="-311150" lvl="1" marL="914400" rtl="0">
              <a:spcBef>
                <a:spcPts val="0"/>
              </a:spcBef>
              <a:spcAft>
                <a:spcPts val="0"/>
              </a:spcAft>
              <a:buClr>
                <a:srgbClr val="000000"/>
              </a:buClr>
              <a:buSzPct val="100000"/>
              <a:buChar char="○"/>
            </a:pPr>
            <a:r>
              <a:rPr lang="en" sz="1300">
                <a:solidFill>
                  <a:srgbClr val="000000"/>
                </a:solidFill>
              </a:rPr>
              <a:t>Being greedy and not selfless can lead to bad karma.</a:t>
            </a:r>
            <a:br>
              <a:rPr lang="en" sz="1300">
                <a:solidFill>
                  <a:srgbClr val="000000"/>
                </a:solidFill>
              </a:rPr>
            </a:br>
          </a:p>
          <a:p>
            <a:pPr indent="-311150" lvl="0" marL="457200" rtl="0">
              <a:spcBef>
                <a:spcPts val="0"/>
              </a:spcBef>
              <a:spcAft>
                <a:spcPts val="0"/>
              </a:spcAft>
              <a:buClr>
                <a:srgbClr val="000000"/>
              </a:buClr>
              <a:buSzPct val="100000"/>
              <a:buFont typeface="Arial"/>
              <a:buChar char="●"/>
            </a:pPr>
            <a:r>
              <a:rPr b="1" lang="en" sz="1300">
                <a:solidFill>
                  <a:srgbClr val="000000"/>
                </a:solidFill>
              </a:rPr>
              <a:t>Problems with translation/connotations:</a:t>
            </a:r>
            <a:r>
              <a:rPr lang="en" sz="1300">
                <a:solidFill>
                  <a:srgbClr val="000000"/>
                </a:solidFill>
              </a:rPr>
              <a:t> </a:t>
            </a:r>
            <a:r>
              <a:rPr b="1" lang="en" sz="1300">
                <a:solidFill>
                  <a:srgbClr val="000000"/>
                </a:solidFill>
              </a:rPr>
              <a:t>sodomy</a:t>
            </a:r>
            <a:r>
              <a:rPr lang="en" sz="1300">
                <a:solidFill>
                  <a:srgbClr val="000000"/>
                </a:solidFill>
              </a:rPr>
              <a:t>: </a:t>
            </a:r>
          </a:p>
          <a:p>
            <a:pPr indent="-311150" lvl="1" marL="914400" rtl="0">
              <a:spcBef>
                <a:spcPts val="0"/>
              </a:spcBef>
              <a:spcAft>
                <a:spcPts val="0"/>
              </a:spcAft>
              <a:buClr>
                <a:srgbClr val="000000"/>
              </a:buClr>
              <a:buSzPct val="100000"/>
              <a:buChar char="○"/>
            </a:pPr>
            <a:r>
              <a:rPr lang="en" sz="1300">
                <a:solidFill>
                  <a:srgbClr val="000000"/>
                </a:solidFill>
              </a:rPr>
              <a:t>Sodomy: anal or oral sex between people or sexual activity between a person and non-human (bestiality)</a:t>
            </a:r>
          </a:p>
          <a:p>
            <a:pPr indent="-311150" lvl="1" marL="914400" rtl="0">
              <a:spcBef>
                <a:spcPts val="0"/>
              </a:spcBef>
              <a:spcAft>
                <a:spcPts val="0"/>
              </a:spcAft>
              <a:buClr>
                <a:srgbClr val="000000"/>
              </a:buClr>
              <a:buSzPct val="100000"/>
              <a:buChar char="○"/>
            </a:pPr>
            <a:r>
              <a:rPr lang="en" sz="1300">
                <a:solidFill>
                  <a:srgbClr val="000000"/>
                </a:solidFill>
              </a:rPr>
              <a:t>Sodomy Laws: laws in countries that criminalize this type of sexual behavior or anything not between man and woman.</a:t>
            </a:r>
          </a:p>
          <a:p>
            <a:pPr indent="0" lvl="0" marL="457200" rtl="0">
              <a:spcBef>
                <a:spcPts val="0"/>
              </a:spcBef>
              <a:spcAft>
                <a:spcPts val="0"/>
              </a:spcAft>
              <a:buNone/>
            </a:pPr>
            <a:r>
              <a:t/>
            </a:r>
            <a:endParaRPr sz="1300">
              <a:solidFill>
                <a:srgbClr val="000000"/>
              </a:solidFill>
            </a:endParaRPr>
          </a:p>
          <a:p>
            <a:pPr indent="0" lvl="0" marL="457200" rtl="0">
              <a:spcBef>
                <a:spcPts val="0"/>
              </a:spcBef>
              <a:spcAft>
                <a:spcPts val="0"/>
              </a:spcAft>
              <a:buNone/>
            </a:pPr>
            <a:r>
              <a:t/>
            </a:r>
            <a:endParaRPr sz="1300">
              <a:solidFill>
                <a:srgbClr val="000000"/>
              </a:solidFill>
            </a:endParaRPr>
          </a:p>
        </p:txBody>
      </p:sp>
      <p:pic>
        <p:nvPicPr>
          <p:cNvPr id="254" name="Shape 254"/>
          <p:cNvPicPr preferRelativeResize="0"/>
          <p:nvPr/>
        </p:nvPicPr>
        <p:blipFill>
          <a:blip r:embed="rId3">
            <a:alphaModFix/>
          </a:blip>
          <a:stretch>
            <a:fillRect/>
          </a:stretch>
        </p:blipFill>
        <p:spPr>
          <a:xfrm>
            <a:off x="5286775" y="786625"/>
            <a:ext cx="3665700" cy="2685958"/>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3">
                                            <p:txEl>
                                              <p:pRg end="0" st="0"/>
                                            </p:txEl>
                                          </p:spTgt>
                                        </p:tgtEl>
                                        <p:attrNameLst>
                                          <p:attrName>style.visibility</p:attrName>
                                        </p:attrNameLst>
                                      </p:cBhvr>
                                      <p:to>
                                        <p:strVal val="visible"/>
                                      </p:to>
                                    </p:set>
                                    <p:animEffect filter="fade" transition="in">
                                      <p:cBhvr>
                                        <p:cTn dur="1000"/>
                                        <p:tgtEl>
                                          <p:spTgt spid="253">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3">
                                            <p:txEl>
                                              <p:pRg end="1" st="1"/>
                                            </p:txEl>
                                          </p:spTgt>
                                        </p:tgtEl>
                                        <p:attrNameLst>
                                          <p:attrName>style.visibility</p:attrName>
                                        </p:attrNameLst>
                                      </p:cBhvr>
                                      <p:to>
                                        <p:strVal val="visible"/>
                                      </p:to>
                                    </p:set>
                                    <p:animEffect filter="fade" transition="in">
                                      <p:cBhvr>
                                        <p:cTn dur="1000"/>
                                        <p:tgtEl>
                                          <p:spTgt spid="253">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3">
                                            <p:txEl>
                                              <p:pRg end="2" st="2"/>
                                            </p:txEl>
                                          </p:spTgt>
                                        </p:tgtEl>
                                        <p:attrNameLst>
                                          <p:attrName>style.visibility</p:attrName>
                                        </p:attrNameLst>
                                      </p:cBhvr>
                                      <p:to>
                                        <p:strVal val="visible"/>
                                      </p:to>
                                    </p:set>
                                    <p:animEffect filter="fade" transition="in">
                                      <p:cBhvr>
                                        <p:cTn dur="1000"/>
                                        <p:tgtEl>
                                          <p:spTgt spid="253">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3">
                                            <p:txEl>
                                              <p:pRg end="3" st="3"/>
                                            </p:txEl>
                                          </p:spTgt>
                                        </p:tgtEl>
                                        <p:attrNameLst>
                                          <p:attrName>style.visibility</p:attrName>
                                        </p:attrNameLst>
                                      </p:cBhvr>
                                      <p:to>
                                        <p:strVal val="visible"/>
                                      </p:to>
                                    </p:set>
                                    <p:animEffect filter="fade" transition="in">
                                      <p:cBhvr>
                                        <p:cTn dur="1000"/>
                                        <p:tgtEl>
                                          <p:spTgt spid="253">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3">
                                            <p:txEl>
                                              <p:pRg end="4" st="4"/>
                                            </p:txEl>
                                          </p:spTgt>
                                        </p:tgtEl>
                                        <p:attrNameLst>
                                          <p:attrName>style.visibility</p:attrName>
                                        </p:attrNameLst>
                                      </p:cBhvr>
                                      <p:to>
                                        <p:strVal val="visible"/>
                                      </p:to>
                                    </p:set>
                                    <p:animEffect filter="fade" transition="in">
                                      <p:cBhvr>
                                        <p:cTn dur="1000"/>
                                        <p:tgtEl>
                                          <p:spTgt spid="253">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3">
                                            <p:txEl>
                                              <p:pRg end="5" st="5"/>
                                            </p:txEl>
                                          </p:spTgt>
                                        </p:tgtEl>
                                        <p:attrNameLst>
                                          <p:attrName>style.visibility</p:attrName>
                                        </p:attrNameLst>
                                      </p:cBhvr>
                                      <p:to>
                                        <p:strVal val="visible"/>
                                      </p:to>
                                    </p:set>
                                    <p:animEffect filter="fade" transition="in">
                                      <p:cBhvr>
                                        <p:cTn dur="1000"/>
                                        <p:tgtEl>
                                          <p:spTgt spid="253">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3">
                                            <p:txEl>
                                              <p:pRg end="6" st="6"/>
                                            </p:txEl>
                                          </p:spTgt>
                                        </p:tgtEl>
                                        <p:attrNameLst>
                                          <p:attrName>style.visibility</p:attrName>
                                        </p:attrNameLst>
                                      </p:cBhvr>
                                      <p:to>
                                        <p:strVal val="visible"/>
                                      </p:to>
                                    </p:set>
                                    <p:animEffect filter="fade" transition="in">
                                      <p:cBhvr>
                                        <p:cTn dur="1000"/>
                                        <p:tgtEl>
                                          <p:spTgt spid="253">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3">
                                            <p:txEl>
                                              <p:pRg end="7" st="7"/>
                                            </p:txEl>
                                          </p:spTgt>
                                        </p:tgtEl>
                                        <p:attrNameLst>
                                          <p:attrName>style.visibility</p:attrName>
                                        </p:attrNameLst>
                                      </p:cBhvr>
                                      <p:to>
                                        <p:strVal val="visible"/>
                                      </p:to>
                                    </p:set>
                                    <p:animEffect filter="fade" transition="in">
                                      <p:cBhvr>
                                        <p:cTn dur="1000"/>
                                        <p:tgtEl>
                                          <p:spTgt spid="253">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3">
                                            <p:txEl>
                                              <p:pRg end="8" st="8"/>
                                            </p:txEl>
                                          </p:spTgt>
                                        </p:tgtEl>
                                        <p:attrNameLst>
                                          <p:attrName>style.visibility</p:attrName>
                                        </p:attrNameLst>
                                      </p:cBhvr>
                                      <p:to>
                                        <p:strVal val="visible"/>
                                      </p:to>
                                    </p:set>
                                    <p:animEffect filter="fade" transition="in">
                                      <p:cBhvr>
                                        <p:cTn dur="1000"/>
                                        <p:tgtEl>
                                          <p:spTgt spid="253">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3">
                                            <p:txEl>
                                              <p:pRg end="9" st="9"/>
                                            </p:txEl>
                                          </p:spTgt>
                                        </p:tgtEl>
                                        <p:attrNameLst>
                                          <p:attrName>style.visibility</p:attrName>
                                        </p:attrNameLst>
                                      </p:cBhvr>
                                      <p:to>
                                        <p:strVal val="visible"/>
                                      </p:to>
                                    </p:set>
                                    <p:animEffect filter="fade" transition="in">
                                      <p:cBhvr>
                                        <p:cTn dur="1000"/>
                                        <p:tgtEl>
                                          <p:spTgt spid="253">
                                            <p:txEl>
                                              <p:pRg end="9" st="9"/>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3">
                                            <p:txEl>
                                              <p:pRg end="10" st="10"/>
                                            </p:txEl>
                                          </p:spTgt>
                                        </p:tgtEl>
                                        <p:attrNameLst>
                                          <p:attrName>style.visibility</p:attrName>
                                        </p:attrNameLst>
                                      </p:cBhvr>
                                      <p:to>
                                        <p:strVal val="visible"/>
                                      </p:to>
                                    </p:set>
                                    <p:animEffect filter="fade" transition="in">
                                      <p:cBhvr>
                                        <p:cTn dur="1000"/>
                                        <p:tgtEl>
                                          <p:spTgt spid="253">
                                            <p:txEl>
                                              <p:pRg end="10" st="1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4"/>
                                        </p:tgtEl>
                                        <p:attrNameLst>
                                          <p:attrName>style.visibility</p:attrName>
                                        </p:attrNameLst>
                                      </p:cBhvr>
                                      <p:to>
                                        <p:strVal val="visible"/>
                                      </p:to>
                                    </p:set>
                                    <p:animEffect filter="fade" transition="in">
                                      <p:cBhvr>
                                        <p:cTn dur="1000"/>
                                        <p:tgtEl>
                                          <p:spTgt spid="25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8" name="Shape 258"/>
        <p:cNvGrpSpPr/>
        <p:nvPr/>
      </p:nvGrpSpPr>
      <p:grpSpPr>
        <a:xfrm>
          <a:off x="0" y="0"/>
          <a:ext cx="0" cy="0"/>
          <a:chOff x="0" y="0"/>
          <a:chExt cx="0" cy="0"/>
        </a:xfrm>
      </p:grpSpPr>
      <p:sp>
        <p:nvSpPr>
          <p:cNvPr id="259" name="Shape 259"/>
          <p:cNvSpPr txBox="1"/>
          <p:nvPr>
            <p:ph type="title"/>
          </p:nvPr>
        </p:nvSpPr>
        <p:spPr>
          <a:xfrm>
            <a:off x="311700" y="292850"/>
            <a:ext cx="8520600" cy="801000"/>
          </a:xfrm>
          <a:prstGeom prst="rect">
            <a:avLst/>
          </a:prstGeom>
        </p:spPr>
        <p:txBody>
          <a:bodyPr anchorCtr="0" anchor="t" bIns="91425" lIns="91425" rIns="91425" tIns="91425">
            <a:noAutofit/>
          </a:bodyPr>
          <a:lstStyle/>
          <a:p>
            <a:pPr lvl="0">
              <a:spcBef>
                <a:spcPts val="0"/>
              </a:spcBef>
              <a:buNone/>
            </a:pPr>
            <a:r>
              <a:rPr lang="en"/>
              <a:t>Corinthians 6:9-10</a:t>
            </a:r>
          </a:p>
        </p:txBody>
      </p:sp>
      <p:sp>
        <p:nvSpPr>
          <p:cNvPr id="260" name="Shape 260"/>
          <p:cNvSpPr txBox="1"/>
          <p:nvPr>
            <p:ph idx="1" type="body"/>
          </p:nvPr>
        </p:nvSpPr>
        <p:spPr>
          <a:xfrm>
            <a:off x="311700" y="1228675"/>
            <a:ext cx="4930200" cy="3340200"/>
          </a:xfrm>
          <a:prstGeom prst="rect">
            <a:avLst/>
          </a:prstGeom>
        </p:spPr>
        <p:txBody>
          <a:bodyPr anchorCtr="0" anchor="t" bIns="91425" lIns="91425" rIns="91425" tIns="91425">
            <a:noAutofit/>
          </a:bodyPr>
          <a:lstStyle/>
          <a:p>
            <a:pPr indent="0" lvl="0" marL="0" rtl="0">
              <a:spcBef>
                <a:spcPts val="0"/>
              </a:spcBef>
              <a:spcAft>
                <a:spcPts val="0"/>
              </a:spcAft>
              <a:buNone/>
            </a:pPr>
            <a:r>
              <a:rPr lang="en">
                <a:solidFill>
                  <a:srgbClr val="000000"/>
                </a:solidFill>
              </a:rPr>
              <a:t>1 Corinthians 6:9-10: “Do you know that the wicked will not inherit the kingdom of God? Do not be deceived: Neither the sexually immoral nor idolaters nor adulterers nor male prostitutes nor homosexual offenders nor thieves nor the greedy nor the drunkards nor slanders nor swindlers will inherit the kingdom of God”</a:t>
            </a:r>
          </a:p>
          <a:p>
            <a:pPr lvl="0">
              <a:spcBef>
                <a:spcPts val="0"/>
              </a:spcBef>
              <a:buNone/>
            </a:pPr>
            <a:r>
              <a:t/>
            </a:r>
            <a:endParaRPr/>
          </a:p>
        </p:txBody>
      </p:sp>
      <p:pic>
        <p:nvPicPr>
          <p:cNvPr id="261" name="Shape 261"/>
          <p:cNvPicPr preferRelativeResize="0"/>
          <p:nvPr/>
        </p:nvPicPr>
        <p:blipFill>
          <a:blip r:embed="rId3">
            <a:alphaModFix/>
          </a:blip>
          <a:stretch>
            <a:fillRect/>
          </a:stretch>
        </p:blipFill>
        <p:spPr>
          <a:xfrm>
            <a:off x="5155625" y="1173575"/>
            <a:ext cx="3880800" cy="217325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65" name="Shape 265"/>
        <p:cNvGrpSpPr/>
        <p:nvPr/>
      </p:nvGrpSpPr>
      <p:grpSpPr>
        <a:xfrm>
          <a:off x="0" y="0"/>
          <a:ext cx="0" cy="0"/>
          <a:chOff x="0" y="0"/>
          <a:chExt cx="0" cy="0"/>
        </a:xfrm>
      </p:grpSpPr>
      <p:sp>
        <p:nvSpPr>
          <p:cNvPr id="266" name="Shape 266"/>
          <p:cNvSpPr txBox="1"/>
          <p:nvPr>
            <p:ph type="title"/>
          </p:nvPr>
        </p:nvSpPr>
        <p:spPr>
          <a:xfrm>
            <a:off x="311700" y="292850"/>
            <a:ext cx="8520600" cy="801000"/>
          </a:xfrm>
          <a:prstGeom prst="rect">
            <a:avLst/>
          </a:prstGeom>
        </p:spPr>
        <p:txBody>
          <a:bodyPr anchorCtr="0" anchor="t" bIns="91425" lIns="91425" rIns="91425" tIns="91425">
            <a:noAutofit/>
          </a:bodyPr>
          <a:lstStyle/>
          <a:p>
            <a:pPr lvl="0" rtl="0">
              <a:spcBef>
                <a:spcPts val="0"/>
              </a:spcBef>
              <a:buNone/>
            </a:pPr>
            <a:r>
              <a:rPr lang="en"/>
              <a:t>Let’s take a closer look:</a:t>
            </a:r>
          </a:p>
        </p:txBody>
      </p:sp>
      <p:sp>
        <p:nvSpPr>
          <p:cNvPr id="267" name="Shape 267"/>
          <p:cNvSpPr txBox="1"/>
          <p:nvPr>
            <p:ph idx="1" type="body"/>
          </p:nvPr>
        </p:nvSpPr>
        <p:spPr>
          <a:xfrm>
            <a:off x="311700" y="1228675"/>
            <a:ext cx="5878800" cy="3778500"/>
          </a:xfrm>
          <a:prstGeom prst="rect">
            <a:avLst/>
          </a:prstGeom>
        </p:spPr>
        <p:txBody>
          <a:bodyPr anchorCtr="0" anchor="t" bIns="91425" lIns="91425" rIns="91425" tIns="91425">
            <a:noAutofit/>
          </a:bodyPr>
          <a:lstStyle/>
          <a:p>
            <a:pPr indent="0" lvl="0" marL="0" rtl="0">
              <a:spcBef>
                <a:spcPts val="0"/>
              </a:spcBef>
              <a:spcAft>
                <a:spcPts val="0"/>
              </a:spcAft>
              <a:buNone/>
            </a:pPr>
            <a:r>
              <a:rPr lang="en">
                <a:solidFill>
                  <a:srgbClr val="000000"/>
                </a:solidFill>
                <a:highlight>
                  <a:srgbClr val="CC0000"/>
                </a:highlight>
              </a:rPr>
              <a:t>S</a:t>
            </a:r>
            <a:r>
              <a:rPr lang="en">
                <a:solidFill>
                  <a:srgbClr val="000000"/>
                </a:solidFill>
                <a:highlight>
                  <a:srgbClr val="CC0000"/>
                </a:highlight>
              </a:rPr>
              <a:t>exually immoral: </a:t>
            </a:r>
            <a:r>
              <a:rPr lang="en" sz="1200">
                <a:solidFill>
                  <a:srgbClr val="000000"/>
                </a:solidFill>
              </a:rPr>
              <a:t>vague...but usually refers to lust.</a:t>
            </a:r>
          </a:p>
          <a:p>
            <a:pPr indent="0" lvl="0" marL="0" rtl="0">
              <a:spcBef>
                <a:spcPts val="0"/>
              </a:spcBef>
              <a:spcAft>
                <a:spcPts val="0"/>
              </a:spcAft>
              <a:buNone/>
            </a:pPr>
            <a:r>
              <a:rPr lang="en">
                <a:solidFill>
                  <a:srgbClr val="000000"/>
                </a:solidFill>
                <a:highlight>
                  <a:srgbClr val="1155CC"/>
                </a:highlight>
              </a:rPr>
              <a:t>I</a:t>
            </a:r>
            <a:r>
              <a:rPr lang="en">
                <a:solidFill>
                  <a:srgbClr val="000000"/>
                </a:solidFill>
                <a:highlight>
                  <a:srgbClr val="1155CC"/>
                </a:highlight>
              </a:rPr>
              <a:t>dolaters</a:t>
            </a:r>
            <a:r>
              <a:rPr lang="en">
                <a:solidFill>
                  <a:srgbClr val="000000"/>
                </a:solidFill>
              </a:rPr>
              <a:t>: </a:t>
            </a:r>
            <a:r>
              <a:rPr lang="en" sz="1200">
                <a:solidFill>
                  <a:srgbClr val="000000"/>
                </a:solidFill>
              </a:rPr>
              <a:t>a person who worships an idol (heathens)</a:t>
            </a:r>
            <a:r>
              <a:rPr lang="en" sz="1200">
                <a:solidFill>
                  <a:srgbClr val="000000"/>
                </a:solidFill>
              </a:rPr>
              <a:t> </a:t>
            </a:r>
            <a:r>
              <a:rPr lang="en">
                <a:solidFill>
                  <a:srgbClr val="000000"/>
                </a:solidFill>
                <a:highlight>
                  <a:srgbClr val="FF00FF"/>
                </a:highlight>
              </a:rPr>
              <a:t>A</a:t>
            </a:r>
            <a:r>
              <a:rPr lang="en">
                <a:solidFill>
                  <a:srgbClr val="000000"/>
                </a:solidFill>
                <a:highlight>
                  <a:srgbClr val="FF00FF"/>
                </a:highlight>
              </a:rPr>
              <a:t>dulterers: </a:t>
            </a:r>
            <a:r>
              <a:rPr lang="en" sz="1200">
                <a:solidFill>
                  <a:srgbClr val="000000"/>
                </a:solidFill>
              </a:rPr>
              <a:t>someone who has sex outside their marriage.</a:t>
            </a:r>
            <a:r>
              <a:rPr lang="en">
                <a:solidFill>
                  <a:srgbClr val="000000"/>
                </a:solidFill>
              </a:rPr>
              <a:t> </a:t>
            </a:r>
            <a:br>
              <a:rPr lang="en">
                <a:solidFill>
                  <a:srgbClr val="000000"/>
                </a:solidFill>
              </a:rPr>
            </a:br>
            <a:r>
              <a:rPr lang="en">
                <a:solidFill>
                  <a:srgbClr val="000000"/>
                </a:solidFill>
                <a:highlight>
                  <a:srgbClr val="FFFF00"/>
                </a:highlight>
              </a:rPr>
              <a:t>M</a:t>
            </a:r>
            <a:r>
              <a:rPr lang="en">
                <a:solidFill>
                  <a:srgbClr val="000000"/>
                </a:solidFill>
                <a:highlight>
                  <a:srgbClr val="FFFF00"/>
                </a:highlight>
              </a:rPr>
              <a:t>ale prostitutes</a:t>
            </a:r>
            <a:r>
              <a:rPr lang="en">
                <a:solidFill>
                  <a:srgbClr val="000000"/>
                </a:solidFill>
              </a:rPr>
              <a:t>: </a:t>
            </a:r>
            <a:r>
              <a:rPr lang="en" sz="1200">
                <a:solidFill>
                  <a:srgbClr val="000000"/>
                </a:solidFill>
              </a:rPr>
              <a:t>pay to have sex with others.</a:t>
            </a:r>
          </a:p>
          <a:p>
            <a:pPr indent="0" lvl="0" marL="0" rtl="0">
              <a:spcBef>
                <a:spcPts val="0"/>
              </a:spcBef>
              <a:spcAft>
                <a:spcPts val="0"/>
              </a:spcAft>
              <a:buNone/>
            </a:pPr>
            <a:r>
              <a:rPr lang="en">
                <a:solidFill>
                  <a:srgbClr val="000000"/>
                </a:solidFill>
                <a:highlight>
                  <a:srgbClr val="D5A6BD"/>
                </a:highlight>
              </a:rPr>
              <a:t>H</a:t>
            </a:r>
            <a:r>
              <a:rPr lang="en">
                <a:solidFill>
                  <a:srgbClr val="000000"/>
                </a:solidFill>
                <a:highlight>
                  <a:srgbClr val="D5A6BD"/>
                </a:highlight>
              </a:rPr>
              <a:t>omosexual offenders:</a:t>
            </a:r>
            <a:r>
              <a:rPr lang="en">
                <a:solidFill>
                  <a:srgbClr val="000000"/>
                </a:solidFill>
              </a:rPr>
              <a:t> </a:t>
            </a:r>
            <a:r>
              <a:rPr lang="en" sz="1200">
                <a:solidFill>
                  <a:srgbClr val="000000"/>
                </a:solidFill>
              </a:rPr>
              <a:t>same-sex relations.</a:t>
            </a:r>
          </a:p>
          <a:p>
            <a:pPr indent="0" lvl="0" marL="0" rtl="0">
              <a:spcBef>
                <a:spcPts val="0"/>
              </a:spcBef>
              <a:spcAft>
                <a:spcPts val="0"/>
              </a:spcAft>
              <a:buNone/>
            </a:pPr>
            <a:r>
              <a:rPr lang="en">
                <a:solidFill>
                  <a:srgbClr val="000000"/>
                </a:solidFill>
                <a:highlight>
                  <a:srgbClr val="C9DAF8"/>
                </a:highlight>
              </a:rPr>
              <a:t>T</a:t>
            </a:r>
            <a:r>
              <a:rPr lang="en">
                <a:solidFill>
                  <a:srgbClr val="000000"/>
                </a:solidFill>
                <a:highlight>
                  <a:srgbClr val="C9DAF8"/>
                </a:highlight>
              </a:rPr>
              <a:t>hieves: </a:t>
            </a:r>
            <a:r>
              <a:rPr lang="en" sz="1200">
                <a:solidFill>
                  <a:srgbClr val="000000"/>
                </a:solidFill>
              </a:rPr>
              <a:t>steal from others</a:t>
            </a:r>
            <a:br>
              <a:rPr lang="en">
                <a:solidFill>
                  <a:srgbClr val="000000"/>
                </a:solidFill>
              </a:rPr>
            </a:br>
            <a:r>
              <a:rPr lang="en">
                <a:solidFill>
                  <a:srgbClr val="000000"/>
                </a:solidFill>
                <a:highlight>
                  <a:srgbClr val="6AA84F"/>
                </a:highlight>
              </a:rPr>
              <a:t>Greedy</a:t>
            </a:r>
            <a:r>
              <a:rPr lang="en">
                <a:solidFill>
                  <a:srgbClr val="000000"/>
                </a:solidFill>
              </a:rPr>
              <a:t>: </a:t>
            </a:r>
            <a:r>
              <a:rPr lang="en" sz="1200">
                <a:solidFill>
                  <a:srgbClr val="000000"/>
                </a:solidFill>
              </a:rPr>
              <a:t>to take too much of something</a:t>
            </a:r>
            <a:br>
              <a:rPr lang="en">
                <a:solidFill>
                  <a:srgbClr val="000000"/>
                </a:solidFill>
              </a:rPr>
            </a:br>
            <a:r>
              <a:rPr lang="en">
                <a:solidFill>
                  <a:srgbClr val="000000"/>
                </a:solidFill>
                <a:highlight>
                  <a:srgbClr val="F6B26B"/>
                </a:highlight>
              </a:rPr>
              <a:t>D</a:t>
            </a:r>
            <a:r>
              <a:rPr lang="en">
                <a:solidFill>
                  <a:srgbClr val="000000"/>
                </a:solidFill>
                <a:highlight>
                  <a:srgbClr val="F6B26B"/>
                </a:highlight>
              </a:rPr>
              <a:t>runkards</a:t>
            </a:r>
            <a:r>
              <a:rPr lang="en" sz="1200">
                <a:solidFill>
                  <a:srgbClr val="000000"/>
                </a:solidFill>
              </a:rPr>
              <a:t>: to drink too much</a:t>
            </a:r>
          </a:p>
          <a:p>
            <a:pPr indent="0" lvl="0" marL="0" rtl="0">
              <a:spcBef>
                <a:spcPts val="0"/>
              </a:spcBef>
              <a:spcAft>
                <a:spcPts val="0"/>
              </a:spcAft>
              <a:buNone/>
            </a:pPr>
            <a:r>
              <a:rPr lang="en">
                <a:solidFill>
                  <a:srgbClr val="000000"/>
                </a:solidFill>
              </a:rPr>
              <a:t>S</a:t>
            </a:r>
            <a:r>
              <a:rPr lang="en">
                <a:solidFill>
                  <a:srgbClr val="000000"/>
                </a:solidFill>
              </a:rPr>
              <a:t>landers: </a:t>
            </a:r>
            <a:r>
              <a:rPr lang="en" sz="1200">
                <a:solidFill>
                  <a:srgbClr val="000000"/>
                </a:solidFill>
              </a:rPr>
              <a:t>a false statement about someone that ruins their reputation.</a:t>
            </a:r>
            <a:br>
              <a:rPr lang="en">
                <a:solidFill>
                  <a:srgbClr val="000000"/>
                </a:solidFill>
              </a:rPr>
            </a:br>
            <a:r>
              <a:rPr lang="en">
                <a:solidFill>
                  <a:srgbClr val="000000"/>
                </a:solidFill>
                <a:highlight>
                  <a:srgbClr val="9900FF"/>
                </a:highlight>
              </a:rPr>
              <a:t>S</a:t>
            </a:r>
            <a:r>
              <a:rPr lang="en">
                <a:solidFill>
                  <a:srgbClr val="000000"/>
                </a:solidFill>
                <a:highlight>
                  <a:srgbClr val="9900FF"/>
                </a:highlight>
              </a:rPr>
              <a:t>windlers:</a:t>
            </a:r>
            <a:r>
              <a:rPr lang="en" sz="1200">
                <a:solidFill>
                  <a:srgbClr val="000000"/>
                </a:solidFill>
              </a:rPr>
              <a:t>to cheat someone of their assets.</a:t>
            </a:r>
          </a:p>
        </p:txBody>
      </p:sp>
      <p:sp>
        <p:nvSpPr>
          <p:cNvPr id="268" name="Shape 268"/>
          <p:cNvSpPr txBox="1"/>
          <p:nvPr>
            <p:ph idx="1" type="body"/>
          </p:nvPr>
        </p:nvSpPr>
        <p:spPr>
          <a:xfrm>
            <a:off x="6278550" y="1216875"/>
            <a:ext cx="2718600" cy="3778500"/>
          </a:xfrm>
          <a:prstGeom prst="rect">
            <a:avLst/>
          </a:prstGeom>
        </p:spPr>
        <p:txBody>
          <a:bodyPr anchorCtr="0" anchor="t" bIns="91425" lIns="91425" rIns="91425" tIns="91425">
            <a:noAutofit/>
          </a:bodyPr>
          <a:lstStyle/>
          <a:p>
            <a:pPr lvl="0" rtl="0">
              <a:spcBef>
                <a:spcPts val="0"/>
              </a:spcBef>
              <a:spcAft>
                <a:spcPts val="0"/>
              </a:spcAft>
              <a:buNone/>
            </a:pPr>
            <a:r>
              <a:rPr b="1" lang="en"/>
              <a:t>What do all of these words have in common?</a:t>
            </a: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8"/>
                                        </p:tgtEl>
                                        <p:attrNameLst>
                                          <p:attrName>style.visibility</p:attrName>
                                        </p:attrNameLst>
                                      </p:cBhvr>
                                      <p:to>
                                        <p:strVal val="visible"/>
                                      </p:to>
                                    </p:set>
                                    <p:animEffect filter="fade" transition="in">
                                      <p:cBhvr>
                                        <p:cTn dur="1000"/>
                                        <p:tgtEl>
                                          <p:spTgt spid="26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72" name="Shape 272"/>
        <p:cNvGrpSpPr/>
        <p:nvPr/>
      </p:nvGrpSpPr>
      <p:grpSpPr>
        <a:xfrm>
          <a:off x="0" y="0"/>
          <a:ext cx="0" cy="0"/>
          <a:chOff x="0" y="0"/>
          <a:chExt cx="0" cy="0"/>
        </a:xfrm>
      </p:grpSpPr>
      <p:sp>
        <p:nvSpPr>
          <p:cNvPr id="273" name="Shape 273"/>
          <p:cNvSpPr txBox="1"/>
          <p:nvPr>
            <p:ph type="title"/>
          </p:nvPr>
        </p:nvSpPr>
        <p:spPr>
          <a:xfrm>
            <a:off x="114900" y="97250"/>
            <a:ext cx="8520600" cy="801000"/>
          </a:xfrm>
          <a:prstGeom prst="rect">
            <a:avLst/>
          </a:prstGeom>
        </p:spPr>
        <p:txBody>
          <a:bodyPr anchorCtr="0" anchor="t" bIns="91425" lIns="91425" rIns="91425" tIns="91425">
            <a:noAutofit/>
          </a:bodyPr>
          <a:lstStyle/>
          <a:p>
            <a:pPr lvl="0">
              <a:spcBef>
                <a:spcPts val="0"/>
              </a:spcBef>
              <a:buNone/>
            </a:pPr>
            <a:r>
              <a:rPr lang="en"/>
              <a:t>Let’s take a closer look:</a:t>
            </a:r>
          </a:p>
        </p:txBody>
      </p:sp>
      <p:sp>
        <p:nvSpPr>
          <p:cNvPr id="274" name="Shape 274"/>
          <p:cNvSpPr txBox="1"/>
          <p:nvPr>
            <p:ph idx="1" type="body"/>
          </p:nvPr>
        </p:nvSpPr>
        <p:spPr>
          <a:xfrm>
            <a:off x="39150" y="898250"/>
            <a:ext cx="8323800" cy="522000"/>
          </a:xfrm>
          <a:prstGeom prst="rect">
            <a:avLst/>
          </a:prstGeom>
        </p:spPr>
        <p:txBody>
          <a:bodyPr anchorCtr="0" anchor="t" bIns="91425" lIns="91425" rIns="91425" tIns="91425">
            <a:noAutofit/>
          </a:bodyPr>
          <a:lstStyle/>
          <a:p>
            <a:pPr lvl="0" rtl="0">
              <a:spcBef>
                <a:spcPts val="0"/>
              </a:spcBef>
              <a:spcAft>
                <a:spcPts val="0"/>
              </a:spcAft>
              <a:buNone/>
            </a:pPr>
            <a:r>
              <a:rPr lang="en">
                <a:solidFill>
                  <a:srgbClr val="000000"/>
                </a:solidFill>
                <a:highlight>
                  <a:srgbClr val="D5A6BD"/>
                </a:highlight>
              </a:rPr>
              <a:t>homosexual offenders:</a:t>
            </a:r>
            <a:r>
              <a:rPr lang="en">
                <a:solidFill>
                  <a:srgbClr val="000000"/>
                </a:solidFill>
              </a:rPr>
              <a:t> </a:t>
            </a:r>
            <a:r>
              <a:rPr lang="en" sz="1200">
                <a:solidFill>
                  <a:srgbClr val="000000"/>
                </a:solidFill>
              </a:rPr>
              <a:t>same-sex relations.</a:t>
            </a:r>
          </a:p>
          <a:p>
            <a:pPr lvl="0">
              <a:spcBef>
                <a:spcPts val="0"/>
              </a:spcBef>
              <a:buNone/>
            </a:pPr>
            <a:r>
              <a:t/>
            </a:r>
            <a:endParaRPr/>
          </a:p>
        </p:txBody>
      </p:sp>
      <p:sp>
        <p:nvSpPr>
          <p:cNvPr id="275" name="Shape 275"/>
          <p:cNvSpPr txBox="1"/>
          <p:nvPr>
            <p:ph idx="1" type="body"/>
          </p:nvPr>
        </p:nvSpPr>
        <p:spPr>
          <a:xfrm>
            <a:off x="215175" y="1420250"/>
            <a:ext cx="8987400" cy="3139200"/>
          </a:xfrm>
          <a:prstGeom prst="rect">
            <a:avLst/>
          </a:prstGeom>
        </p:spPr>
        <p:txBody>
          <a:bodyPr anchorCtr="0" anchor="t" bIns="91425" lIns="91425" rIns="91425" tIns="91425">
            <a:noAutofit/>
          </a:bodyPr>
          <a:lstStyle/>
          <a:p>
            <a:pPr lvl="0" rtl="0">
              <a:spcBef>
                <a:spcPts val="0"/>
              </a:spcBef>
              <a:spcAft>
                <a:spcPts val="0"/>
              </a:spcAft>
              <a:buNone/>
            </a:pPr>
            <a:r>
              <a:rPr b="1" lang="en">
                <a:solidFill>
                  <a:srgbClr val="000000"/>
                </a:solidFill>
              </a:rPr>
              <a:t>Cultural context: </a:t>
            </a:r>
          </a:p>
          <a:p>
            <a:pPr indent="-304800" lvl="0" marL="457200" rtl="0">
              <a:spcBef>
                <a:spcPts val="0"/>
              </a:spcBef>
              <a:spcAft>
                <a:spcPts val="0"/>
              </a:spcAft>
              <a:buClr>
                <a:srgbClr val="000000"/>
              </a:buClr>
              <a:buSzPct val="100000"/>
              <a:buChar char="-"/>
            </a:pPr>
            <a:r>
              <a:rPr lang="en" sz="1200">
                <a:solidFill>
                  <a:srgbClr val="000000"/>
                </a:solidFill>
              </a:rPr>
              <a:t>During this time period, homosexuality → masters and slaves, adolescent boys and men, and prostitution. </a:t>
            </a:r>
          </a:p>
          <a:p>
            <a:pPr indent="-304800" lvl="0" marL="457200" rtl="0">
              <a:spcBef>
                <a:spcPts val="0"/>
              </a:spcBef>
              <a:spcAft>
                <a:spcPts val="0"/>
              </a:spcAft>
              <a:buClr>
                <a:srgbClr val="000000"/>
              </a:buClr>
              <a:buSzPct val="100000"/>
              <a:buChar char="-"/>
            </a:pPr>
            <a:r>
              <a:rPr lang="en" sz="1200">
                <a:solidFill>
                  <a:srgbClr val="000000"/>
                </a:solidFill>
              </a:rPr>
              <a:t>Problem: </a:t>
            </a:r>
          </a:p>
          <a:p>
            <a:pPr indent="-304800" lvl="1" marL="914400" rtl="0">
              <a:spcBef>
                <a:spcPts val="0"/>
              </a:spcBef>
              <a:spcAft>
                <a:spcPts val="0"/>
              </a:spcAft>
              <a:buClr>
                <a:srgbClr val="000000"/>
              </a:buClr>
              <a:buSzPct val="100000"/>
              <a:buChar char="-"/>
            </a:pPr>
            <a:r>
              <a:rPr lang="en" sz="1200">
                <a:solidFill>
                  <a:srgbClr val="000000"/>
                </a:solidFill>
              </a:rPr>
              <a:t>Maybe not that it’s “gay”,</a:t>
            </a:r>
          </a:p>
          <a:p>
            <a:pPr indent="-304800" lvl="1" marL="914400" rtl="0">
              <a:spcBef>
                <a:spcPts val="0"/>
              </a:spcBef>
              <a:spcAft>
                <a:spcPts val="0"/>
              </a:spcAft>
              <a:buClr>
                <a:srgbClr val="000000"/>
              </a:buClr>
              <a:buSzPct val="100000"/>
              <a:buFont typeface="Arial"/>
              <a:buChar char="-"/>
            </a:pPr>
            <a:r>
              <a:rPr b="1" lang="en" sz="1200">
                <a:solidFill>
                  <a:srgbClr val="000000"/>
                </a:solidFill>
              </a:rPr>
              <a:t>Portrays negativity of sex used by men to express power, dominance, and lustfulness, not love and mutuality</a:t>
            </a:r>
            <a:r>
              <a:rPr lang="en" sz="1200">
                <a:solidFill>
                  <a:srgbClr val="000000"/>
                </a:solidFill>
              </a:rPr>
              <a:t>. </a:t>
            </a:r>
            <a:br>
              <a:rPr lang="en" sz="1200">
                <a:solidFill>
                  <a:srgbClr val="000000"/>
                </a:solidFill>
              </a:rPr>
            </a:br>
          </a:p>
          <a:p>
            <a:pPr lvl="0" rtl="0">
              <a:spcBef>
                <a:spcPts val="0"/>
              </a:spcBef>
              <a:spcAft>
                <a:spcPts val="0"/>
              </a:spcAft>
              <a:buNone/>
            </a:pPr>
            <a:r>
              <a:rPr b="1" lang="en">
                <a:solidFill>
                  <a:srgbClr val="000000"/>
                </a:solidFill>
              </a:rPr>
              <a:t>Ambiguous translation:</a:t>
            </a:r>
          </a:p>
          <a:p>
            <a:pPr indent="-304800" lvl="0" marL="457200" rtl="0">
              <a:spcBef>
                <a:spcPts val="0"/>
              </a:spcBef>
              <a:spcAft>
                <a:spcPts val="0"/>
              </a:spcAft>
              <a:buClr>
                <a:srgbClr val="000000"/>
              </a:buClr>
              <a:buSzPct val="100000"/>
              <a:buChar char="-"/>
            </a:pPr>
            <a:r>
              <a:rPr lang="en" sz="1200">
                <a:solidFill>
                  <a:srgbClr val="000000"/>
                </a:solidFill>
              </a:rPr>
              <a:t>Original Greek: </a:t>
            </a:r>
            <a:r>
              <a:rPr i="1" lang="en" sz="1200">
                <a:solidFill>
                  <a:srgbClr val="000000"/>
                </a:solidFill>
              </a:rPr>
              <a:t>arsenokoitai</a:t>
            </a:r>
            <a:r>
              <a:rPr lang="en" sz="1200">
                <a:solidFill>
                  <a:srgbClr val="000000"/>
                </a:solidFill>
              </a:rPr>
              <a:t>. </a:t>
            </a:r>
          </a:p>
          <a:p>
            <a:pPr indent="-304800" lvl="0" marL="457200" rtl="0">
              <a:spcBef>
                <a:spcPts val="0"/>
              </a:spcBef>
              <a:spcAft>
                <a:spcPts val="0"/>
              </a:spcAft>
              <a:buClr>
                <a:srgbClr val="000000"/>
              </a:buClr>
              <a:buSzPct val="100000"/>
              <a:buChar char="-"/>
            </a:pPr>
            <a:r>
              <a:rPr lang="en" sz="1200">
                <a:solidFill>
                  <a:srgbClr val="000000"/>
                </a:solidFill>
              </a:rPr>
              <a:t>Arseno = a male, koitai = bed. A male bed. What does that mean?</a:t>
            </a:r>
          </a:p>
          <a:p>
            <a:pPr indent="-304800" lvl="0" marL="457200" rtl="0">
              <a:spcBef>
                <a:spcPts val="0"/>
              </a:spcBef>
              <a:spcAft>
                <a:spcPts val="0"/>
              </a:spcAft>
              <a:buClr>
                <a:srgbClr val="000000"/>
              </a:buClr>
              <a:buSzPct val="100000"/>
              <a:buChar char="-"/>
            </a:pPr>
            <a:r>
              <a:rPr lang="en" sz="1200">
                <a:solidFill>
                  <a:srgbClr val="000000"/>
                </a:solidFill>
              </a:rPr>
              <a:t>Paul created this word. No record of use of this word exists anywhere else.  </a:t>
            </a:r>
          </a:p>
          <a:p>
            <a:pPr indent="-304800" lvl="0" marL="457200" rtl="0">
              <a:spcBef>
                <a:spcPts val="0"/>
              </a:spcBef>
              <a:spcAft>
                <a:spcPts val="0"/>
              </a:spcAft>
              <a:buClr>
                <a:srgbClr val="000000"/>
              </a:buClr>
              <a:buSzPct val="100000"/>
              <a:buChar char="-"/>
            </a:pPr>
            <a:r>
              <a:rPr lang="en" sz="1200">
                <a:solidFill>
                  <a:srgbClr val="000000"/>
                </a:solidFill>
              </a:rPr>
              <a:t>Fundamentalists translated to “homosexual.” </a:t>
            </a:r>
          </a:p>
          <a:p>
            <a:pPr lvl="0" rtl="0">
              <a:spcBef>
                <a:spcPts val="0"/>
              </a:spcBef>
              <a:spcAft>
                <a:spcPts val="0"/>
              </a:spcAft>
              <a:buNone/>
            </a:pPr>
            <a:r>
              <a:t/>
            </a:r>
            <a:endParaRPr b="1">
              <a:solidFill>
                <a:srgbClr val="000000"/>
              </a:solidFill>
            </a:endParaRPr>
          </a:p>
          <a:p>
            <a:pPr lvl="0" rtl="0">
              <a:spcBef>
                <a:spcPts val="0"/>
              </a:spcBef>
              <a:spcAft>
                <a:spcPts val="0"/>
              </a:spcAft>
              <a:buNone/>
            </a:pPr>
            <a:r>
              <a:t/>
            </a:r>
            <a:endParaRPr b="1">
              <a:solidFill>
                <a:srgbClr val="000000"/>
              </a:solidFill>
            </a:endParaRPr>
          </a:p>
          <a:p>
            <a:pPr lvl="0" rtl="0">
              <a:spcBef>
                <a:spcPts val="0"/>
              </a:spcBef>
              <a:spcAft>
                <a:spcPts val="0"/>
              </a:spcAft>
              <a:buNone/>
            </a:pPr>
            <a:r>
              <a:t/>
            </a:r>
            <a:endParaRPr b="1">
              <a:solidFill>
                <a:srgbClr val="000000"/>
              </a:solidFill>
            </a:endParaRPr>
          </a:p>
          <a:p>
            <a:pPr lvl="0" rtl="0">
              <a:spcBef>
                <a:spcPts val="0"/>
              </a:spcBef>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4"/>
                                        </p:tgtEl>
                                        <p:attrNameLst>
                                          <p:attrName>style.visibility</p:attrName>
                                        </p:attrNameLst>
                                      </p:cBhvr>
                                      <p:to>
                                        <p:strVal val="visible"/>
                                      </p:to>
                                    </p:set>
                                    <p:animEffect filter="fade" transition="in">
                                      <p:cBhvr>
                                        <p:cTn dur="1000"/>
                                        <p:tgtEl>
                                          <p:spTgt spid="27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5">
                                            <p:txEl>
                                              <p:pRg end="0" st="0"/>
                                            </p:txEl>
                                          </p:spTgt>
                                        </p:tgtEl>
                                        <p:attrNameLst>
                                          <p:attrName>style.visibility</p:attrName>
                                        </p:attrNameLst>
                                      </p:cBhvr>
                                      <p:to>
                                        <p:strVal val="visible"/>
                                      </p:to>
                                    </p:set>
                                    <p:animEffect filter="fade" transition="in">
                                      <p:cBhvr>
                                        <p:cTn dur="1000"/>
                                        <p:tgtEl>
                                          <p:spTgt spid="275">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5">
                                            <p:txEl>
                                              <p:pRg end="1" st="1"/>
                                            </p:txEl>
                                          </p:spTgt>
                                        </p:tgtEl>
                                        <p:attrNameLst>
                                          <p:attrName>style.visibility</p:attrName>
                                        </p:attrNameLst>
                                      </p:cBhvr>
                                      <p:to>
                                        <p:strVal val="visible"/>
                                      </p:to>
                                    </p:set>
                                    <p:animEffect filter="fade" transition="in">
                                      <p:cBhvr>
                                        <p:cTn dur="1000"/>
                                        <p:tgtEl>
                                          <p:spTgt spid="275">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5">
                                            <p:txEl>
                                              <p:pRg end="2" st="2"/>
                                            </p:txEl>
                                          </p:spTgt>
                                        </p:tgtEl>
                                        <p:attrNameLst>
                                          <p:attrName>style.visibility</p:attrName>
                                        </p:attrNameLst>
                                      </p:cBhvr>
                                      <p:to>
                                        <p:strVal val="visible"/>
                                      </p:to>
                                    </p:set>
                                    <p:animEffect filter="fade" transition="in">
                                      <p:cBhvr>
                                        <p:cTn dur="1000"/>
                                        <p:tgtEl>
                                          <p:spTgt spid="275">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5">
                                            <p:txEl>
                                              <p:pRg end="3" st="3"/>
                                            </p:txEl>
                                          </p:spTgt>
                                        </p:tgtEl>
                                        <p:attrNameLst>
                                          <p:attrName>style.visibility</p:attrName>
                                        </p:attrNameLst>
                                      </p:cBhvr>
                                      <p:to>
                                        <p:strVal val="visible"/>
                                      </p:to>
                                    </p:set>
                                    <p:animEffect filter="fade" transition="in">
                                      <p:cBhvr>
                                        <p:cTn dur="1000"/>
                                        <p:tgtEl>
                                          <p:spTgt spid="275">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5">
                                            <p:txEl>
                                              <p:pRg end="4" st="4"/>
                                            </p:txEl>
                                          </p:spTgt>
                                        </p:tgtEl>
                                        <p:attrNameLst>
                                          <p:attrName>style.visibility</p:attrName>
                                        </p:attrNameLst>
                                      </p:cBhvr>
                                      <p:to>
                                        <p:strVal val="visible"/>
                                      </p:to>
                                    </p:set>
                                    <p:animEffect filter="fade" transition="in">
                                      <p:cBhvr>
                                        <p:cTn dur="1000"/>
                                        <p:tgtEl>
                                          <p:spTgt spid="275">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5">
                                            <p:txEl>
                                              <p:pRg end="5" st="5"/>
                                            </p:txEl>
                                          </p:spTgt>
                                        </p:tgtEl>
                                        <p:attrNameLst>
                                          <p:attrName>style.visibility</p:attrName>
                                        </p:attrNameLst>
                                      </p:cBhvr>
                                      <p:to>
                                        <p:strVal val="visible"/>
                                      </p:to>
                                    </p:set>
                                    <p:animEffect filter="fade" transition="in">
                                      <p:cBhvr>
                                        <p:cTn dur="1000"/>
                                        <p:tgtEl>
                                          <p:spTgt spid="275">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5">
                                            <p:txEl>
                                              <p:pRg end="6" st="6"/>
                                            </p:txEl>
                                          </p:spTgt>
                                        </p:tgtEl>
                                        <p:attrNameLst>
                                          <p:attrName>style.visibility</p:attrName>
                                        </p:attrNameLst>
                                      </p:cBhvr>
                                      <p:to>
                                        <p:strVal val="visible"/>
                                      </p:to>
                                    </p:set>
                                    <p:animEffect filter="fade" transition="in">
                                      <p:cBhvr>
                                        <p:cTn dur="1000"/>
                                        <p:tgtEl>
                                          <p:spTgt spid="275">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5">
                                            <p:txEl>
                                              <p:pRg end="7" st="7"/>
                                            </p:txEl>
                                          </p:spTgt>
                                        </p:tgtEl>
                                        <p:attrNameLst>
                                          <p:attrName>style.visibility</p:attrName>
                                        </p:attrNameLst>
                                      </p:cBhvr>
                                      <p:to>
                                        <p:strVal val="visible"/>
                                      </p:to>
                                    </p:set>
                                    <p:animEffect filter="fade" transition="in">
                                      <p:cBhvr>
                                        <p:cTn dur="1000"/>
                                        <p:tgtEl>
                                          <p:spTgt spid="275">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5">
                                            <p:txEl>
                                              <p:pRg end="8" st="8"/>
                                            </p:txEl>
                                          </p:spTgt>
                                        </p:tgtEl>
                                        <p:attrNameLst>
                                          <p:attrName>style.visibility</p:attrName>
                                        </p:attrNameLst>
                                      </p:cBhvr>
                                      <p:to>
                                        <p:strVal val="visible"/>
                                      </p:to>
                                    </p:set>
                                    <p:animEffect filter="fade" transition="in">
                                      <p:cBhvr>
                                        <p:cTn dur="1000"/>
                                        <p:tgtEl>
                                          <p:spTgt spid="275">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5">
                                            <p:txEl>
                                              <p:pRg end="9" st="9"/>
                                            </p:txEl>
                                          </p:spTgt>
                                        </p:tgtEl>
                                        <p:attrNameLst>
                                          <p:attrName>style.visibility</p:attrName>
                                        </p:attrNameLst>
                                      </p:cBhvr>
                                      <p:to>
                                        <p:strVal val="visible"/>
                                      </p:to>
                                    </p:set>
                                    <p:animEffect filter="fade" transition="in">
                                      <p:cBhvr>
                                        <p:cTn dur="1000"/>
                                        <p:tgtEl>
                                          <p:spTgt spid="275">
                                            <p:txEl>
                                              <p:pRg end="9" st="9"/>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5">
                                            <p:txEl>
                                              <p:pRg end="10" st="10"/>
                                            </p:txEl>
                                          </p:spTgt>
                                        </p:tgtEl>
                                        <p:attrNameLst>
                                          <p:attrName>style.visibility</p:attrName>
                                        </p:attrNameLst>
                                      </p:cBhvr>
                                      <p:to>
                                        <p:strVal val="visible"/>
                                      </p:to>
                                    </p:set>
                                    <p:animEffect filter="fade" transition="in">
                                      <p:cBhvr>
                                        <p:cTn dur="1000"/>
                                        <p:tgtEl>
                                          <p:spTgt spid="275">
                                            <p:txEl>
                                              <p:pRg end="10" st="1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5">
                                            <p:txEl>
                                              <p:pRg end="11" st="11"/>
                                            </p:txEl>
                                          </p:spTgt>
                                        </p:tgtEl>
                                        <p:attrNameLst>
                                          <p:attrName>style.visibility</p:attrName>
                                        </p:attrNameLst>
                                      </p:cBhvr>
                                      <p:to>
                                        <p:strVal val="visible"/>
                                      </p:to>
                                    </p:set>
                                    <p:animEffect filter="fade" transition="in">
                                      <p:cBhvr>
                                        <p:cTn dur="1000"/>
                                        <p:tgtEl>
                                          <p:spTgt spid="275">
                                            <p:txEl>
                                              <p:pRg end="11" st="1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5">
                                            <p:txEl>
                                              <p:pRg end="12" st="12"/>
                                            </p:txEl>
                                          </p:spTgt>
                                        </p:tgtEl>
                                        <p:attrNameLst>
                                          <p:attrName>style.visibility</p:attrName>
                                        </p:attrNameLst>
                                      </p:cBhvr>
                                      <p:to>
                                        <p:strVal val="visible"/>
                                      </p:to>
                                    </p:set>
                                    <p:animEffect filter="fade" transition="in">
                                      <p:cBhvr>
                                        <p:cTn dur="1000"/>
                                        <p:tgtEl>
                                          <p:spTgt spid="275">
                                            <p:txEl>
                                              <p:pRg end="12" st="1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5">
                                            <p:txEl>
                                              <p:pRg end="13" st="13"/>
                                            </p:txEl>
                                          </p:spTgt>
                                        </p:tgtEl>
                                        <p:attrNameLst>
                                          <p:attrName>style.visibility</p:attrName>
                                        </p:attrNameLst>
                                      </p:cBhvr>
                                      <p:to>
                                        <p:strVal val="visible"/>
                                      </p:to>
                                    </p:set>
                                    <p:animEffect filter="fade" transition="in">
                                      <p:cBhvr>
                                        <p:cTn dur="1000"/>
                                        <p:tgtEl>
                                          <p:spTgt spid="275">
                                            <p:txEl>
                                              <p:pRg end="13" st="13"/>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79" name="Shape 279"/>
        <p:cNvGrpSpPr/>
        <p:nvPr/>
      </p:nvGrpSpPr>
      <p:grpSpPr>
        <a:xfrm>
          <a:off x="0" y="0"/>
          <a:ext cx="0" cy="0"/>
          <a:chOff x="0" y="0"/>
          <a:chExt cx="0" cy="0"/>
        </a:xfrm>
      </p:grpSpPr>
      <p:sp>
        <p:nvSpPr>
          <p:cNvPr id="280" name="Shape 280"/>
          <p:cNvSpPr txBox="1"/>
          <p:nvPr>
            <p:ph type="title"/>
          </p:nvPr>
        </p:nvSpPr>
        <p:spPr>
          <a:xfrm>
            <a:off x="311700" y="38200"/>
            <a:ext cx="8676600" cy="801000"/>
          </a:xfrm>
          <a:prstGeom prst="rect">
            <a:avLst/>
          </a:prstGeom>
        </p:spPr>
        <p:txBody>
          <a:bodyPr anchorCtr="0" anchor="t" bIns="91425" lIns="91425" rIns="91425" tIns="91425">
            <a:noAutofit/>
          </a:bodyPr>
          <a:lstStyle/>
          <a:p>
            <a:pPr lvl="0" rtl="0">
              <a:spcBef>
                <a:spcPts val="0"/>
              </a:spcBef>
              <a:buNone/>
            </a:pPr>
            <a:r>
              <a:rPr lang="en" sz="4000"/>
              <a:t>Conclusion of language in Religious knowledge systems:</a:t>
            </a:r>
          </a:p>
        </p:txBody>
      </p:sp>
      <p:sp>
        <p:nvSpPr>
          <p:cNvPr id="281" name="Shape 281"/>
          <p:cNvSpPr txBox="1"/>
          <p:nvPr>
            <p:ph idx="1" type="body"/>
          </p:nvPr>
        </p:nvSpPr>
        <p:spPr>
          <a:xfrm>
            <a:off x="311700" y="915400"/>
            <a:ext cx="8520600" cy="3729600"/>
          </a:xfrm>
          <a:prstGeom prst="rect">
            <a:avLst/>
          </a:prstGeom>
        </p:spPr>
        <p:txBody>
          <a:bodyPr anchorCtr="0" anchor="t" bIns="91425" lIns="91425" rIns="91425" tIns="91425">
            <a:noAutofit/>
          </a:bodyPr>
          <a:lstStyle/>
          <a:p>
            <a:pPr lvl="0" rtl="0">
              <a:spcBef>
                <a:spcPts val="0"/>
              </a:spcBef>
              <a:buNone/>
            </a:pPr>
            <a:r>
              <a:rPr b="1" lang="en" sz="1400"/>
              <a:t>KQ</a:t>
            </a:r>
            <a:r>
              <a:rPr lang="en" sz="1400"/>
              <a:t>: </a:t>
            </a:r>
            <a:r>
              <a:rPr lang="en" sz="1400"/>
              <a:t>To what extent does </a:t>
            </a:r>
            <a:r>
              <a:rPr b="1" lang="en" sz="1400"/>
              <a:t>language</a:t>
            </a:r>
            <a:r>
              <a:rPr lang="en" sz="1400"/>
              <a:t> reflect </a:t>
            </a:r>
            <a:r>
              <a:rPr b="1" lang="en" sz="1400"/>
              <a:t>true knowledge</a:t>
            </a:r>
            <a:r>
              <a:rPr lang="en" sz="1400"/>
              <a:t>?</a:t>
            </a:r>
          </a:p>
          <a:p>
            <a:pPr indent="-317500" lvl="0" marL="457200" rtl="0">
              <a:spcBef>
                <a:spcPts val="0"/>
              </a:spcBef>
              <a:buSzPct val="100000"/>
              <a:buChar char="-"/>
            </a:pPr>
            <a:r>
              <a:rPr lang="en" sz="1400"/>
              <a:t>Language in the Bible--messages, words, metaphors written by priests over 3,000 years ago.</a:t>
            </a:r>
            <a:br>
              <a:rPr lang="en" sz="1400"/>
            </a:br>
          </a:p>
          <a:p>
            <a:pPr indent="-317500" lvl="0" marL="457200" rtl="0">
              <a:spcBef>
                <a:spcPts val="0"/>
              </a:spcBef>
              <a:buSzPct val="100000"/>
              <a:buChar char="-"/>
            </a:pPr>
            <a:r>
              <a:rPr lang="en" sz="1400"/>
              <a:t>True Knowledge: the Bible seems to reflect what might have been “true” back then, but even then….</a:t>
            </a:r>
          </a:p>
          <a:p>
            <a:pPr lvl="0" rtl="0">
              <a:spcBef>
                <a:spcPts val="0"/>
              </a:spcBef>
              <a:buNone/>
            </a:pPr>
            <a:r>
              <a:rPr b="1" lang="en" sz="1400"/>
              <a:t>Relation back to RLS</a:t>
            </a:r>
            <a:r>
              <a:rPr lang="en" sz="1400"/>
              <a:t>: Does language in the Bible reveal true knowledge about other people (homosexuals) or more about the people/culture who wrote it? </a:t>
            </a:r>
          </a:p>
          <a:p>
            <a:pPr indent="-317500" lvl="0" marL="457200" rtl="0">
              <a:spcBef>
                <a:spcPts val="0"/>
              </a:spcBef>
              <a:buSzPct val="100000"/>
              <a:buChar char="-"/>
            </a:pPr>
            <a:r>
              <a:rPr lang="en" sz="1400"/>
              <a:t>Reflects the culture and the people who wrote it.</a:t>
            </a:r>
            <a:br>
              <a:rPr lang="en" sz="1400"/>
            </a:br>
          </a:p>
          <a:p>
            <a:pPr indent="-317500" lvl="0" marL="457200" rtl="0">
              <a:spcBef>
                <a:spcPts val="0"/>
              </a:spcBef>
              <a:buSzPct val="100000"/>
              <a:buChar char="-"/>
            </a:pPr>
            <a:r>
              <a:rPr lang="en" sz="1400"/>
              <a:t>Ambiguity in connotation, translation, and cultural context skew “true knowledge.” </a:t>
            </a: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1">
                                            <p:txEl>
                                              <p:pRg end="0" st="0"/>
                                            </p:txEl>
                                          </p:spTgt>
                                        </p:tgtEl>
                                        <p:attrNameLst>
                                          <p:attrName>style.visibility</p:attrName>
                                        </p:attrNameLst>
                                      </p:cBhvr>
                                      <p:to>
                                        <p:strVal val="visible"/>
                                      </p:to>
                                    </p:set>
                                    <p:animEffect filter="fade" transition="in">
                                      <p:cBhvr>
                                        <p:cTn dur="1000"/>
                                        <p:tgtEl>
                                          <p:spTgt spid="281">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1">
                                            <p:txEl>
                                              <p:pRg end="1" st="1"/>
                                            </p:txEl>
                                          </p:spTgt>
                                        </p:tgtEl>
                                        <p:attrNameLst>
                                          <p:attrName>style.visibility</p:attrName>
                                        </p:attrNameLst>
                                      </p:cBhvr>
                                      <p:to>
                                        <p:strVal val="visible"/>
                                      </p:to>
                                    </p:set>
                                    <p:animEffect filter="fade" transition="in">
                                      <p:cBhvr>
                                        <p:cTn dur="1000"/>
                                        <p:tgtEl>
                                          <p:spTgt spid="281">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1">
                                            <p:txEl>
                                              <p:pRg end="2" st="2"/>
                                            </p:txEl>
                                          </p:spTgt>
                                        </p:tgtEl>
                                        <p:attrNameLst>
                                          <p:attrName>style.visibility</p:attrName>
                                        </p:attrNameLst>
                                      </p:cBhvr>
                                      <p:to>
                                        <p:strVal val="visible"/>
                                      </p:to>
                                    </p:set>
                                    <p:animEffect filter="fade" transition="in">
                                      <p:cBhvr>
                                        <p:cTn dur="1000"/>
                                        <p:tgtEl>
                                          <p:spTgt spid="281">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1">
                                            <p:txEl>
                                              <p:pRg end="3" st="3"/>
                                            </p:txEl>
                                          </p:spTgt>
                                        </p:tgtEl>
                                        <p:attrNameLst>
                                          <p:attrName>style.visibility</p:attrName>
                                        </p:attrNameLst>
                                      </p:cBhvr>
                                      <p:to>
                                        <p:strVal val="visible"/>
                                      </p:to>
                                    </p:set>
                                    <p:animEffect filter="fade" transition="in">
                                      <p:cBhvr>
                                        <p:cTn dur="1000"/>
                                        <p:tgtEl>
                                          <p:spTgt spid="281">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1">
                                            <p:txEl>
                                              <p:pRg end="4" st="4"/>
                                            </p:txEl>
                                          </p:spTgt>
                                        </p:tgtEl>
                                        <p:attrNameLst>
                                          <p:attrName>style.visibility</p:attrName>
                                        </p:attrNameLst>
                                      </p:cBhvr>
                                      <p:to>
                                        <p:strVal val="visible"/>
                                      </p:to>
                                    </p:set>
                                    <p:animEffect filter="fade" transition="in">
                                      <p:cBhvr>
                                        <p:cTn dur="1000"/>
                                        <p:tgtEl>
                                          <p:spTgt spid="281">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1">
                                            <p:txEl>
                                              <p:pRg end="5" st="5"/>
                                            </p:txEl>
                                          </p:spTgt>
                                        </p:tgtEl>
                                        <p:attrNameLst>
                                          <p:attrName>style.visibility</p:attrName>
                                        </p:attrNameLst>
                                      </p:cBhvr>
                                      <p:to>
                                        <p:strVal val="visible"/>
                                      </p:to>
                                    </p:set>
                                    <p:animEffect filter="fade" transition="in">
                                      <p:cBhvr>
                                        <p:cTn dur="1000"/>
                                        <p:tgtEl>
                                          <p:spTgt spid="281">
                                            <p:txEl>
                                              <p:pRg end="5" st="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85" name="Shape 285"/>
        <p:cNvGrpSpPr/>
        <p:nvPr/>
      </p:nvGrpSpPr>
      <p:grpSpPr>
        <a:xfrm>
          <a:off x="0" y="0"/>
          <a:ext cx="0" cy="0"/>
          <a:chOff x="0" y="0"/>
          <a:chExt cx="0" cy="0"/>
        </a:xfrm>
      </p:grpSpPr>
      <p:sp>
        <p:nvSpPr>
          <p:cNvPr id="286" name="Shape 286"/>
          <p:cNvSpPr txBox="1"/>
          <p:nvPr>
            <p:ph type="title"/>
          </p:nvPr>
        </p:nvSpPr>
        <p:spPr>
          <a:xfrm>
            <a:off x="311700" y="292850"/>
            <a:ext cx="8520600" cy="801000"/>
          </a:xfrm>
          <a:prstGeom prst="rect">
            <a:avLst/>
          </a:prstGeom>
        </p:spPr>
        <p:txBody>
          <a:bodyPr anchorCtr="0" anchor="t" bIns="91425" lIns="91425" rIns="91425" tIns="91425">
            <a:noAutofit/>
          </a:bodyPr>
          <a:lstStyle/>
          <a:p>
            <a:pPr lvl="0">
              <a:spcBef>
                <a:spcPts val="0"/>
              </a:spcBef>
              <a:buNone/>
            </a:pPr>
            <a:r>
              <a:rPr lang="en"/>
              <a:t>Counterclaim: mathematics </a:t>
            </a:r>
          </a:p>
        </p:txBody>
      </p:sp>
      <p:sp>
        <p:nvSpPr>
          <p:cNvPr id="287" name="Shape 287"/>
          <p:cNvSpPr txBox="1"/>
          <p:nvPr>
            <p:ph idx="1" type="body"/>
          </p:nvPr>
        </p:nvSpPr>
        <p:spPr>
          <a:xfrm>
            <a:off x="311700" y="1228675"/>
            <a:ext cx="4245600" cy="2624400"/>
          </a:xfrm>
          <a:prstGeom prst="rect">
            <a:avLst/>
          </a:prstGeom>
        </p:spPr>
        <p:txBody>
          <a:bodyPr anchorCtr="0" anchor="t" bIns="91425" lIns="91425" rIns="91425" tIns="91425">
            <a:noAutofit/>
          </a:bodyPr>
          <a:lstStyle/>
          <a:p>
            <a:pPr lvl="0">
              <a:spcBef>
                <a:spcPts val="0"/>
              </a:spcBef>
              <a:buNone/>
            </a:pPr>
            <a:r>
              <a:rPr b="1" lang="en"/>
              <a:t>Language</a:t>
            </a:r>
            <a:r>
              <a:rPr lang="en"/>
              <a:t>: formulas and numbers</a:t>
            </a:r>
          </a:p>
          <a:p>
            <a:pPr lvl="0">
              <a:spcBef>
                <a:spcPts val="0"/>
              </a:spcBef>
              <a:buNone/>
            </a:pPr>
            <a:r>
              <a:rPr b="1" lang="en"/>
              <a:t>True Knowledge:</a:t>
            </a:r>
            <a:r>
              <a:rPr lang="en"/>
              <a:t> The “right” answers or conclusions</a:t>
            </a:r>
          </a:p>
          <a:p>
            <a:pPr lvl="0">
              <a:spcBef>
                <a:spcPts val="0"/>
              </a:spcBef>
              <a:buNone/>
            </a:pPr>
            <a:r>
              <a:t/>
            </a:r>
            <a:endParaRPr/>
          </a:p>
        </p:txBody>
      </p:sp>
      <p:pic>
        <p:nvPicPr>
          <p:cNvPr id="288" name="Shape 288"/>
          <p:cNvPicPr preferRelativeResize="0"/>
          <p:nvPr/>
        </p:nvPicPr>
        <p:blipFill>
          <a:blip r:embed="rId3">
            <a:alphaModFix/>
          </a:blip>
          <a:stretch>
            <a:fillRect/>
          </a:stretch>
        </p:blipFill>
        <p:spPr>
          <a:xfrm>
            <a:off x="4948498" y="449899"/>
            <a:ext cx="3930275" cy="44692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7">
                                            <p:txEl>
                                              <p:pRg end="0" st="0"/>
                                            </p:txEl>
                                          </p:spTgt>
                                        </p:tgtEl>
                                        <p:attrNameLst>
                                          <p:attrName>style.visibility</p:attrName>
                                        </p:attrNameLst>
                                      </p:cBhvr>
                                      <p:to>
                                        <p:strVal val="visible"/>
                                      </p:to>
                                    </p:set>
                                    <p:animEffect filter="fade" transition="in">
                                      <p:cBhvr>
                                        <p:cTn dur="1000"/>
                                        <p:tgtEl>
                                          <p:spTgt spid="287">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7">
                                            <p:txEl>
                                              <p:pRg end="1" st="1"/>
                                            </p:txEl>
                                          </p:spTgt>
                                        </p:tgtEl>
                                        <p:attrNameLst>
                                          <p:attrName>style.visibility</p:attrName>
                                        </p:attrNameLst>
                                      </p:cBhvr>
                                      <p:to>
                                        <p:strVal val="visible"/>
                                      </p:to>
                                    </p:set>
                                    <p:animEffect filter="fade" transition="in">
                                      <p:cBhvr>
                                        <p:cTn dur="1000"/>
                                        <p:tgtEl>
                                          <p:spTgt spid="287">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7">
                                            <p:txEl>
                                              <p:pRg end="2" st="2"/>
                                            </p:txEl>
                                          </p:spTgt>
                                        </p:tgtEl>
                                        <p:attrNameLst>
                                          <p:attrName>style.visibility</p:attrName>
                                        </p:attrNameLst>
                                      </p:cBhvr>
                                      <p:to>
                                        <p:strVal val="visible"/>
                                      </p:to>
                                    </p:set>
                                    <p:animEffect filter="fade" transition="in">
                                      <p:cBhvr>
                                        <p:cTn dur="1000"/>
                                        <p:tgtEl>
                                          <p:spTgt spid="287">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8"/>
                                        </p:tgtEl>
                                        <p:attrNameLst>
                                          <p:attrName>style.visibility</p:attrName>
                                        </p:attrNameLst>
                                      </p:cBhvr>
                                      <p:to>
                                        <p:strVal val="visible"/>
                                      </p:to>
                                    </p:set>
                                    <p:animEffect filter="fade" transition="in">
                                      <p:cBhvr>
                                        <p:cTn dur="1000"/>
                                        <p:tgtEl>
                                          <p:spTgt spid="28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92" name="Shape 292"/>
        <p:cNvGrpSpPr/>
        <p:nvPr/>
      </p:nvGrpSpPr>
      <p:grpSpPr>
        <a:xfrm>
          <a:off x="0" y="0"/>
          <a:ext cx="0" cy="0"/>
          <a:chOff x="0" y="0"/>
          <a:chExt cx="0" cy="0"/>
        </a:xfrm>
      </p:grpSpPr>
      <p:sp>
        <p:nvSpPr>
          <p:cNvPr id="293" name="Shape 293"/>
          <p:cNvSpPr txBox="1"/>
          <p:nvPr>
            <p:ph type="title"/>
          </p:nvPr>
        </p:nvSpPr>
        <p:spPr>
          <a:xfrm>
            <a:off x="311700" y="292850"/>
            <a:ext cx="8520600" cy="801000"/>
          </a:xfrm>
          <a:prstGeom prst="rect">
            <a:avLst/>
          </a:prstGeom>
        </p:spPr>
        <p:txBody>
          <a:bodyPr anchorCtr="0" anchor="t" bIns="91425" lIns="91425" rIns="91425" tIns="91425">
            <a:noAutofit/>
          </a:bodyPr>
          <a:lstStyle/>
          <a:p>
            <a:pPr lvl="0">
              <a:spcBef>
                <a:spcPts val="0"/>
              </a:spcBef>
              <a:buNone/>
            </a:pPr>
            <a:r>
              <a:rPr lang="en"/>
              <a:t>Axioms--a language and true knowledge</a:t>
            </a:r>
          </a:p>
        </p:txBody>
      </p:sp>
      <p:sp>
        <p:nvSpPr>
          <p:cNvPr id="294" name="Shape 294"/>
          <p:cNvSpPr txBox="1"/>
          <p:nvPr>
            <p:ph idx="1" type="body"/>
          </p:nvPr>
        </p:nvSpPr>
        <p:spPr>
          <a:xfrm>
            <a:off x="311700" y="1228675"/>
            <a:ext cx="8520600" cy="3340200"/>
          </a:xfrm>
          <a:prstGeom prst="rect">
            <a:avLst/>
          </a:prstGeom>
        </p:spPr>
        <p:txBody>
          <a:bodyPr anchorCtr="0" anchor="t" bIns="91425" lIns="91425" rIns="91425" tIns="91425">
            <a:noAutofit/>
          </a:bodyPr>
          <a:lstStyle/>
          <a:p>
            <a:pPr lvl="0">
              <a:spcBef>
                <a:spcPts val="0"/>
              </a:spcBef>
              <a:buNone/>
            </a:pPr>
            <a:r>
              <a:rPr b="1" lang="en">
                <a:solidFill>
                  <a:srgbClr val="000000"/>
                </a:solidFill>
              </a:rPr>
              <a:t>Axioms:</a:t>
            </a:r>
            <a:r>
              <a:rPr lang="en">
                <a:solidFill>
                  <a:srgbClr val="000000"/>
                </a:solidFill>
              </a:rPr>
              <a:t> </a:t>
            </a:r>
            <a:r>
              <a:rPr lang="en" sz="1400">
                <a:solidFill>
                  <a:srgbClr val="000000"/>
                </a:solidFill>
              </a:rPr>
              <a:t>a statement that is meant to taken to be true to start as a premise, or a starting point for further reasoning/logic.</a:t>
            </a:r>
          </a:p>
          <a:p>
            <a:pPr lvl="0">
              <a:spcBef>
                <a:spcPts val="0"/>
              </a:spcBef>
              <a:buNone/>
            </a:pPr>
            <a:r>
              <a:rPr b="1" lang="en" sz="1400">
                <a:solidFill>
                  <a:srgbClr val="000000"/>
                </a:solidFill>
              </a:rPr>
              <a:t>Example: </a:t>
            </a:r>
            <a:r>
              <a:rPr lang="en" sz="1400">
                <a:solidFill>
                  <a:srgbClr val="000000"/>
                </a:solidFill>
              </a:rPr>
              <a:t>Pythagorean Theorem: </a:t>
            </a:r>
            <a:r>
              <a:rPr b="1" lang="en" sz="1400">
                <a:solidFill>
                  <a:srgbClr val="6A6A6A"/>
                </a:solidFill>
                <a:highlight>
                  <a:srgbClr val="FFFFFF"/>
                </a:highlight>
              </a:rPr>
              <a:t>c</a:t>
            </a:r>
            <a:r>
              <a:rPr baseline="30000" lang="en" sz="1400">
                <a:solidFill>
                  <a:srgbClr val="545454"/>
                </a:solidFill>
                <a:highlight>
                  <a:srgbClr val="FFFFFF"/>
                </a:highlight>
              </a:rPr>
              <a:t>2</a:t>
            </a:r>
            <a:r>
              <a:rPr lang="en" sz="1400">
                <a:solidFill>
                  <a:srgbClr val="545454"/>
                </a:solidFill>
                <a:highlight>
                  <a:srgbClr val="FFFFFF"/>
                </a:highlight>
              </a:rPr>
              <a:t> = a</a:t>
            </a:r>
            <a:r>
              <a:rPr baseline="30000" lang="en" sz="1400">
                <a:solidFill>
                  <a:srgbClr val="545454"/>
                </a:solidFill>
                <a:highlight>
                  <a:srgbClr val="FFFFFF"/>
                </a:highlight>
              </a:rPr>
              <a:t>2</a:t>
            </a:r>
            <a:r>
              <a:rPr lang="en" sz="1400">
                <a:solidFill>
                  <a:srgbClr val="545454"/>
                </a:solidFill>
                <a:highlight>
                  <a:srgbClr val="FFFFFF"/>
                </a:highlight>
              </a:rPr>
              <a:t> + </a:t>
            </a:r>
            <a:r>
              <a:rPr b="1" lang="en" sz="1400">
                <a:solidFill>
                  <a:srgbClr val="6A6A6A"/>
                </a:solidFill>
                <a:highlight>
                  <a:srgbClr val="FFFFFF"/>
                </a:highlight>
              </a:rPr>
              <a:t>b</a:t>
            </a:r>
            <a:r>
              <a:rPr baseline="30000" lang="en" sz="1400">
                <a:solidFill>
                  <a:srgbClr val="545454"/>
                </a:solidFill>
                <a:highlight>
                  <a:srgbClr val="FFFFFF"/>
                </a:highlight>
              </a:rPr>
              <a:t>2</a:t>
            </a:r>
          </a:p>
          <a:p>
            <a:pPr indent="457200" lvl="0" marL="0" rtl="0">
              <a:spcBef>
                <a:spcPts val="0"/>
              </a:spcBef>
              <a:spcAft>
                <a:spcPts val="0"/>
              </a:spcAft>
              <a:buNone/>
            </a:pPr>
            <a:r>
              <a:rPr lang="en" sz="1400">
                <a:solidFill>
                  <a:srgbClr val="000000"/>
                </a:solidFill>
              </a:rPr>
              <a:t>Let’s say a = 4, b = 3.</a:t>
            </a:r>
          </a:p>
          <a:p>
            <a:pPr indent="457200" lvl="0" marL="457200" rtl="0">
              <a:spcBef>
                <a:spcPts val="0"/>
              </a:spcBef>
              <a:spcAft>
                <a:spcPts val="0"/>
              </a:spcAft>
              <a:buNone/>
            </a:pPr>
            <a:r>
              <a:rPr lang="en" sz="1400">
                <a:solidFill>
                  <a:srgbClr val="000000"/>
                </a:solidFill>
              </a:rPr>
              <a:t>(4)</a:t>
            </a:r>
            <a:r>
              <a:rPr baseline="30000" lang="en" sz="1400">
                <a:solidFill>
                  <a:srgbClr val="545454"/>
                </a:solidFill>
                <a:highlight>
                  <a:srgbClr val="FFFFFF"/>
                </a:highlight>
              </a:rPr>
              <a:t>2 </a:t>
            </a:r>
            <a:r>
              <a:rPr lang="en" sz="1400">
                <a:solidFill>
                  <a:srgbClr val="000000"/>
                </a:solidFill>
              </a:rPr>
              <a:t>+(3)</a:t>
            </a:r>
            <a:r>
              <a:rPr baseline="30000" lang="en" sz="1400">
                <a:solidFill>
                  <a:srgbClr val="545454"/>
                </a:solidFill>
                <a:highlight>
                  <a:srgbClr val="FFFFFF"/>
                </a:highlight>
              </a:rPr>
              <a:t>2 </a:t>
            </a:r>
            <a:r>
              <a:rPr lang="en" sz="1400">
                <a:solidFill>
                  <a:srgbClr val="000000"/>
                </a:solidFill>
              </a:rPr>
              <a:t>= c</a:t>
            </a:r>
            <a:r>
              <a:rPr baseline="30000" lang="en" sz="1400">
                <a:solidFill>
                  <a:srgbClr val="545454"/>
                </a:solidFill>
                <a:highlight>
                  <a:srgbClr val="FFFFFF"/>
                </a:highlight>
              </a:rPr>
              <a:t>2</a:t>
            </a:r>
            <a:r>
              <a:rPr lang="en" sz="1400">
                <a:solidFill>
                  <a:srgbClr val="000000"/>
                </a:solidFill>
              </a:rPr>
              <a:t> </a:t>
            </a:r>
          </a:p>
          <a:p>
            <a:pPr indent="457200" lvl="0" marL="914400" rtl="0">
              <a:spcBef>
                <a:spcPts val="0"/>
              </a:spcBef>
              <a:spcAft>
                <a:spcPts val="0"/>
              </a:spcAft>
              <a:buNone/>
            </a:pPr>
            <a:r>
              <a:rPr lang="en" sz="1400">
                <a:solidFill>
                  <a:srgbClr val="000000"/>
                </a:solidFill>
              </a:rPr>
              <a:t>16</a:t>
            </a:r>
            <a:r>
              <a:rPr baseline="30000" lang="en" sz="1400">
                <a:solidFill>
                  <a:srgbClr val="545454"/>
                </a:solidFill>
                <a:highlight>
                  <a:srgbClr val="FFFFFF"/>
                </a:highlight>
              </a:rPr>
              <a:t> </a:t>
            </a:r>
            <a:r>
              <a:rPr lang="en" sz="1400">
                <a:solidFill>
                  <a:srgbClr val="000000"/>
                </a:solidFill>
              </a:rPr>
              <a:t>+9</a:t>
            </a:r>
            <a:r>
              <a:rPr baseline="30000" lang="en" sz="1400">
                <a:solidFill>
                  <a:srgbClr val="545454"/>
                </a:solidFill>
                <a:highlight>
                  <a:srgbClr val="FFFFFF"/>
                </a:highlight>
              </a:rPr>
              <a:t> </a:t>
            </a:r>
            <a:r>
              <a:rPr lang="en" sz="1400">
                <a:solidFill>
                  <a:srgbClr val="000000"/>
                </a:solidFill>
              </a:rPr>
              <a:t>= c</a:t>
            </a:r>
            <a:r>
              <a:rPr baseline="30000" lang="en" sz="1400">
                <a:solidFill>
                  <a:srgbClr val="545454"/>
                </a:solidFill>
                <a:highlight>
                  <a:srgbClr val="FFFFFF"/>
                </a:highlight>
              </a:rPr>
              <a:t>2</a:t>
            </a:r>
          </a:p>
          <a:p>
            <a:pPr indent="457200" lvl="0" marL="914400" rtl="0">
              <a:spcBef>
                <a:spcPts val="0"/>
              </a:spcBef>
              <a:spcAft>
                <a:spcPts val="0"/>
              </a:spcAft>
              <a:buNone/>
            </a:pPr>
            <a:r>
              <a:rPr lang="en" sz="1400">
                <a:solidFill>
                  <a:srgbClr val="000000"/>
                </a:solidFill>
              </a:rPr>
              <a:t> 25</a:t>
            </a:r>
            <a:r>
              <a:rPr baseline="30000" lang="en" sz="1400">
                <a:solidFill>
                  <a:srgbClr val="545454"/>
                </a:solidFill>
                <a:highlight>
                  <a:srgbClr val="FFFFFF"/>
                </a:highlight>
              </a:rPr>
              <a:t> </a:t>
            </a:r>
            <a:r>
              <a:rPr lang="en" sz="1400">
                <a:solidFill>
                  <a:srgbClr val="000000"/>
                </a:solidFill>
              </a:rPr>
              <a:t>= c</a:t>
            </a:r>
            <a:r>
              <a:rPr baseline="30000" lang="en" sz="1400">
                <a:solidFill>
                  <a:srgbClr val="545454"/>
                </a:solidFill>
                <a:highlight>
                  <a:srgbClr val="FFFFFF"/>
                </a:highlight>
              </a:rPr>
              <a:t>2</a:t>
            </a:r>
          </a:p>
          <a:p>
            <a:pPr indent="457200" lvl="0" marL="914400" rtl="0">
              <a:spcBef>
                <a:spcPts val="0"/>
              </a:spcBef>
              <a:spcAft>
                <a:spcPts val="0"/>
              </a:spcAft>
              <a:buNone/>
            </a:pPr>
            <a:r>
              <a:rPr baseline="30000" lang="en">
                <a:solidFill>
                  <a:srgbClr val="000000"/>
                </a:solidFill>
                <a:highlight>
                  <a:srgbClr val="FFFFFF"/>
                </a:highlight>
              </a:rPr>
              <a:t> √25 = c</a:t>
            </a:r>
            <a:br>
              <a:rPr baseline="30000" lang="en">
                <a:solidFill>
                  <a:srgbClr val="000000"/>
                </a:solidFill>
                <a:highlight>
                  <a:srgbClr val="FFFFFF"/>
                </a:highlight>
              </a:rPr>
            </a:br>
            <a:r>
              <a:rPr baseline="30000" lang="en">
                <a:solidFill>
                  <a:srgbClr val="000000"/>
                </a:solidFill>
                <a:highlight>
                  <a:srgbClr val="FFFFFF"/>
                </a:highlight>
              </a:rPr>
              <a:t>       c = 5</a:t>
            </a:r>
          </a:p>
          <a:p>
            <a:pPr lvl="0">
              <a:spcBef>
                <a:spcPts val="0"/>
              </a:spcBef>
              <a:buNone/>
            </a:pPr>
            <a:r>
              <a:t/>
            </a:r>
            <a:endParaRPr baseline="30000">
              <a:solidFill>
                <a:srgbClr val="545454"/>
              </a:solidFill>
              <a:highlight>
                <a:srgbClr val="FFFFFF"/>
              </a:highlight>
            </a:endParaRPr>
          </a:p>
          <a:p>
            <a:pPr lvl="0">
              <a:spcBef>
                <a:spcPts val="0"/>
              </a:spcBef>
              <a:buNone/>
            </a:pPr>
            <a:r>
              <a:t/>
            </a:r>
            <a:endParaRPr b="1" sz="1400">
              <a:solidFill>
                <a:srgbClr val="000000"/>
              </a:solidFill>
            </a:endParaRPr>
          </a:p>
        </p:txBody>
      </p:sp>
      <p:pic>
        <p:nvPicPr>
          <p:cNvPr id="295" name="Shape 295"/>
          <p:cNvPicPr preferRelativeResize="0"/>
          <p:nvPr/>
        </p:nvPicPr>
        <p:blipFill>
          <a:blip r:embed="rId3">
            <a:alphaModFix/>
          </a:blip>
          <a:stretch>
            <a:fillRect/>
          </a:stretch>
        </p:blipFill>
        <p:spPr>
          <a:xfrm>
            <a:off x="5560549" y="2151525"/>
            <a:ext cx="2962924" cy="225822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5"/>
                                        </p:tgtEl>
                                        <p:attrNameLst>
                                          <p:attrName>style.visibility</p:attrName>
                                        </p:attrNameLst>
                                      </p:cBhvr>
                                      <p:to>
                                        <p:strVal val="visible"/>
                                      </p:to>
                                    </p:set>
                                    <p:animEffect filter="fade" transition="in">
                                      <p:cBhvr>
                                        <p:cTn dur="1000"/>
                                        <p:tgtEl>
                                          <p:spTgt spid="29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4">
                                            <p:txEl>
                                              <p:pRg end="0" st="0"/>
                                            </p:txEl>
                                          </p:spTgt>
                                        </p:tgtEl>
                                        <p:attrNameLst>
                                          <p:attrName>style.visibility</p:attrName>
                                        </p:attrNameLst>
                                      </p:cBhvr>
                                      <p:to>
                                        <p:strVal val="visible"/>
                                      </p:to>
                                    </p:set>
                                    <p:animEffect filter="fade" transition="in">
                                      <p:cBhvr>
                                        <p:cTn dur="1000"/>
                                        <p:tgtEl>
                                          <p:spTgt spid="294">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4">
                                            <p:txEl>
                                              <p:pRg end="1" st="1"/>
                                            </p:txEl>
                                          </p:spTgt>
                                        </p:tgtEl>
                                        <p:attrNameLst>
                                          <p:attrName>style.visibility</p:attrName>
                                        </p:attrNameLst>
                                      </p:cBhvr>
                                      <p:to>
                                        <p:strVal val="visible"/>
                                      </p:to>
                                    </p:set>
                                    <p:animEffect filter="fade" transition="in">
                                      <p:cBhvr>
                                        <p:cTn dur="1000"/>
                                        <p:tgtEl>
                                          <p:spTgt spid="294">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4">
                                            <p:txEl>
                                              <p:pRg end="2" st="2"/>
                                            </p:txEl>
                                          </p:spTgt>
                                        </p:tgtEl>
                                        <p:attrNameLst>
                                          <p:attrName>style.visibility</p:attrName>
                                        </p:attrNameLst>
                                      </p:cBhvr>
                                      <p:to>
                                        <p:strVal val="visible"/>
                                      </p:to>
                                    </p:set>
                                    <p:animEffect filter="fade" transition="in">
                                      <p:cBhvr>
                                        <p:cTn dur="1000"/>
                                        <p:tgtEl>
                                          <p:spTgt spid="294">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4">
                                            <p:txEl>
                                              <p:pRg end="3" st="3"/>
                                            </p:txEl>
                                          </p:spTgt>
                                        </p:tgtEl>
                                        <p:attrNameLst>
                                          <p:attrName>style.visibility</p:attrName>
                                        </p:attrNameLst>
                                      </p:cBhvr>
                                      <p:to>
                                        <p:strVal val="visible"/>
                                      </p:to>
                                    </p:set>
                                    <p:animEffect filter="fade" transition="in">
                                      <p:cBhvr>
                                        <p:cTn dur="1000"/>
                                        <p:tgtEl>
                                          <p:spTgt spid="294">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4">
                                            <p:txEl>
                                              <p:pRg end="4" st="4"/>
                                            </p:txEl>
                                          </p:spTgt>
                                        </p:tgtEl>
                                        <p:attrNameLst>
                                          <p:attrName>style.visibility</p:attrName>
                                        </p:attrNameLst>
                                      </p:cBhvr>
                                      <p:to>
                                        <p:strVal val="visible"/>
                                      </p:to>
                                    </p:set>
                                    <p:animEffect filter="fade" transition="in">
                                      <p:cBhvr>
                                        <p:cTn dur="1000"/>
                                        <p:tgtEl>
                                          <p:spTgt spid="294">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4">
                                            <p:txEl>
                                              <p:pRg end="5" st="5"/>
                                            </p:txEl>
                                          </p:spTgt>
                                        </p:tgtEl>
                                        <p:attrNameLst>
                                          <p:attrName>style.visibility</p:attrName>
                                        </p:attrNameLst>
                                      </p:cBhvr>
                                      <p:to>
                                        <p:strVal val="visible"/>
                                      </p:to>
                                    </p:set>
                                    <p:animEffect filter="fade" transition="in">
                                      <p:cBhvr>
                                        <p:cTn dur="1000"/>
                                        <p:tgtEl>
                                          <p:spTgt spid="294">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4">
                                            <p:txEl>
                                              <p:pRg end="6" st="6"/>
                                            </p:txEl>
                                          </p:spTgt>
                                        </p:tgtEl>
                                        <p:attrNameLst>
                                          <p:attrName>style.visibility</p:attrName>
                                        </p:attrNameLst>
                                      </p:cBhvr>
                                      <p:to>
                                        <p:strVal val="visible"/>
                                      </p:to>
                                    </p:set>
                                    <p:animEffect filter="fade" transition="in">
                                      <p:cBhvr>
                                        <p:cTn dur="1000"/>
                                        <p:tgtEl>
                                          <p:spTgt spid="294">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4">
                                            <p:txEl>
                                              <p:pRg end="7" st="7"/>
                                            </p:txEl>
                                          </p:spTgt>
                                        </p:tgtEl>
                                        <p:attrNameLst>
                                          <p:attrName>style.visibility</p:attrName>
                                        </p:attrNameLst>
                                      </p:cBhvr>
                                      <p:to>
                                        <p:strVal val="visible"/>
                                      </p:to>
                                    </p:set>
                                    <p:animEffect filter="fade" transition="in">
                                      <p:cBhvr>
                                        <p:cTn dur="1000"/>
                                        <p:tgtEl>
                                          <p:spTgt spid="294">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4">
                                            <p:txEl>
                                              <p:pRg end="8" st="8"/>
                                            </p:txEl>
                                          </p:spTgt>
                                        </p:tgtEl>
                                        <p:attrNameLst>
                                          <p:attrName>style.visibility</p:attrName>
                                        </p:attrNameLst>
                                      </p:cBhvr>
                                      <p:to>
                                        <p:strVal val="visible"/>
                                      </p:to>
                                    </p:set>
                                    <p:animEffect filter="fade" transition="in">
                                      <p:cBhvr>
                                        <p:cTn dur="1000"/>
                                        <p:tgtEl>
                                          <p:spTgt spid="294">
                                            <p:txEl>
                                              <p:pRg end="8" st="8"/>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99" name="Shape 299"/>
        <p:cNvGrpSpPr/>
        <p:nvPr/>
      </p:nvGrpSpPr>
      <p:grpSpPr>
        <a:xfrm>
          <a:off x="0" y="0"/>
          <a:ext cx="0" cy="0"/>
          <a:chOff x="0" y="0"/>
          <a:chExt cx="0" cy="0"/>
        </a:xfrm>
      </p:grpSpPr>
      <p:sp>
        <p:nvSpPr>
          <p:cNvPr id="300" name="Shape 300"/>
          <p:cNvSpPr txBox="1"/>
          <p:nvPr>
            <p:ph type="title"/>
          </p:nvPr>
        </p:nvSpPr>
        <p:spPr>
          <a:xfrm>
            <a:off x="311700" y="292850"/>
            <a:ext cx="8520600" cy="801000"/>
          </a:xfrm>
          <a:prstGeom prst="rect">
            <a:avLst/>
          </a:prstGeom>
        </p:spPr>
        <p:txBody>
          <a:bodyPr anchorCtr="0" anchor="t" bIns="91425" lIns="91425" rIns="91425" tIns="91425">
            <a:noAutofit/>
          </a:bodyPr>
          <a:lstStyle/>
          <a:p>
            <a:pPr lvl="0">
              <a:spcBef>
                <a:spcPts val="0"/>
              </a:spcBef>
              <a:buNone/>
            </a:pPr>
            <a:r>
              <a:rPr lang="en"/>
              <a:t>True knowledge? </a:t>
            </a:r>
          </a:p>
        </p:txBody>
      </p:sp>
      <p:sp>
        <p:nvSpPr>
          <p:cNvPr id="301" name="Shape 301"/>
          <p:cNvSpPr txBox="1"/>
          <p:nvPr>
            <p:ph idx="1" type="body"/>
          </p:nvPr>
        </p:nvSpPr>
        <p:spPr>
          <a:xfrm>
            <a:off x="311700" y="1228675"/>
            <a:ext cx="8520600" cy="3340200"/>
          </a:xfrm>
          <a:prstGeom prst="rect">
            <a:avLst/>
          </a:prstGeom>
        </p:spPr>
        <p:txBody>
          <a:bodyPr anchorCtr="0" anchor="t" bIns="91425" lIns="91425" rIns="91425" tIns="91425">
            <a:noAutofit/>
          </a:bodyPr>
          <a:lstStyle/>
          <a:p>
            <a:pPr indent="-228600" lvl="0" marL="457200" rtl="0">
              <a:spcBef>
                <a:spcPts val="0"/>
              </a:spcBef>
              <a:buChar char="●"/>
            </a:pPr>
            <a:r>
              <a:rPr lang="en"/>
              <a:t>Does language in math (in this case axioms) lead to “true knowledge?”</a:t>
            </a:r>
          </a:p>
          <a:p>
            <a:pPr indent="-228600" lvl="1" marL="914400" rtl="0">
              <a:spcBef>
                <a:spcPts val="0"/>
              </a:spcBef>
              <a:buChar char="○"/>
            </a:pPr>
            <a:r>
              <a:rPr lang="en"/>
              <a:t>Yes--no misinterpretation of symbols, connotations, cultural context, or ambiguities.</a:t>
            </a:r>
          </a:p>
          <a:p>
            <a:pPr indent="-228600" lvl="1" marL="914400" rtl="0">
              <a:spcBef>
                <a:spcPts val="0"/>
              </a:spcBef>
              <a:buChar char="○"/>
            </a:pPr>
            <a:r>
              <a:rPr lang="en"/>
              <a:t>Only ambiguity is who says a = 4 and b = 3?</a:t>
            </a:r>
            <a:br>
              <a:rPr lang="en"/>
            </a:br>
          </a:p>
          <a:p>
            <a:pPr indent="-228600" lvl="0" marL="457200" rtl="0">
              <a:spcBef>
                <a:spcPts val="0"/>
              </a:spcBef>
              <a:buChar char="●"/>
            </a:pPr>
            <a:r>
              <a:rPr lang="en"/>
              <a:t>In RLS, variables aren’t inventions; they’re facts.</a:t>
            </a:r>
          </a:p>
          <a:p>
            <a:pPr indent="0" lvl="0" marL="914400" marR="0" rtl="0" algn="l">
              <a:lnSpc>
                <a:spcPct val="115000"/>
              </a:lnSpc>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1">
                                            <p:txEl>
                                              <p:pRg end="0" st="0"/>
                                            </p:txEl>
                                          </p:spTgt>
                                        </p:tgtEl>
                                        <p:attrNameLst>
                                          <p:attrName>style.visibility</p:attrName>
                                        </p:attrNameLst>
                                      </p:cBhvr>
                                      <p:to>
                                        <p:strVal val="visible"/>
                                      </p:to>
                                    </p:set>
                                    <p:animEffect filter="fade" transition="in">
                                      <p:cBhvr>
                                        <p:cTn dur="1000"/>
                                        <p:tgtEl>
                                          <p:spTgt spid="301">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1">
                                            <p:txEl>
                                              <p:pRg end="1" st="1"/>
                                            </p:txEl>
                                          </p:spTgt>
                                        </p:tgtEl>
                                        <p:attrNameLst>
                                          <p:attrName>style.visibility</p:attrName>
                                        </p:attrNameLst>
                                      </p:cBhvr>
                                      <p:to>
                                        <p:strVal val="visible"/>
                                      </p:to>
                                    </p:set>
                                    <p:animEffect filter="fade" transition="in">
                                      <p:cBhvr>
                                        <p:cTn dur="1000"/>
                                        <p:tgtEl>
                                          <p:spTgt spid="301">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1">
                                            <p:txEl>
                                              <p:pRg end="2" st="2"/>
                                            </p:txEl>
                                          </p:spTgt>
                                        </p:tgtEl>
                                        <p:attrNameLst>
                                          <p:attrName>style.visibility</p:attrName>
                                        </p:attrNameLst>
                                      </p:cBhvr>
                                      <p:to>
                                        <p:strVal val="visible"/>
                                      </p:to>
                                    </p:set>
                                    <p:animEffect filter="fade" transition="in">
                                      <p:cBhvr>
                                        <p:cTn dur="1000"/>
                                        <p:tgtEl>
                                          <p:spTgt spid="301">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1">
                                            <p:txEl>
                                              <p:pRg end="3" st="3"/>
                                            </p:txEl>
                                          </p:spTgt>
                                        </p:tgtEl>
                                        <p:attrNameLst>
                                          <p:attrName>style.visibility</p:attrName>
                                        </p:attrNameLst>
                                      </p:cBhvr>
                                      <p:to>
                                        <p:strVal val="visible"/>
                                      </p:to>
                                    </p:set>
                                    <p:animEffect filter="fade" transition="in">
                                      <p:cBhvr>
                                        <p:cTn dur="1000"/>
                                        <p:tgtEl>
                                          <p:spTgt spid="301">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1">
                                            <p:txEl>
                                              <p:pRg end="4" st="4"/>
                                            </p:txEl>
                                          </p:spTgt>
                                        </p:tgtEl>
                                        <p:attrNameLst>
                                          <p:attrName>style.visibility</p:attrName>
                                        </p:attrNameLst>
                                      </p:cBhvr>
                                      <p:to>
                                        <p:strVal val="visible"/>
                                      </p:to>
                                    </p:set>
                                    <p:animEffect filter="fade" transition="in">
                                      <p:cBhvr>
                                        <p:cTn dur="1000"/>
                                        <p:tgtEl>
                                          <p:spTgt spid="301">
                                            <p:txEl>
                                              <p:pRg end="4" st="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05" name="Shape 305"/>
        <p:cNvGrpSpPr/>
        <p:nvPr/>
      </p:nvGrpSpPr>
      <p:grpSpPr>
        <a:xfrm>
          <a:off x="0" y="0"/>
          <a:ext cx="0" cy="0"/>
          <a:chOff x="0" y="0"/>
          <a:chExt cx="0" cy="0"/>
        </a:xfrm>
      </p:grpSpPr>
      <p:sp>
        <p:nvSpPr>
          <p:cNvPr id="306" name="Shape 306"/>
          <p:cNvSpPr txBox="1"/>
          <p:nvPr>
            <p:ph type="title"/>
          </p:nvPr>
        </p:nvSpPr>
        <p:spPr>
          <a:xfrm>
            <a:off x="311700" y="292850"/>
            <a:ext cx="8520600" cy="801000"/>
          </a:xfrm>
          <a:prstGeom prst="rect">
            <a:avLst/>
          </a:prstGeom>
        </p:spPr>
        <p:txBody>
          <a:bodyPr anchorCtr="0" anchor="t" bIns="91425" lIns="91425" rIns="91425" tIns="91425">
            <a:noAutofit/>
          </a:bodyPr>
          <a:lstStyle/>
          <a:p>
            <a:pPr lvl="0">
              <a:spcBef>
                <a:spcPts val="0"/>
              </a:spcBef>
              <a:buNone/>
            </a:pPr>
            <a:r>
              <a:rPr lang="en"/>
              <a:t>Overall conclusions </a:t>
            </a:r>
          </a:p>
        </p:txBody>
      </p:sp>
      <p:sp>
        <p:nvSpPr>
          <p:cNvPr id="307" name="Shape 307"/>
          <p:cNvSpPr txBox="1"/>
          <p:nvPr>
            <p:ph idx="1" type="body"/>
          </p:nvPr>
        </p:nvSpPr>
        <p:spPr>
          <a:xfrm>
            <a:off x="311700" y="1228675"/>
            <a:ext cx="8520600" cy="3340200"/>
          </a:xfrm>
          <a:prstGeom prst="rect">
            <a:avLst/>
          </a:prstGeom>
        </p:spPr>
        <p:txBody>
          <a:bodyPr anchorCtr="0" anchor="t" bIns="91425" lIns="91425" rIns="91425" tIns="91425">
            <a:noAutofit/>
          </a:bodyPr>
          <a:lstStyle/>
          <a:p>
            <a:pPr indent="-228600" lvl="0" marL="457200" rtl="0">
              <a:spcBef>
                <a:spcPts val="0"/>
              </a:spcBef>
              <a:buChar char="●"/>
            </a:pPr>
            <a:r>
              <a:rPr lang="en"/>
              <a:t>Language is always removed from “true knowledge”</a:t>
            </a:r>
          </a:p>
          <a:p>
            <a:pPr indent="-228600" lvl="1" marL="914400" rtl="0">
              <a:spcBef>
                <a:spcPts val="0"/>
              </a:spcBef>
              <a:buChar char="○"/>
            </a:pPr>
            <a:r>
              <a:rPr lang="en"/>
              <a:t>Can never show the entire “truth.”</a:t>
            </a:r>
          </a:p>
          <a:p>
            <a:pPr indent="-228600" lvl="1" marL="914400" rtl="0">
              <a:spcBef>
                <a:spcPts val="0"/>
              </a:spcBef>
              <a:buChar char="○"/>
            </a:pPr>
            <a:r>
              <a:rPr lang="en"/>
              <a:t>It can reflect aspects of it.</a:t>
            </a:r>
            <a:br>
              <a:rPr lang="en"/>
            </a:br>
          </a:p>
          <a:p>
            <a:pPr indent="-228600" lvl="0" marL="457200" rtl="0">
              <a:spcBef>
                <a:spcPts val="0"/>
              </a:spcBef>
              <a:buChar char="●"/>
            </a:pPr>
            <a:r>
              <a:rPr lang="en"/>
              <a:t>Language reflects more about a person/culture than the subject, but does both. </a:t>
            </a:r>
            <a:br>
              <a:rPr lang="en"/>
            </a:br>
          </a:p>
          <a:p>
            <a:pPr indent="-228600" lvl="0" marL="457200" rtl="0">
              <a:spcBef>
                <a:spcPts val="0"/>
              </a:spcBef>
              <a:buChar char="●"/>
            </a:pPr>
            <a:r>
              <a:rPr lang="en"/>
              <a:t>Always must consider limitations of language before deciding truth:</a:t>
            </a:r>
          </a:p>
          <a:p>
            <a:pPr indent="-228600" lvl="1" marL="914400" rtl="0">
              <a:spcBef>
                <a:spcPts val="0"/>
              </a:spcBef>
              <a:buChar char="○"/>
            </a:pPr>
            <a:r>
              <a:rPr lang="en"/>
              <a:t>Connotations</a:t>
            </a:r>
          </a:p>
          <a:p>
            <a:pPr indent="-228600" lvl="1" marL="914400" rtl="0">
              <a:spcBef>
                <a:spcPts val="0"/>
              </a:spcBef>
              <a:buChar char="○"/>
            </a:pPr>
            <a:r>
              <a:rPr lang="en"/>
              <a:t>Cultural Context</a:t>
            </a:r>
          </a:p>
          <a:p>
            <a:pPr indent="-228600" lvl="1" marL="914400" rtl="0">
              <a:spcBef>
                <a:spcPts val="0"/>
              </a:spcBef>
              <a:buChar char="○"/>
            </a:pPr>
            <a:r>
              <a:rPr lang="en"/>
              <a:t>Translations</a:t>
            </a:r>
          </a:p>
          <a:p>
            <a:pPr indent="-228600" lvl="1" marL="914400" rtl="0">
              <a:spcBef>
                <a:spcPts val="0"/>
              </a:spcBef>
              <a:buChar char="○"/>
            </a:pPr>
            <a:r>
              <a:rPr lang="en"/>
              <a:t>Personal interpretation</a:t>
            </a:r>
            <a:br>
              <a:rPr lang="en"/>
            </a:br>
          </a:p>
          <a:p>
            <a:pPr lvl="0" rtl="0">
              <a:spcBef>
                <a:spcPts val="0"/>
              </a:spcBef>
              <a:buNone/>
            </a:pPr>
            <a:r>
              <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11" name="Shape 311"/>
        <p:cNvGrpSpPr/>
        <p:nvPr/>
      </p:nvGrpSpPr>
      <p:grpSpPr>
        <a:xfrm>
          <a:off x="0" y="0"/>
          <a:ext cx="0" cy="0"/>
          <a:chOff x="0" y="0"/>
          <a:chExt cx="0" cy="0"/>
        </a:xfrm>
      </p:grpSpPr>
      <p:sp>
        <p:nvSpPr>
          <p:cNvPr id="312" name="Shape 312"/>
          <p:cNvSpPr txBox="1"/>
          <p:nvPr>
            <p:ph type="title"/>
          </p:nvPr>
        </p:nvSpPr>
        <p:spPr>
          <a:xfrm>
            <a:off x="311700" y="292850"/>
            <a:ext cx="8520600" cy="801000"/>
          </a:xfrm>
          <a:prstGeom prst="rect">
            <a:avLst/>
          </a:prstGeom>
        </p:spPr>
        <p:txBody>
          <a:bodyPr anchorCtr="0" anchor="t" bIns="91425" lIns="91425" rIns="91425" tIns="91425">
            <a:noAutofit/>
          </a:bodyPr>
          <a:lstStyle/>
          <a:p>
            <a:pPr lvl="0">
              <a:spcBef>
                <a:spcPts val="0"/>
              </a:spcBef>
              <a:buNone/>
            </a:pPr>
            <a:r>
              <a:rPr lang="en"/>
              <a:t>Bibliography </a:t>
            </a:r>
          </a:p>
        </p:txBody>
      </p:sp>
      <p:sp>
        <p:nvSpPr>
          <p:cNvPr id="313" name="Shape 313"/>
          <p:cNvSpPr txBox="1"/>
          <p:nvPr>
            <p:ph idx="1" type="body"/>
          </p:nvPr>
        </p:nvSpPr>
        <p:spPr>
          <a:xfrm>
            <a:off x="311700" y="1228675"/>
            <a:ext cx="8520600" cy="4191000"/>
          </a:xfrm>
          <a:prstGeom prst="rect">
            <a:avLst/>
          </a:prstGeom>
        </p:spPr>
        <p:txBody>
          <a:bodyPr anchorCtr="0" anchor="t" bIns="91425" lIns="91425" rIns="91425" tIns="91425">
            <a:noAutofit/>
          </a:bodyPr>
          <a:lstStyle/>
          <a:p>
            <a:pPr lvl="0" rtl="0">
              <a:lnSpc>
                <a:spcPct val="200000"/>
              </a:lnSpc>
              <a:spcBef>
                <a:spcPts val="0"/>
              </a:spcBef>
              <a:spcAft>
                <a:spcPts val="0"/>
              </a:spcAft>
              <a:buNone/>
            </a:pPr>
            <a:r>
              <a:rPr lang="en" sz="1200">
                <a:solidFill>
                  <a:srgbClr val="000000"/>
                </a:solidFill>
                <a:latin typeface="Times New Roman"/>
                <a:ea typeface="Times New Roman"/>
                <a:cs typeface="Times New Roman"/>
                <a:sym typeface="Times New Roman"/>
              </a:rPr>
              <a:t>Johnson. "T-V." </a:t>
            </a:r>
            <a:r>
              <a:rPr i="1" lang="en" sz="1200">
                <a:solidFill>
                  <a:srgbClr val="000000"/>
                </a:solidFill>
                <a:latin typeface="Times New Roman"/>
                <a:ea typeface="Times New Roman"/>
                <a:cs typeface="Times New Roman"/>
                <a:sym typeface="Times New Roman"/>
              </a:rPr>
              <a:t>The Economist</a:t>
            </a:r>
            <a:r>
              <a:rPr lang="en" sz="1200">
                <a:solidFill>
                  <a:srgbClr val="000000"/>
                </a:solidFill>
                <a:latin typeface="Times New Roman"/>
                <a:ea typeface="Times New Roman"/>
                <a:cs typeface="Times New Roman"/>
                <a:sym typeface="Times New Roman"/>
              </a:rPr>
              <a:t>. The Economist Newspaper, 08 Nov. 2012. Web. 23 May 2017.</a:t>
            </a:r>
          </a:p>
          <a:p>
            <a:pPr lvl="0" rtl="0">
              <a:lnSpc>
                <a:spcPct val="200000"/>
              </a:lnSpc>
              <a:spcBef>
                <a:spcPts val="0"/>
              </a:spcBef>
              <a:spcAft>
                <a:spcPts val="0"/>
              </a:spcAft>
              <a:buNone/>
            </a:pPr>
            <a:r>
              <a:rPr lang="en" sz="1200">
                <a:solidFill>
                  <a:srgbClr val="000000"/>
                </a:solidFill>
                <a:latin typeface="Times New Roman"/>
                <a:ea typeface="Times New Roman"/>
                <a:cs typeface="Times New Roman"/>
                <a:sym typeface="Times New Roman"/>
              </a:rPr>
              <a:t>Kaltenbach, Caleb, and Matthew Vines. "Debating Bible Verses on Homosexuality." </a:t>
            </a:r>
            <a:r>
              <a:rPr i="1" lang="en" sz="1200">
                <a:solidFill>
                  <a:srgbClr val="000000"/>
                </a:solidFill>
                <a:latin typeface="Times New Roman"/>
                <a:ea typeface="Times New Roman"/>
                <a:cs typeface="Times New Roman"/>
                <a:sym typeface="Times New Roman"/>
              </a:rPr>
              <a:t>The New York Times</a:t>
            </a:r>
            <a:r>
              <a:rPr lang="en" sz="1200">
                <a:solidFill>
                  <a:srgbClr val="000000"/>
                </a:solidFill>
                <a:latin typeface="Times New Roman"/>
                <a:ea typeface="Times New Roman"/>
                <a:cs typeface="Times New Roman"/>
                <a:sym typeface="Times New Roman"/>
              </a:rPr>
              <a:t>. The New York Times, 08 </a:t>
            </a:r>
          </a:p>
          <a:p>
            <a:pPr indent="457200" lvl="0" rtl="0">
              <a:lnSpc>
                <a:spcPct val="200000"/>
              </a:lnSpc>
              <a:spcBef>
                <a:spcPts val="0"/>
              </a:spcBef>
              <a:spcAft>
                <a:spcPts val="0"/>
              </a:spcAft>
              <a:buNone/>
            </a:pPr>
            <a:r>
              <a:rPr lang="en" sz="1200">
                <a:solidFill>
                  <a:srgbClr val="000000"/>
                </a:solidFill>
                <a:latin typeface="Times New Roman"/>
                <a:ea typeface="Times New Roman"/>
                <a:cs typeface="Times New Roman"/>
                <a:sym typeface="Times New Roman"/>
              </a:rPr>
              <a:t>June 2015. Web. 23 May 2017.</a:t>
            </a:r>
          </a:p>
          <a:p>
            <a:pPr lvl="0" rtl="0">
              <a:lnSpc>
                <a:spcPct val="200000"/>
              </a:lnSpc>
              <a:spcBef>
                <a:spcPts val="0"/>
              </a:spcBef>
              <a:spcAft>
                <a:spcPts val="0"/>
              </a:spcAft>
              <a:buNone/>
            </a:pPr>
            <a:r>
              <a:rPr lang="en" sz="1200">
                <a:solidFill>
                  <a:srgbClr val="000000"/>
                </a:solidFill>
                <a:latin typeface="Times New Roman"/>
                <a:ea typeface="Times New Roman"/>
                <a:cs typeface="Times New Roman"/>
                <a:sym typeface="Times New Roman"/>
              </a:rPr>
              <a:t>Phillips, Adam. "The Bible Does Not Condemn Homosexuality. Why Does Franklin Graham Not Get This?" </a:t>
            </a:r>
            <a:r>
              <a:rPr i="1" lang="en" sz="1200">
                <a:solidFill>
                  <a:srgbClr val="000000"/>
                </a:solidFill>
                <a:latin typeface="Times New Roman"/>
                <a:ea typeface="Times New Roman"/>
                <a:cs typeface="Times New Roman"/>
                <a:sym typeface="Times New Roman"/>
              </a:rPr>
              <a:t>The Huffington Post</a:t>
            </a:r>
            <a:r>
              <a:rPr lang="en" sz="1200">
                <a:solidFill>
                  <a:srgbClr val="000000"/>
                </a:solidFill>
                <a:latin typeface="Times New Roman"/>
                <a:ea typeface="Times New Roman"/>
                <a:cs typeface="Times New Roman"/>
                <a:sym typeface="Times New Roman"/>
              </a:rPr>
              <a:t>.</a:t>
            </a:r>
          </a:p>
          <a:p>
            <a:pPr indent="457200" lvl="0" rtl="0">
              <a:lnSpc>
                <a:spcPct val="200000"/>
              </a:lnSpc>
              <a:spcBef>
                <a:spcPts val="0"/>
              </a:spcBef>
              <a:spcAft>
                <a:spcPts val="0"/>
              </a:spcAft>
              <a:buNone/>
            </a:pPr>
            <a:r>
              <a:rPr lang="en" sz="1200">
                <a:solidFill>
                  <a:srgbClr val="000000"/>
                </a:solidFill>
                <a:latin typeface="Times New Roman"/>
                <a:ea typeface="Times New Roman"/>
                <a:cs typeface="Times New Roman"/>
                <a:sym typeface="Times New Roman"/>
              </a:rPr>
              <a:t>TheHuffingtonPost.com, 16 July 2015. Web. 23 May 2017.</a:t>
            </a:r>
          </a:p>
          <a:p>
            <a:pPr lvl="0" rtl="0">
              <a:lnSpc>
                <a:spcPct val="200000"/>
              </a:lnSpc>
              <a:spcBef>
                <a:spcPts val="0"/>
              </a:spcBef>
              <a:spcAft>
                <a:spcPts val="0"/>
              </a:spcAft>
              <a:buNone/>
            </a:pPr>
            <a:r>
              <a:rPr lang="en" sz="1200">
                <a:solidFill>
                  <a:srgbClr val="000000"/>
                </a:solidFill>
                <a:latin typeface="Times New Roman"/>
                <a:ea typeface="Times New Roman"/>
                <a:cs typeface="Times New Roman"/>
                <a:sym typeface="Times New Roman"/>
              </a:rPr>
              <a:t>S, Jonathan. "Pythagorean Theorem." </a:t>
            </a:r>
            <a:r>
              <a:rPr i="1" lang="en" sz="1200">
                <a:solidFill>
                  <a:srgbClr val="000000"/>
                </a:solidFill>
                <a:latin typeface="Times New Roman"/>
                <a:ea typeface="Times New Roman"/>
                <a:cs typeface="Times New Roman"/>
                <a:sym typeface="Times New Roman"/>
              </a:rPr>
              <a:t>Basic-mathematics.com</a:t>
            </a:r>
            <a:r>
              <a:rPr lang="en" sz="1200">
                <a:solidFill>
                  <a:srgbClr val="000000"/>
                </a:solidFill>
                <a:latin typeface="Times New Roman"/>
                <a:ea typeface="Times New Roman"/>
                <a:cs typeface="Times New Roman"/>
                <a:sym typeface="Times New Roman"/>
              </a:rPr>
              <a:t>. WyzAnt, n.d. Web. 23 May 2017.</a:t>
            </a:r>
          </a:p>
          <a:p>
            <a:pPr lvl="0" rtl="0">
              <a:lnSpc>
                <a:spcPct val="200000"/>
              </a:lnSpc>
              <a:spcBef>
                <a:spcPts val="0"/>
              </a:spcBef>
              <a:spcAft>
                <a:spcPts val="0"/>
              </a:spcAft>
              <a:buNone/>
            </a:pPr>
            <a:r>
              <a:rPr lang="en" sz="1200">
                <a:solidFill>
                  <a:srgbClr val="000000"/>
                </a:solidFill>
                <a:latin typeface="Times New Roman"/>
                <a:ea typeface="Times New Roman"/>
                <a:cs typeface="Times New Roman"/>
                <a:sym typeface="Times New Roman"/>
              </a:rPr>
              <a:t>Simon, Erica Williams. "There Are 6 Scriptures about Homosexuality in the Bible. Here's What They Really Say." </a:t>
            </a:r>
            <a:r>
              <a:rPr i="1" lang="en" sz="1200">
                <a:solidFill>
                  <a:srgbClr val="000000"/>
                </a:solidFill>
                <a:latin typeface="Times New Roman"/>
                <a:ea typeface="Times New Roman"/>
                <a:cs typeface="Times New Roman"/>
                <a:sym typeface="Times New Roman"/>
              </a:rPr>
              <a:t>Upworthy</a:t>
            </a:r>
            <a:r>
              <a:rPr lang="en" sz="1200">
                <a:solidFill>
                  <a:srgbClr val="000000"/>
                </a:solidFill>
                <a:latin typeface="Times New Roman"/>
                <a:ea typeface="Times New Roman"/>
                <a:cs typeface="Times New Roman"/>
                <a:sym typeface="Times New Roman"/>
              </a:rPr>
              <a:t>.</a:t>
            </a:r>
          </a:p>
          <a:p>
            <a:pPr indent="457200" lvl="0" rtl="0">
              <a:lnSpc>
                <a:spcPct val="200000"/>
              </a:lnSpc>
              <a:spcBef>
                <a:spcPts val="0"/>
              </a:spcBef>
              <a:spcAft>
                <a:spcPts val="0"/>
              </a:spcAft>
              <a:buNone/>
            </a:pPr>
            <a:r>
              <a:rPr lang="en" sz="1200">
                <a:solidFill>
                  <a:srgbClr val="000000"/>
                </a:solidFill>
                <a:latin typeface="Times New Roman"/>
                <a:ea typeface="Times New Roman"/>
                <a:cs typeface="Times New Roman"/>
                <a:sym typeface="Times New Roman"/>
              </a:rPr>
              <a:t>Upworthy, 27 June 2014. Web. 23 May 2017.</a:t>
            </a:r>
          </a:p>
          <a:p>
            <a:pPr lvl="0" rtl="0">
              <a:lnSpc>
                <a:spcPct val="200000"/>
              </a:lnSpc>
              <a:spcBef>
                <a:spcPts val="0"/>
              </a:spcBef>
              <a:spcAft>
                <a:spcPts val="0"/>
              </a:spcAft>
              <a:buNone/>
            </a:pPr>
            <a:r>
              <a:rPr lang="en" sz="1200">
                <a:solidFill>
                  <a:srgbClr val="000000"/>
                </a:solidFill>
                <a:latin typeface="Times New Roman"/>
                <a:ea typeface="Times New Roman"/>
                <a:cs typeface="Times New Roman"/>
                <a:sym typeface="Times New Roman"/>
              </a:rPr>
              <a:t>Woozley, A. D. </a:t>
            </a:r>
            <a:r>
              <a:rPr i="1" lang="en" sz="1200">
                <a:solidFill>
                  <a:srgbClr val="000000"/>
                </a:solidFill>
                <a:latin typeface="Times New Roman"/>
                <a:ea typeface="Times New Roman"/>
                <a:cs typeface="Times New Roman"/>
                <a:sym typeface="Times New Roman"/>
              </a:rPr>
              <a:t>Theory of Knowledge: An Introduction</a:t>
            </a:r>
            <a:r>
              <a:rPr lang="en" sz="1200">
                <a:solidFill>
                  <a:srgbClr val="000000"/>
                </a:solidFill>
                <a:latin typeface="Times New Roman"/>
                <a:ea typeface="Times New Roman"/>
                <a:cs typeface="Times New Roman"/>
                <a:sym typeface="Times New Roman"/>
              </a:rPr>
              <a:t>. Place of Publication Not Identified: Routledge, 2016. Print.</a:t>
            </a:r>
          </a:p>
          <a:p>
            <a:pPr lvl="0">
              <a:spcBef>
                <a:spcPts val="0"/>
              </a:spcBef>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5" name="Shape 75"/>
        <p:cNvGrpSpPr/>
        <p:nvPr/>
      </p:nvGrpSpPr>
      <p:grpSpPr>
        <a:xfrm>
          <a:off x="0" y="0"/>
          <a:ext cx="0" cy="0"/>
          <a:chOff x="0" y="0"/>
          <a:chExt cx="0" cy="0"/>
        </a:xfrm>
      </p:grpSpPr>
      <p:sp>
        <p:nvSpPr>
          <p:cNvPr id="76" name="Shape 76"/>
          <p:cNvSpPr txBox="1"/>
          <p:nvPr>
            <p:ph type="title"/>
          </p:nvPr>
        </p:nvSpPr>
        <p:spPr>
          <a:xfrm>
            <a:off x="311700" y="292850"/>
            <a:ext cx="8520600" cy="801000"/>
          </a:xfrm>
          <a:prstGeom prst="rect">
            <a:avLst/>
          </a:prstGeom>
        </p:spPr>
        <p:txBody>
          <a:bodyPr anchorCtr="0" anchor="t" bIns="91425" lIns="91425" rIns="91425" tIns="91425">
            <a:noAutofit/>
          </a:bodyPr>
          <a:lstStyle/>
          <a:p>
            <a:pPr lvl="0">
              <a:spcBef>
                <a:spcPts val="0"/>
              </a:spcBef>
              <a:buNone/>
            </a:pPr>
            <a:r>
              <a:rPr lang="en"/>
              <a:t>Knowledge Question:</a:t>
            </a:r>
          </a:p>
        </p:txBody>
      </p:sp>
      <p:sp>
        <p:nvSpPr>
          <p:cNvPr id="77" name="Shape 77"/>
          <p:cNvSpPr txBox="1"/>
          <p:nvPr>
            <p:ph idx="1" type="body"/>
          </p:nvPr>
        </p:nvSpPr>
        <p:spPr>
          <a:xfrm>
            <a:off x="465675" y="1934975"/>
            <a:ext cx="8520600" cy="964200"/>
          </a:xfrm>
          <a:prstGeom prst="rect">
            <a:avLst/>
          </a:prstGeom>
        </p:spPr>
        <p:txBody>
          <a:bodyPr anchorCtr="0" anchor="t" bIns="91425" lIns="91425" rIns="91425" tIns="91425">
            <a:noAutofit/>
          </a:bodyPr>
          <a:lstStyle/>
          <a:p>
            <a:pPr lvl="0">
              <a:spcBef>
                <a:spcPts val="0"/>
              </a:spcBef>
              <a:buNone/>
            </a:pPr>
            <a:r>
              <a:rPr lang="en" sz="3000"/>
              <a:t>To what extent does </a:t>
            </a:r>
            <a:r>
              <a:rPr b="1" lang="en" sz="3000"/>
              <a:t>language (key term 1)</a:t>
            </a:r>
            <a:r>
              <a:rPr lang="en" sz="3000"/>
              <a:t> reflect </a:t>
            </a:r>
            <a:r>
              <a:rPr b="1" lang="en" sz="3000"/>
              <a:t>true knowledge (key term 2)</a:t>
            </a:r>
            <a:r>
              <a:rPr lang="en" sz="3000"/>
              <a:t>?</a:t>
            </a: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1" name="Shape 81"/>
        <p:cNvGrpSpPr/>
        <p:nvPr/>
      </p:nvGrpSpPr>
      <p:grpSpPr>
        <a:xfrm>
          <a:off x="0" y="0"/>
          <a:ext cx="0" cy="0"/>
          <a:chOff x="0" y="0"/>
          <a:chExt cx="0" cy="0"/>
        </a:xfrm>
      </p:grpSpPr>
      <p:sp>
        <p:nvSpPr>
          <p:cNvPr id="82" name="Shape 82"/>
          <p:cNvSpPr txBox="1"/>
          <p:nvPr>
            <p:ph type="title"/>
          </p:nvPr>
        </p:nvSpPr>
        <p:spPr>
          <a:xfrm>
            <a:off x="311700" y="292850"/>
            <a:ext cx="8520600" cy="801000"/>
          </a:xfrm>
          <a:prstGeom prst="rect">
            <a:avLst/>
          </a:prstGeom>
        </p:spPr>
        <p:txBody>
          <a:bodyPr anchorCtr="0" anchor="t" bIns="91425" lIns="91425" rIns="91425" tIns="91425">
            <a:noAutofit/>
          </a:bodyPr>
          <a:lstStyle/>
          <a:p>
            <a:pPr lvl="0">
              <a:spcBef>
                <a:spcPts val="0"/>
              </a:spcBef>
              <a:buNone/>
            </a:pPr>
            <a:r>
              <a:rPr lang="en"/>
              <a:t>Key term 2: What is “TRUE” Knowledge? </a:t>
            </a:r>
          </a:p>
        </p:txBody>
      </p:sp>
      <p:sp>
        <p:nvSpPr>
          <p:cNvPr id="83" name="Shape 83"/>
          <p:cNvSpPr txBox="1"/>
          <p:nvPr>
            <p:ph idx="1" type="body"/>
          </p:nvPr>
        </p:nvSpPr>
        <p:spPr>
          <a:xfrm>
            <a:off x="311700" y="1152475"/>
            <a:ext cx="5942100" cy="3416400"/>
          </a:xfrm>
          <a:prstGeom prst="rect">
            <a:avLst/>
          </a:prstGeom>
        </p:spPr>
        <p:txBody>
          <a:bodyPr anchorCtr="0" anchor="t" bIns="91425" lIns="91425" rIns="91425" tIns="91425">
            <a:noAutofit/>
          </a:bodyPr>
          <a:lstStyle/>
          <a:p>
            <a:pPr lvl="0" rtl="0">
              <a:spcBef>
                <a:spcPts val="0"/>
              </a:spcBef>
              <a:buNone/>
            </a:pPr>
            <a:r>
              <a:rPr b="1" lang="en" sz="2400"/>
              <a:t>Theory 1: </a:t>
            </a:r>
            <a:br>
              <a:rPr b="1" lang="en" sz="2400"/>
            </a:br>
            <a:r>
              <a:rPr b="1" lang="en" sz="2400"/>
              <a:t>Plato: Knowledge = </a:t>
            </a:r>
            <a:br>
              <a:rPr b="1" lang="en" sz="2400"/>
            </a:br>
            <a:r>
              <a:rPr b="1" lang="en" sz="2400"/>
              <a:t>“Justified, True Belief”</a:t>
            </a:r>
          </a:p>
          <a:p>
            <a:pPr lvl="0" rtl="0">
              <a:spcBef>
                <a:spcPts val="0"/>
              </a:spcBef>
              <a:buNone/>
            </a:pPr>
            <a:r>
              <a:rPr b="1" lang="en" u="sng"/>
              <a:t>Problems with this definition:</a:t>
            </a:r>
          </a:p>
          <a:p>
            <a:pPr indent="-228600" lvl="0" marL="457200" rtl="0">
              <a:spcBef>
                <a:spcPts val="0"/>
              </a:spcBef>
              <a:buChar char="●"/>
            </a:pPr>
            <a:r>
              <a:rPr b="1" lang="en"/>
              <a:t>Can “belief” really lead to knowledge? </a:t>
            </a:r>
          </a:p>
          <a:p>
            <a:pPr indent="-342900" lvl="0" marL="457200" rtl="0">
              <a:spcBef>
                <a:spcPts val="0"/>
              </a:spcBef>
              <a:buSzPct val="100000"/>
              <a:buChar char="●"/>
            </a:pPr>
            <a:r>
              <a:rPr b="1" lang="en" sz="1800"/>
              <a:t>What does it mean to “justify</a:t>
            </a:r>
            <a:r>
              <a:rPr b="1" lang="en"/>
              <a:t>” well?</a:t>
            </a:r>
          </a:p>
          <a:p>
            <a:pPr indent="-342900" lvl="0" marL="457200" rtl="0">
              <a:spcBef>
                <a:spcPts val="0"/>
              </a:spcBef>
              <a:buSzPct val="100000"/>
              <a:buChar char="●"/>
            </a:pPr>
            <a:r>
              <a:rPr b="1" lang="en" sz="1800"/>
              <a:t>What is considered “true?”</a:t>
            </a:r>
          </a:p>
          <a:p>
            <a:pPr indent="0" lvl="0" marL="457200">
              <a:spcBef>
                <a:spcPts val="0"/>
              </a:spcBef>
              <a:buNone/>
            </a:pPr>
            <a:r>
              <a:t/>
            </a:r>
            <a:endParaRPr b="1"/>
          </a:p>
        </p:txBody>
      </p:sp>
      <p:pic>
        <p:nvPicPr>
          <p:cNvPr id="84" name="Shape 84"/>
          <p:cNvPicPr preferRelativeResize="0"/>
          <p:nvPr/>
        </p:nvPicPr>
        <p:blipFill>
          <a:blip r:embed="rId3">
            <a:alphaModFix/>
          </a:blip>
          <a:stretch>
            <a:fillRect/>
          </a:stretch>
        </p:blipFill>
        <p:spPr>
          <a:xfrm>
            <a:off x="6406200" y="1170125"/>
            <a:ext cx="2585400" cy="32317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3">
                                            <p:txEl>
                                              <p:pRg end="0" st="0"/>
                                            </p:txEl>
                                          </p:spTgt>
                                        </p:tgtEl>
                                        <p:attrNameLst>
                                          <p:attrName>style.visibility</p:attrName>
                                        </p:attrNameLst>
                                      </p:cBhvr>
                                      <p:to>
                                        <p:strVal val="visible"/>
                                      </p:to>
                                    </p:set>
                                    <p:animEffect filter="fade" transition="in">
                                      <p:cBhvr>
                                        <p:cTn dur="1000"/>
                                        <p:tgtEl>
                                          <p:spTgt spid="83">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3">
                                            <p:txEl>
                                              <p:pRg end="1" st="1"/>
                                            </p:txEl>
                                          </p:spTgt>
                                        </p:tgtEl>
                                        <p:attrNameLst>
                                          <p:attrName>style.visibility</p:attrName>
                                        </p:attrNameLst>
                                      </p:cBhvr>
                                      <p:to>
                                        <p:strVal val="visible"/>
                                      </p:to>
                                    </p:set>
                                    <p:animEffect filter="fade" transition="in">
                                      <p:cBhvr>
                                        <p:cTn dur="1000"/>
                                        <p:tgtEl>
                                          <p:spTgt spid="83">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3">
                                            <p:txEl>
                                              <p:pRg end="2" st="2"/>
                                            </p:txEl>
                                          </p:spTgt>
                                        </p:tgtEl>
                                        <p:attrNameLst>
                                          <p:attrName>style.visibility</p:attrName>
                                        </p:attrNameLst>
                                      </p:cBhvr>
                                      <p:to>
                                        <p:strVal val="visible"/>
                                      </p:to>
                                    </p:set>
                                    <p:animEffect filter="fade" transition="in">
                                      <p:cBhvr>
                                        <p:cTn dur="1000"/>
                                        <p:tgtEl>
                                          <p:spTgt spid="83">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3">
                                            <p:txEl>
                                              <p:pRg end="3" st="3"/>
                                            </p:txEl>
                                          </p:spTgt>
                                        </p:tgtEl>
                                        <p:attrNameLst>
                                          <p:attrName>style.visibility</p:attrName>
                                        </p:attrNameLst>
                                      </p:cBhvr>
                                      <p:to>
                                        <p:strVal val="visible"/>
                                      </p:to>
                                    </p:set>
                                    <p:animEffect filter="fade" transition="in">
                                      <p:cBhvr>
                                        <p:cTn dur="1000"/>
                                        <p:tgtEl>
                                          <p:spTgt spid="83">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3">
                                            <p:txEl>
                                              <p:pRg end="4" st="4"/>
                                            </p:txEl>
                                          </p:spTgt>
                                        </p:tgtEl>
                                        <p:attrNameLst>
                                          <p:attrName>style.visibility</p:attrName>
                                        </p:attrNameLst>
                                      </p:cBhvr>
                                      <p:to>
                                        <p:strVal val="visible"/>
                                      </p:to>
                                    </p:set>
                                    <p:animEffect filter="fade" transition="in">
                                      <p:cBhvr>
                                        <p:cTn dur="1000"/>
                                        <p:tgtEl>
                                          <p:spTgt spid="83">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3">
                                            <p:txEl>
                                              <p:pRg end="5" st="5"/>
                                            </p:txEl>
                                          </p:spTgt>
                                        </p:tgtEl>
                                        <p:attrNameLst>
                                          <p:attrName>style.visibility</p:attrName>
                                        </p:attrNameLst>
                                      </p:cBhvr>
                                      <p:to>
                                        <p:strVal val="visible"/>
                                      </p:to>
                                    </p:set>
                                    <p:animEffect filter="fade" transition="in">
                                      <p:cBhvr>
                                        <p:cTn dur="1000"/>
                                        <p:tgtEl>
                                          <p:spTgt spid="83">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4"/>
                                        </p:tgtEl>
                                        <p:attrNameLst>
                                          <p:attrName>style.visibility</p:attrName>
                                        </p:attrNameLst>
                                      </p:cBhvr>
                                      <p:to>
                                        <p:strVal val="visible"/>
                                      </p:to>
                                    </p:set>
                                    <p:animEffect filter="fade" transition="in">
                                      <p:cBhvr>
                                        <p:cTn dur="1000"/>
                                        <p:tgtEl>
                                          <p:spTgt spid="8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8" name="Shape 88"/>
        <p:cNvGrpSpPr/>
        <p:nvPr/>
      </p:nvGrpSpPr>
      <p:grpSpPr>
        <a:xfrm>
          <a:off x="0" y="0"/>
          <a:ext cx="0" cy="0"/>
          <a:chOff x="0" y="0"/>
          <a:chExt cx="0" cy="0"/>
        </a:xfrm>
      </p:grpSpPr>
      <p:sp>
        <p:nvSpPr>
          <p:cNvPr id="89" name="Shape 89"/>
          <p:cNvSpPr txBox="1"/>
          <p:nvPr>
            <p:ph type="title"/>
          </p:nvPr>
        </p:nvSpPr>
        <p:spPr>
          <a:xfrm>
            <a:off x="311700" y="292850"/>
            <a:ext cx="8520600" cy="801000"/>
          </a:xfrm>
          <a:prstGeom prst="rect">
            <a:avLst/>
          </a:prstGeom>
        </p:spPr>
        <p:txBody>
          <a:bodyPr anchorCtr="0" anchor="t" bIns="91425" lIns="91425" rIns="91425" tIns="91425">
            <a:noAutofit/>
          </a:bodyPr>
          <a:lstStyle/>
          <a:p>
            <a:pPr lvl="0">
              <a:spcBef>
                <a:spcPts val="0"/>
              </a:spcBef>
              <a:buNone/>
            </a:pPr>
            <a:r>
              <a:rPr lang="en"/>
              <a:t>The problem with belief</a:t>
            </a:r>
          </a:p>
        </p:txBody>
      </p:sp>
      <p:sp>
        <p:nvSpPr>
          <p:cNvPr id="90" name="Shape 90"/>
          <p:cNvSpPr txBox="1"/>
          <p:nvPr>
            <p:ph idx="1" type="body"/>
          </p:nvPr>
        </p:nvSpPr>
        <p:spPr>
          <a:xfrm>
            <a:off x="311700" y="1228675"/>
            <a:ext cx="8358600" cy="3340200"/>
          </a:xfrm>
          <a:prstGeom prst="rect">
            <a:avLst/>
          </a:prstGeom>
        </p:spPr>
        <p:txBody>
          <a:bodyPr anchorCtr="0" anchor="t" bIns="91425" lIns="91425" rIns="91425" tIns="91425">
            <a:noAutofit/>
          </a:bodyPr>
          <a:lstStyle/>
          <a:p>
            <a:pPr lvl="0">
              <a:spcBef>
                <a:spcPts val="0"/>
              </a:spcBef>
              <a:buNone/>
            </a:pPr>
            <a:r>
              <a:rPr lang="en"/>
              <a:t>(Theory 2)</a:t>
            </a:r>
            <a:r>
              <a:rPr b="1" lang="en"/>
              <a:t>Moore’s Paradox: </a:t>
            </a:r>
            <a:r>
              <a:rPr lang="en"/>
              <a:t>people might not believe something but it’s still true.</a:t>
            </a:r>
          </a:p>
          <a:p>
            <a:pPr lvl="0">
              <a:spcBef>
                <a:spcPts val="0"/>
              </a:spcBef>
              <a:buNone/>
            </a:pPr>
            <a:r>
              <a:t/>
            </a:r>
            <a:endParaRPr/>
          </a:p>
        </p:txBody>
      </p:sp>
      <p:pic>
        <p:nvPicPr>
          <p:cNvPr id="91" name="Shape 91"/>
          <p:cNvPicPr preferRelativeResize="0"/>
          <p:nvPr/>
        </p:nvPicPr>
        <p:blipFill>
          <a:blip r:embed="rId3">
            <a:alphaModFix/>
          </a:blip>
          <a:stretch>
            <a:fillRect/>
          </a:stretch>
        </p:blipFill>
        <p:spPr>
          <a:xfrm>
            <a:off x="2995150" y="2037300"/>
            <a:ext cx="5243500" cy="26217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
                                        </p:tgtEl>
                                        <p:attrNameLst>
                                          <p:attrName>style.visibility</p:attrName>
                                        </p:attrNameLst>
                                      </p:cBhvr>
                                      <p:to>
                                        <p:strVal val="visible"/>
                                      </p:to>
                                    </p:set>
                                    <p:animEffect filter="fade" transition="in">
                                      <p:cBhvr>
                                        <p:cTn dur="1000"/>
                                        <p:tgtEl>
                                          <p:spTgt spid="9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5" name="Shape 95"/>
        <p:cNvGrpSpPr/>
        <p:nvPr/>
      </p:nvGrpSpPr>
      <p:grpSpPr>
        <a:xfrm>
          <a:off x="0" y="0"/>
          <a:ext cx="0" cy="0"/>
          <a:chOff x="0" y="0"/>
          <a:chExt cx="0" cy="0"/>
        </a:xfrm>
      </p:grpSpPr>
      <p:sp>
        <p:nvSpPr>
          <p:cNvPr id="96" name="Shape 96"/>
          <p:cNvSpPr txBox="1"/>
          <p:nvPr>
            <p:ph type="title"/>
          </p:nvPr>
        </p:nvSpPr>
        <p:spPr>
          <a:xfrm>
            <a:off x="193250" y="55950"/>
            <a:ext cx="8520600" cy="801000"/>
          </a:xfrm>
          <a:prstGeom prst="rect">
            <a:avLst/>
          </a:prstGeom>
        </p:spPr>
        <p:txBody>
          <a:bodyPr anchorCtr="0" anchor="t" bIns="91425" lIns="91425" rIns="91425" tIns="91425">
            <a:noAutofit/>
          </a:bodyPr>
          <a:lstStyle/>
          <a:p>
            <a:pPr lvl="0">
              <a:spcBef>
                <a:spcPts val="0"/>
              </a:spcBef>
              <a:buNone/>
            </a:pPr>
            <a:r>
              <a:rPr lang="en"/>
              <a:t>TRUTH (Key term 1):</a:t>
            </a:r>
          </a:p>
        </p:txBody>
      </p:sp>
      <p:sp>
        <p:nvSpPr>
          <p:cNvPr id="97" name="Shape 97"/>
          <p:cNvSpPr txBox="1"/>
          <p:nvPr>
            <p:ph idx="1" type="body"/>
          </p:nvPr>
        </p:nvSpPr>
        <p:spPr>
          <a:xfrm>
            <a:off x="311700" y="856950"/>
            <a:ext cx="5283900" cy="3711900"/>
          </a:xfrm>
          <a:prstGeom prst="rect">
            <a:avLst/>
          </a:prstGeom>
        </p:spPr>
        <p:txBody>
          <a:bodyPr anchorCtr="0" anchor="t" bIns="91425" lIns="91425" rIns="91425" tIns="91425">
            <a:noAutofit/>
          </a:bodyPr>
          <a:lstStyle/>
          <a:p>
            <a:pPr lvl="0" rtl="0">
              <a:spcBef>
                <a:spcPts val="0"/>
              </a:spcBef>
              <a:buNone/>
            </a:pPr>
            <a:r>
              <a:rPr b="1" lang="en" sz="2400"/>
              <a:t>PROBLEMS: </a:t>
            </a:r>
            <a:r>
              <a:rPr lang="en"/>
              <a:t>How do we determine (justify) what is </a:t>
            </a:r>
            <a:r>
              <a:rPr b="1" lang="en"/>
              <a:t>true?</a:t>
            </a:r>
          </a:p>
          <a:p>
            <a:pPr lvl="0" rtl="0">
              <a:spcBef>
                <a:spcPts val="0"/>
              </a:spcBef>
              <a:buNone/>
            </a:pPr>
            <a:r>
              <a:rPr lang="en"/>
              <a:t>Limitations:</a:t>
            </a:r>
          </a:p>
          <a:p>
            <a:pPr indent="-228600" lvl="0" marL="457200" rtl="0">
              <a:spcBef>
                <a:spcPts val="0"/>
              </a:spcBef>
              <a:buChar char="●"/>
            </a:pPr>
            <a:r>
              <a:rPr b="1" lang="en"/>
              <a:t>Correspondence Theory </a:t>
            </a:r>
            <a:r>
              <a:rPr lang="en"/>
              <a:t>(theory 3):  </a:t>
            </a:r>
          </a:p>
          <a:p>
            <a:pPr indent="-228600" lvl="1" marL="914400" rtl="0">
              <a:spcBef>
                <a:spcPts val="0"/>
              </a:spcBef>
              <a:buChar char="○"/>
            </a:pPr>
            <a:r>
              <a:rPr lang="en"/>
              <a:t>Depends on 5 senses, so what we see, smell, hear, taste, feel must be true.</a:t>
            </a:r>
          </a:p>
          <a:p>
            <a:pPr indent="-228600" lvl="1" marL="914400" rtl="0">
              <a:spcBef>
                <a:spcPts val="0"/>
              </a:spcBef>
              <a:buChar char="○"/>
            </a:pPr>
            <a:r>
              <a:rPr lang="en"/>
              <a:t>Senses can deceive us</a:t>
            </a:r>
            <a:br>
              <a:rPr lang="en"/>
            </a:br>
          </a:p>
          <a:p>
            <a:pPr indent="-342900" lvl="0" marL="457200" rtl="0">
              <a:spcBef>
                <a:spcPts val="0"/>
              </a:spcBef>
              <a:buSzPct val="100000"/>
              <a:buChar char="●"/>
            </a:pPr>
            <a:r>
              <a:rPr b="1" lang="en"/>
              <a:t>Coherence Theory </a:t>
            </a:r>
            <a:r>
              <a:rPr lang="en"/>
              <a:t>(theory 4): </a:t>
            </a:r>
          </a:p>
          <a:p>
            <a:pPr indent="-342900" lvl="1" marL="914400" rtl="0">
              <a:spcBef>
                <a:spcPts val="0"/>
              </a:spcBef>
              <a:buSzPct val="128571"/>
              <a:buChar char="○"/>
            </a:pPr>
            <a:r>
              <a:rPr lang="en"/>
              <a:t>Depends on memory and what we “know.”</a:t>
            </a:r>
          </a:p>
          <a:p>
            <a:pPr indent="-228600" lvl="1" marL="914400" rtl="0">
              <a:spcBef>
                <a:spcPts val="0"/>
              </a:spcBef>
              <a:buChar char="○"/>
            </a:pPr>
            <a:r>
              <a:rPr lang="en"/>
              <a:t>Memory can be faulty</a:t>
            </a:r>
          </a:p>
          <a:p>
            <a:pPr indent="-228600" lvl="1" marL="914400" rtl="0">
              <a:spcBef>
                <a:spcPts val="0"/>
              </a:spcBef>
              <a:buChar char="○"/>
            </a:pPr>
            <a:r>
              <a:rPr lang="en"/>
              <a:t>Limits expansion of ideas</a:t>
            </a:r>
          </a:p>
          <a:p>
            <a:pPr indent="0" lvl="0" marL="457200" rtl="0">
              <a:spcBef>
                <a:spcPts val="0"/>
              </a:spcBef>
              <a:buNone/>
            </a:pPr>
            <a:br>
              <a:rPr lang="en" sz="1800"/>
            </a:br>
          </a:p>
          <a:p>
            <a:pPr lvl="0">
              <a:spcBef>
                <a:spcPts val="0"/>
              </a:spcBef>
              <a:buNone/>
            </a:pPr>
            <a:r>
              <a:t/>
            </a:r>
            <a:endParaRPr sz="2400"/>
          </a:p>
        </p:txBody>
      </p:sp>
      <p:pic>
        <p:nvPicPr>
          <p:cNvPr id="98" name="Shape 98"/>
          <p:cNvPicPr preferRelativeResize="0"/>
          <p:nvPr/>
        </p:nvPicPr>
        <p:blipFill>
          <a:blip r:embed="rId3">
            <a:alphaModFix/>
          </a:blip>
          <a:stretch>
            <a:fillRect/>
          </a:stretch>
        </p:blipFill>
        <p:spPr>
          <a:xfrm>
            <a:off x="5595600" y="856949"/>
            <a:ext cx="3465599" cy="198997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7">
                                            <p:txEl>
                                              <p:pRg end="0" st="0"/>
                                            </p:txEl>
                                          </p:spTgt>
                                        </p:tgtEl>
                                        <p:attrNameLst>
                                          <p:attrName>style.visibility</p:attrName>
                                        </p:attrNameLst>
                                      </p:cBhvr>
                                      <p:to>
                                        <p:strVal val="visible"/>
                                      </p:to>
                                    </p:set>
                                    <p:animEffect filter="fade" transition="in">
                                      <p:cBhvr>
                                        <p:cTn dur="1000"/>
                                        <p:tgtEl>
                                          <p:spTgt spid="97">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7">
                                            <p:txEl>
                                              <p:pRg end="1" st="1"/>
                                            </p:txEl>
                                          </p:spTgt>
                                        </p:tgtEl>
                                        <p:attrNameLst>
                                          <p:attrName>style.visibility</p:attrName>
                                        </p:attrNameLst>
                                      </p:cBhvr>
                                      <p:to>
                                        <p:strVal val="visible"/>
                                      </p:to>
                                    </p:set>
                                    <p:animEffect filter="fade" transition="in">
                                      <p:cBhvr>
                                        <p:cTn dur="1000"/>
                                        <p:tgtEl>
                                          <p:spTgt spid="97">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7">
                                            <p:txEl>
                                              <p:pRg end="2" st="2"/>
                                            </p:txEl>
                                          </p:spTgt>
                                        </p:tgtEl>
                                        <p:attrNameLst>
                                          <p:attrName>style.visibility</p:attrName>
                                        </p:attrNameLst>
                                      </p:cBhvr>
                                      <p:to>
                                        <p:strVal val="visible"/>
                                      </p:to>
                                    </p:set>
                                    <p:animEffect filter="fade" transition="in">
                                      <p:cBhvr>
                                        <p:cTn dur="1000"/>
                                        <p:tgtEl>
                                          <p:spTgt spid="97">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7">
                                            <p:txEl>
                                              <p:pRg end="3" st="3"/>
                                            </p:txEl>
                                          </p:spTgt>
                                        </p:tgtEl>
                                        <p:attrNameLst>
                                          <p:attrName>style.visibility</p:attrName>
                                        </p:attrNameLst>
                                      </p:cBhvr>
                                      <p:to>
                                        <p:strVal val="visible"/>
                                      </p:to>
                                    </p:set>
                                    <p:animEffect filter="fade" transition="in">
                                      <p:cBhvr>
                                        <p:cTn dur="1000"/>
                                        <p:tgtEl>
                                          <p:spTgt spid="97">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7">
                                            <p:txEl>
                                              <p:pRg end="4" st="4"/>
                                            </p:txEl>
                                          </p:spTgt>
                                        </p:tgtEl>
                                        <p:attrNameLst>
                                          <p:attrName>style.visibility</p:attrName>
                                        </p:attrNameLst>
                                      </p:cBhvr>
                                      <p:to>
                                        <p:strVal val="visible"/>
                                      </p:to>
                                    </p:set>
                                    <p:animEffect filter="fade" transition="in">
                                      <p:cBhvr>
                                        <p:cTn dur="1000"/>
                                        <p:tgtEl>
                                          <p:spTgt spid="97">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7">
                                            <p:txEl>
                                              <p:pRg end="5" st="5"/>
                                            </p:txEl>
                                          </p:spTgt>
                                        </p:tgtEl>
                                        <p:attrNameLst>
                                          <p:attrName>style.visibility</p:attrName>
                                        </p:attrNameLst>
                                      </p:cBhvr>
                                      <p:to>
                                        <p:strVal val="visible"/>
                                      </p:to>
                                    </p:set>
                                    <p:animEffect filter="fade" transition="in">
                                      <p:cBhvr>
                                        <p:cTn dur="1000"/>
                                        <p:tgtEl>
                                          <p:spTgt spid="97">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7">
                                            <p:txEl>
                                              <p:pRg end="6" st="6"/>
                                            </p:txEl>
                                          </p:spTgt>
                                        </p:tgtEl>
                                        <p:attrNameLst>
                                          <p:attrName>style.visibility</p:attrName>
                                        </p:attrNameLst>
                                      </p:cBhvr>
                                      <p:to>
                                        <p:strVal val="visible"/>
                                      </p:to>
                                    </p:set>
                                    <p:animEffect filter="fade" transition="in">
                                      <p:cBhvr>
                                        <p:cTn dur="1000"/>
                                        <p:tgtEl>
                                          <p:spTgt spid="97">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7">
                                            <p:txEl>
                                              <p:pRg end="7" st="7"/>
                                            </p:txEl>
                                          </p:spTgt>
                                        </p:tgtEl>
                                        <p:attrNameLst>
                                          <p:attrName>style.visibility</p:attrName>
                                        </p:attrNameLst>
                                      </p:cBhvr>
                                      <p:to>
                                        <p:strVal val="visible"/>
                                      </p:to>
                                    </p:set>
                                    <p:animEffect filter="fade" transition="in">
                                      <p:cBhvr>
                                        <p:cTn dur="1000"/>
                                        <p:tgtEl>
                                          <p:spTgt spid="97">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7">
                                            <p:txEl>
                                              <p:pRg end="8" st="8"/>
                                            </p:txEl>
                                          </p:spTgt>
                                        </p:tgtEl>
                                        <p:attrNameLst>
                                          <p:attrName>style.visibility</p:attrName>
                                        </p:attrNameLst>
                                      </p:cBhvr>
                                      <p:to>
                                        <p:strVal val="visible"/>
                                      </p:to>
                                    </p:set>
                                    <p:animEffect filter="fade" transition="in">
                                      <p:cBhvr>
                                        <p:cTn dur="1000"/>
                                        <p:tgtEl>
                                          <p:spTgt spid="97">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7">
                                            <p:txEl>
                                              <p:pRg end="9" st="9"/>
                                            </p:txEl>
                                          </p:spTgt>
                                        </p:tgtEl>
                                        <p:attrNameLst>
                                          <p:attrName>style.visibility</p:attrName>
                                        </p:attrNameLst>
                                      </p:cBhvr>
                                      <p:to>
                                        <p:strVal val="visible"/>
                                      </p:to>
                                    </p:set>
                                    <p:animEffect filter="fade" transition="in">
                                      <p:cBhvr>
                                        <p:cTn dur="1000"/>
                                        <p:tgtEl>
                                          <p:spTgt spid="97">
                                            <p:txEl>
                                              <p:pRg end="9" st="9"/>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7">
                                            <p:txEl>
                                              <p:pRg end="10" st="10"/>
                                            </p:txEl>
                                          </p:spTgt>
                                        </p:tgtEl>
                                        <p:attrNameLst>
                                          <p:attrName>style.visibility</p:attrName>
                                        </p:attrNameLst>
                                      </p:cBhvr>
                                      <p:to>
                                        <p:strVal val="visible"/>
                                      </p:to>
                                    </p:set>
                                    <p:animEffect filter="fade" transition="in">
                                      <p:cBhvr>
                                        <p:cTn dur="1000"/>
                                        <p:tgtEl>
                                          <p:spTgt spid="97">
                                            <p:txEl>
                                              <p:pRg end="10" st="1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8"/>
                                        </p:tgtEl>
                                        <p:attrNameLst>
                                          <p:attrName>style.visibility</p:attrName>
                                        </p:attrNameLst>
                                      </p:cBhvr>
                                      <p:to>
                                        <p:strVal val="visible"/>
                                      </p:to>
                                    </p:set>
                                    <p:animEffect filter="fade" transition="in">
                                      <p:cBhvr>
                                        <p:cTn dur="1000"/>
                                        <p:tgtEl>
                                          <p:spTgt spid="9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2" name="Shape 102"/>
        <p:cNvGrpSpPr/>
        <p:nvPr/>
      </p:nvGrpSpPr>
      <p:grpSpPr>
        <a:xfrm>
          <a:off x="0" y="0"/>
          <a:ext cx="0" cy="0"/>
          <a:chOff x="0" y="0"/>
          <a:chExt cx="0" cy="0"/>
        </a:xfrm>
      </p:grpSpPr>
      <p:sp>
        <p:nvSpPr>
          <p:cNvPr id="103" name="Shape 103"/>
          <p:cNvSpPr txBox="1"/>
          <p:nvPr>
            <p:ph type="title"/>
          </p:nvPr>
        </p:nvSpPr>
        <p:spPr>
          <a:xfrm>
            <a:off x="311700" y="292850"/>
            <a:ext cx="8520600" cy="801000"/>
          </a:xfrm>
          <a:prstGeom prst="rect">
            <a:avLst/>
          </a:prstGeom>
        </p:spPr>
        <p:txBody>
          <a:bodyPr anchorCtr="0" anchor="t" bIns="91425" lIns="91425" rIns="91425" tIns="91425">
            <a:noAutofit/>
          </a:bodyPr>
          <a:lstStyle/>
          <a:p>
            <a:pPr lvl="0">
              <a:spcBef>
                <a:spcPts val="0"/>
              </a:spcBef>
              <a:buNone/>
            </a:pPr>
            <a:r>
              <a:rPr lang="en"/>
              <a:t>Plato’s Theory of Forms (theory 5)</a:t>
            </a:r>
          </a:p>
        </p:txBody>
      </p:sp>
      <p:sp>
        <p:nvSpPr>
          <p:cNvPr id="104" name="Shape 104"/>
          <p:cNvSpPr txBox="1"/>
          <p:nvPr>
            <p:ph idx="1" type="body"/>
          </p:nvPr>
        </p:nvSpPr>
        <p:spPr>
          <a:xfrm>
            <a:off x="311700" y="1152475"/>
            <a:ext cx="5302500" cy="3703800"/>
          </a:xfrm>
          <a:prstGeom prst="rect">
            <a:avLst/>
          </a:prstGeom>
        </p:spPr>
        <p:txBody>
          <a:bodyPr anchorCtr="0" anchor="t" bIns="91425" lIns="91425" rIns="91425" tIns="91425">
            <a:noAutofit/>
          </a:bodyPr>
          <a:lstStyle/>
          <a:p>
            <a:pPr indent="-323850" lvl="0" marL="457200" rtl="0">
              <a:spcBef>
                <a:spcPts val="0"/>
              </a:spcBef>
              <a:buClr>
                <a:srgbClr val="000000"/>
              </a:buClr>
              <a:buSzPct val="100000"/>
              <a:buFont typeface="Source Code Pro"/>
              <a:buChar char="●"/>
            </a:pPr>
            <a:r>
              <a:rPr lang="en" sz="1500">
                <a:solidFill>
                  <a:srgbClr val="000000"/>
                </a:solidFill>
              </a:rPr>
              <a:t>We can’t see anything that is “abstract,” aka The Forms.</a:t>
            </a:r>
            <a:br>
              <a:rPr lang="en" sz="1500">
                <a:solidFill>
                  <a:srgbClr val="000000"/>
                </a:solidFill>
              </a:rPr>
            </a:br>
          </a:p>
          <a:p>
            <a:pPr indent="-323850" lvl="0" marL="457200" rtl="0">
              <a:spcBef>
                <a:spcPts val="0"/>
              </a:spcBef>
              <a:buClr>
                <a:srgbClr val="000000"/>
              </a:buClr>
              <a:buSzPct val="100000"/>
              <a:buFont typeface="Source Code Pro"/>
              <a:buChar char="●"/>
            </a:pPr>
            <a:r>
              <a:rPr lang="en" sz="1500">
                <a:solidFill>
                  <a:srgbClr val="000000"/>
                </a:solidFill>
              </a:rPr>
              <a:t>Anything we experience through our senses are particular things, not the abstract. </a:t>
            </a:r>
            <a:br>
              <a:rPr lang="en" sz="1500">
                <a:solidFill>
                  <a:srgbClr val="000000"/>
                </a:solidFill>
              </a:rPr>
            </a:br>
          </a:p>
          <a:p>
            <a:pPr indent="-323850" lvl="0" marL="457200" rtl="0">
              <a:spcBef>
                <a:spcPts val="0"/>
              </a:spcBef>
              <a:buClr>
                <a:srgbClr val="000000"/>
              </a:buClr>
              <a:buSzPct val="100000"/>
              <a:buFont typeface="Source Code Pro"/>
              <a:buChar char="●"/>
            </a:pPr>
            <a:r>
              <a:rPr lang="en" sz="1500">
                <a:solidFill>
                  <a:srgbClr val="000000"/>
                </a:solidFill>
              </a:rPr>
              <a:t>What “really” exists; unchanging and eternal. </a:t>
            </a:r>
            <a:br>
              <a:rPr lang="en" sz="1500">
                <a:solidFill>
                  <a:srgbClr val="000000"/>
                </a:solidFill>
              </a:rPr>
            </a:br>
          </a:p>
          <a:p>
            <a:pPr indent="-323850" lvl="0" marL="457200" rtl="0">
              <a:spcBef>
                <a:spcPts val="0"/>
              </a:spcBef>
              <a:buClr>
                <a:srgbClr val="000000"/>
              </a:buClr>
              <a:buSzPct val="100000"/>
              <a:buFont typeface="Source Code Pro"/>
              <a:buChar char="●"/>
            </a:pPr>
            <a:r>
              <a:rPr lang="en" sz="1500">
                <a:solidFill>
                  <a:srgbClr val="000000"/>
                </a:solidFill>
              </a:rPr>
              <a:t>Example: Beauty. </a:t>
            </a:r>
            <a:br>
              <a:rPr lang="en" sz="1500">
                <a:solidFill>
                  <a:srgbClr val="000000"/>
                </a:solidFill>
              </a:rPr>
            </a:br>
          </a:p>
          <a:p>
            <a:pPr indent="-323850" lvl="0" marL="457200" marR="0" rtl="0" algn="l">
              <a:lnSpc>
                <a:spcPct val="115000"/>
              </a:lnSpc>
              <a:spcBef>
                <a:spcPts val="0"/>
              </a:spcBef>
              <a:spcAft>
                <a:spcPts val="1600"/>
              </a:spcAft>
              <a:buClr>
                <a:srgbClr val="000000"/>
              </a:buClr>
              <a:buSzPct val="100000"/>
              <a:buFont typeface="Source Code Pro"/>
              <a:buChar char="●"/>
            </a:pPr>
            <a:r>
              <a:rPr lang="en" sz="1500">
                <a:solidFill>
                  <a:srgbClr val="000000"/>
                </a:solidFill>
              </a:rPr>
              <a:t>Only know the Forms away from empirical world.</a:t>
            </a:r>
          </a:p>
          <a:p>
            <a:pPr lvl="0" marR="0" rtl="0" algn="l">
              <a:lnSpc>
                <a:spcPct val="115000"/>
              </a:lnSpc>
              <a:spcBef>
                <a:spcPts val="0"/>
              </a:spcBef>
              <a:spcAft>
                <a:spcPts val="1600"/>
              </a:spcAft>
              <a:buNone/>
            </a:pPr>
            <a:r>
              <a:t/>
            </a:r>
            <a:endParaRPr b="1" sz="1500">
              <a:solidFill>
                <a:srgbClr val="000000"/>
              </a:solidFill>
            </a:endParaRPr>
          </a:p>
        </p:txBody>
      </p:sp>
      <p:pic>
        <p:nvPicPr>
          <p:cNvPr id="105" name="Shape 105"/>
          <p:cNvPicPr preferRelativeResize="0"/>
          <p:nvPr/>
        </p:nvPicPr>
        <p:blipFill>
          <a:blip r:embed="rId3">
            <a:alphaModFix/>
          </a:blip>
          <a:stretch>
            <a:fillRect/>
          </a:stretch>
        </p:blipFill>
        <p:spPr>
          <a:xfrm>
            <a:off x="5480100" y="1152475"/>
            <a:ext cx="3482475" cy="2611849"/>
          </a:xfrm>
          <a:prstGeom prst="rect">
            <a:avLst/>
          </a:prstGeom>
          <a:noFill/>
          <a:ln>
            <a:noFill/>
          </a:ln>
        </p:spPr>
      </p:pic>
      <p:sp>
        <p:nvSpPr>
          <p:cNvPr id="106" name="Shape 106"/>
          <p:cNvSpPr txBox="1"/>
          <p:nvPr/>
        </p:nvSpPr>
        <p:spPr>
          <a:xfrm>
            <a:off x="5721375" y="3131275"/>
            <a:ext cx="3241200" cy="2724000"/>
          </a:xfrm>
          <a:prstGeom prst="rect">
            <a:avLst/>
          </a:prstGeom>
          <a:noFill/>
          <a:ln>
            <a:noFill/>
          </a:ln>
        </p:spPr>
        <p:txBody>
          <a:bodyPr anchorCtr="0" anchor="ctr" bIns="91425" lIns="91425" rIns="91425" tIns="91425">
            <a:noAutofit/>
          </a:bodyPr>
          <a:lstStyle/>
          <a:p>
            <a:pPr lvl="0" rtl="0">
              <a:lnSpc>
                <a:spcPct val="115000"/>
              </a:lnSpc>
              <a:spcBef>
                <a:spcPts val="0"/>
              </a:spcBef>
              <a:spcAft>
                <a:spcPts val="1600"/>
              </a:spcAft>
              <a:buNone/>
            </a:pPr>
            <a:r>
              <a:rPr lang="en" sz="1500">
                <a:latin typeface="Source Code Pro"/>
                <a:ea typeface="Source Code Pro"/>
                <a:cs typeface="Source Code Pro"/>
                <a:sym typeface="Source Code Pro"/>
              </a:rPr>
              <a:t>Is that possible?</a:t>
            </a:r>
          </a:p>
          <a:p>
            <a:pPr lvl="0" rtl="0">
              <a:lnSpc>
                <a:spcPct val="115000"/>
              </a:lnSpc>
              <a:spcBef>
                <a:spcPts val="0"/>
              </a:spcBef>
              <a:spcAft>
                <a:spcPts val="1600"/>
              </a:spcAft>
              <a:buNone/>
            </a:pPr>
            <a:r>
              <a:rPr b="1" lang="en" sz="1500">
                <a:latin typeface="Source Code Pro"/>
                <a:ea typeface="Source Code Pro"/>
                <a:cs typeface="Source Code Pro"/>
                <a:sym typeface="Source Code Pro"/>
              </a:rPr>
              <a:t>Can we ever access “true knowledge?” No</a:t>
            </a: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4">
                                            <p:txEl>
                                              <p:pRg end="0" st="0"/>
                                            </p:txEl>
                                          </p:spTgt>
                                        </p:tgtEl>
                                        <p:attrNameLst>
                                          <p:attrName>style.visibility</p:attrName>
                                        </p:attrNameLst>
                                      </p:cBhvr>
                                      <p:to>
                                        <p:strVal val="visible"/>
                                      </p:to>
                                    </p:set>
                                    <p:animEffect filter="fade" transition="in">
                                      <p:cBhvr>
                                        <p:cTn dur="1000"/>
                                        <p:tgtEl>
                                          <p:spTgt spid="104">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4">
                                            <p:txEl>
                                              <p:pRg end="1" st="1"/>
                                            </p:txEl>
                                          </p:spTgt>
                                        </p:tgtEl>
                                        <p:attrNameLst>
                                          <p:attrName>style.visibility</p:attrName>
                                        </p:attrNameLst>
                                      </p:cBhvr>
                                      <p:to>
                                        <p:strVal val="visible"/>
                                      </p:to>
                                    </p:set>
                                    <p:animEffect filter="fade" transition="in">
                                      <p:cBhvr>
                                        <p:cTn dur="1000"/>
                                        <p:tgtEl>
                                          <p:spTgt spid="104">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4">
                                            <p:txEl>
                                              <p:pRg end="2" st="2"/>
                                            </p:txEl>
                                          </p:spTgt>
                                        </p:tgtEl>
                                        <p:attrNameLst>
                                          <p:attrName>style.visibility</p:attrName>
                                        </p:attrNameLst>
                                      </p:cBhvr>
                                      <p:to>
                                        <p:strVal val="visible"/>
                                      </p:to>
                                    </p:set>
                                    <p:animEffect filter="fade" transition="in">
                                      <p:cBhvr>
                                        <p:cTn dur="1000"/>
                                        <p:tgtEl>
                                          <p:spTgt spid="104">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4">
                                            <p:txEl>
                                              <p:pRg end="3" st="3"/>
                                            </p:txEl>
                                          </p:spTgt>
                                        </p:tgtEl>
                                        <p:attrNameLst>
                                          <p:attrName>style.visibility</p:attrName>
                                        </p:attrNameLst>
                                      </p:cBhvr>
                                      <p:to>
                                        <p:strVal val="visible"/>
                                      </p:to>
                                    </p:set>
                                    <p:animEffect filter="fade" transition="in">
                                      <p:cBhvr>
                                        <p:cTn dur="1000"/>
                                        <p:tgtEl>
                                          <p:spTgt spid="104">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4">
                                            <p:txEl>
                                              <p:pRg end="4" st="4"/>
                                            </p:txEl>
                                          </p:spTgt>
                                        </p:tgtEl>
                                        <p:attrNameLst>
                                          <p:attrName>style.visibility</p:attrName>
                                        </p:attrNameLst>
                                      </p:cBhvr>
                                      <p:to>
                                        <p:strVal val="visible"/>
                                      </p:to>
                                    </p:set>
                                    <p:animEffect filter="fade" transition="in">
                                      <p:cBhvr>
                                        <p:cTn dur="1000"/>
                                        <p:tgtEl>
                                          <p:spTgt spid="104">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4">
                                            <p:txEl>
                                              <p:pRg end="5" st="5"/>
                                            </p:txEl>
                                          </p:spTgt>
                                        </p:tgtEl>
                                        <p:attrNameLst>
                                          <p:attrName>style.visibility</p:attrName>
                                        </p:attrNameLst>
                                      </p:cBhvr>
                                      <p:to>
                                        <p:strVal val="visible"/>
                                      </p:to>
                                    </p:set>
                                    <p:animEffect filter="fade" transition="in">
                                      <p:cBhvr>
                                        <p:cTn dur="1000"/>
                                        <p:tgtEl>
                                          <p:spTgt spid="104">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5"/>
                                        </p:tgtEl>
                                        <p:attrNameLst>
                                          <p:attrName>style.visibility</p:attrName>
                                        </p:attrNameLst>
                                      </p:cBhvr>
                                      <p:to>
                                        <p:strVal val="visible"/>
                                      </p:to>
                                    </p:set>
                                    <p:animEffect filter="fade" transition="in">
                                      <p:cBhvr>
                                        <p:cTn dur="1000"/>
                                        <p:tgtEl>
                                          <p:spTgt spid="10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6"/>
                                        </p:tgtEl>
                                        <p:attrNameLst>
                                          <p:attrName>style.visibility</p:attrName>
                                        </p:attrNameLst>
                                      </p:cBhvr>
                                      <p:to>
                                        <p:strVal val="visible"/>
                                      </p:to>
                                    </p:set>
                                    <p:animEffect filter="fade" transition="in">
                                      <p:cBhvr>
                                        <p:cTn dur="1000"/>
                                        <p:tgtEl>
                                          <p:spTgt spid="10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0" name="Shape 110"/>
        <p:cNvGrpSpPr/>
        <p:nvPr/>
      </p:nvGrpSpPr>
      <p:grpSpPr>
        <a:xfrm>
          <a:off x="0" y="0"/>
          <a:ext cx="0" cy="0"/>
          <a:chOff x="0" y="0"/>
          <a:chExt cx="0" cy="0"/>
        </a:xfrm>
      </p:grpSpPr>
      <p:sp>
        <p:nvSpPr>
          <p:cNvPr id="111" name="Shape 111"/>
          <p:cNvSpPr txBox="1"/>
          <p:nvPr>
            <p:ph type="title"/>
          </p:nvPr>
        </p:nvSpPr>
        <p:spPr>
          <a:xfrm>
            <a:off x="311700" y="292850"/>
            <a:ext cx="8520600" cy="801000"/>
          </a:xfrm>
          <a:prstGeom prst="rect">
            <a:avLst/>
          </a:prstGeom>
        </p:spPr>
        <p:txBody>
          <a:bodyPr anchorCtr="0" anchor="t" bIns="91425" lIns="91425" rIns="91425" tIns="91425">
            <a:noAutofit/>
          </a:bodyPr>
          <a:lstStyle/>
          <a:p>
            <a:pPr lvl="0">
              <a:spcBef>
                <a:spcPts val="0"/>
              </a:spcBef>
              <a:buNone/>
            </a:pPr>
            <a:r>
              <a:rPr lang="en"/>
              <a:t>Language </a:t>
            </a:r>
          </a:p>
        </p:txBody>
      </p:sp>
      <p:sp>
        <p:nvSpPr>
          <p:cNvPr id="112" name="Shape 112"/>
          <p:cNvSpPr txBox="1"/>
          <p:nvPr>
            <p:ph idx="1" type="body"/>
          </p:nvPr>
        </p:nvSpPr>
        <p:spPr>
          <a:xfrm>
            <a:off x="311700" y="1228675"/>
            <a:ext cx="5417100" cy="3340200"/>
          </a:xfrm>
          <a:prstGeom prst="rect">
            <a:avLst/>
          </a:prstGeom>
        </p:spPr>
        <p:txBody>
          <a:bodyPr anchorCtr="0" anchor="t" bIns="91425" lIns="91425" rIns="91425" tIns="91425">
            <a:noAutofit/>
          </a:bodyPr>
          <a:lstStyle/>
          <a:p>
            <a:pPr indent="-228600" lvl="0" marL="457200" rtl="0">
              <a:spcBef>
                <a:spcPts val="0"/>
              </a:spcBef>
              <a:buChar char="●"/>
            </a:pPr>
            <a:r>
              <a:rPr lang="en"/>
              <a:t>(Theory 6) </a:t>
            </a:r>
            <a:br>
              <a:rPr lang="en"/>
            </a:br>
            <a:r>
              <a:rPr b="1" lang="en"/>
              <a:t>BOOK 5: PLATO’S REPUBLIC:</a:t>
            </a:r>
          </a:p>
          <a:p>
            <a:pPr indent="-228600" lvl="1" marL="914400" rtl="0">
              <a:spcBef>
                <a:spcPts val="0"/>
              </a:spcBef>
              <a:buChar char="○"/>
            </a:pPr>
            <a:r>
              <a:rPr lang="en"/>
              <a:t>ART: all of life, presentation of the self, life, truth.</a:t>
            </a:r>
          </a:p>
          <a:p>
            <a:pPr indent="-228600" lvl="1" marL="914400" rtl="0">
              <a:spcBef>
                <a:spcPts val="0"/>
              </a:spcBef>
              <a:buChar char="○"/>
            </a:pPr>
            <a:r>
              <a:rPr lang="en"/>
              <a:t>MIMICRY </a:t>
            </a:r>
          </a:p>
          <a:p>
            <a:pPr indent="-228600" lvl="1" marL="914400" rtl="0">
              <a:spcBef>
                <a:spcPts val="0"/>
              </a:spcBef>
              <a:buChar char="○"/>
            </a:pPr>
            <a:r>
              <a:rPr lang="en"/>
              <a:t>CARPENTER AND THE BED</a:t>
            </a:r>
            <a:br>
              <a:rPr lang="en"/>
            </a:br>
            <a:br>
              <a:rPr lang="en"/>
            </a:br>
          </a:p>
          <a:p>
            <a:pPr indent="-228600" lvl="0" marL="457200">
              <a:spcBef>
                <a:spcPts val="0"/>
              </a:spcBef>
              <a:buChar char="●"/>
            </a:pPr>
            <a:r>
              <a:rPr b="1" lang="en"/>
              <a:t>All life is a language, an imitation or representation of the truth (Platonic Ideal)</a:t>
            </a:r>
          </a:p>
        </p:txBody>
      </p:sp>
      <p:pic>
        <p:nvPicPr>
          <p:cNvPr id="113" name="Shape 113"/>
          <p:cNvPicPr preferRelativeResize="0"/>
          <p:nvPr/>
        </p:nvPicPr>
        <p:blipFill>
          <a:blip r:embed="rId3">
            <a:alphaModFix/>
          </a:blip>
          <a:stretch>
            <a:fillRect/>
          </a:stretch>
        </p:blipFill>
        <p:spPr>
          <a:xfrm>
            <a:off x="5457075" y="866400"/>
            <a:ext cx="3544800" cy="2470543"/>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2">
                                            <p:txEl>
                                              <p:pRg end="0" st="0"/>
                                            </p:txEl>
                                          </p:spTgt>
                                        </p:tgtEl>
                                        <p:attrNameLst>
                                          <p:attrName>style.visibility</p:attrName>
                                        </p:attrNameLst>
                                      </p:cBhvr>
                                      <p:to>
                                        <p:strVal val="visible"/>
                                      </p:to>
                                    </p:set>
                                    <p:animEffect filter="fade" transition="in">
                                      <p:cBhvr>
                                        <p:cTn dur="1000"/>
                                        <p:tgtEl>
                                          <p:spTgt spid="112">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2">
                                            <p:txEl>
                                              <p:pRg end="1" st="1"/>
                                            </p:txEl>
                                          </p:spTgt>
                                        </p:tgtEl>
                                        <p:attrNameLst>
                                          <p:attrName>style.visibility</p:attrName>
                                        </p:attrNameLst>
                                      </p:cBhvr>
                                      <p:to>
                                        <p:strVal val="visible"/>
                                      </p:to>
                                    </p:set>
                                    <p:animEffect filter="fade" transition="in">
                                      <p:cBhvr>
                                        <p:cTn dur="1000"/>
                                        <p:tgtEl>
                                          <p:spTgt spid="112">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2">
                                            <p:txEl>
                                              <p:pRg end="2" st="2"/>
                                            </p:txEl>
                                          </p:spTgt>
                                        </p:tgtEl>
                                        <p:attrNameLst>
                                          <p:attrName>style.visibility</p:attrName>
                                        </p:attrNameLst>
                                      </p:cBhvr>
                                      <p:to>
                                        <p:strVal val="visible"/>
                                      </p:to>
                                    </p:set>
                                    <p:animEffect filter="fade" transition="in">
                                      <p:cBhvr>
                                        <p:cTn dur="1000"/>
                                        <p:tgtEl>
                                          <p:spTgt spid="112">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2">
                                            <p:txEl>
                                              <p:pRg end="3" st="3"/>
                                            </p:txEl>
                                          </p:spTgt>
                                        </p:tgtEl>
                                        <p:attrNameLst>
                                          <p:attrName>style.visibility</p:attrName>
                                        </p:attrNameLst>
                                      </p:cBhvr>
                                      <p:to>
                                        <p:strVal val="visible"/>
                                      </p:to>
                                    </p:set>
                                    <p:animEffect filter="fade" transition="in">
                                      <p:cBhvr>
                                        <p:cTn dur="1000"/>
                                        <p:tgtEl>
                                          <p:spTgt spid="112">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2">
                                            <p:txEl>
                                              <p:pRg end="4" st="4"/>
                                            </p:txEl>
                                          </p:spTgt>
                                        </p:tgtEl>
                                        <p:attrNameLst>
                                          <p:attrName>style.visibility</p:attrName>
                                        </p:attrNameLst>
                                      </p:cBhvr>
                                      <p:to>
                                        <p:strVal val="visible"/>
                                      </p:to>
                                    </p:set>
                                    <p:animEffect filter="fade" transition="in">
                                      <p:cBhvr>
                                        <p:cTn dur="1000"/>
                                        <p:tgtEl>
                                          <p:spTgt spid="112">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3"/>
                                        </p:tgtEl>
                                        <p:attrNameLst>
                                          <p:attrName>style.visibility</p:attrName>
                                        </p:attrNameLst>
                                      </p:cBhvr>
                                      <p:to>
                                        <p:strVal val="visible"/>
                                      </p:to>
                                    </p:set>
                                    <p:animEffect filter="fade" transition="in">
                                      <p:cBhvr>
                                        <p:cTn dur="1000"/>
                                        <p:tgtEl>
                                          <p:spTgt spid="11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beach-day">
  <a:themeElements>
    <a:clrScheme name="Beach Day">
      <a:dk1>
        <a:srgbClr val="00FDC8"/>
      </a:dk1>
      <a:lt1>
        <a:srgbClr val="FFFFFF"/>
      </a:lt1>
      <a:dk2>
        <a:srgbClr val="666666"/>
      </a:dk2>
      <a:lt2>
        <a:srgbClr val="EEEEEE"/>
      </a:lt2>
      <a:accent1>
        <a:srgbClr val="212121"/>
      </a:accent1>
      <a:accent2>
        <a:srgbClr val="455A64"/>
      </a:accent2>
      <a:accent3>
        <a:srgbClr val="78909C"/>
      </a:accent3>
      <a:accent4>
        <a:srgbClr val="7C7CE0"/>
      </a:accent4>
      <a:accent5>
        <a:srgbClr val="DB4437"/>
      </a:accent5>
      <a:accent6>
        <a:srgbClr val="F6CD4C"/>
      </a:accent6>
      <a:hlink>
        <a:srgbClr val="DB4437"/>
      </a:hlink>
      <a:folHlink>
        <a:srgbClr val="DB443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