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Default Extension="jpeg" ContentType="image/jpeg"/>
  <Default Extension="xml" ContentType="application/xml"/>
  <Override PartName="/ppt/slides/slide9.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6.xml" ContentType="application/vnd.openxmlformats-officedocument.presentationml.slideLayout+xml"/>
  <Override PartName="/ppt/slides/slide5.xml" ContentType="application/vnd.openxmlformats-officedocument.presentationml.slid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Override PartName="/ppt/slides/slide12.xml" ContentType="application/vnd.openxmlformats-officedocument.presentationml.slide+xml"/>
  <Default Extension="bin" ContentType="application/vnd.openxmlformats-officedocument.presentationml.printerSettings"/>
  <Override PartName="/ppt/slides/slide10.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7.xml" ContentType="application/vnd.openxmlformats-officedocument.presentationml.slideLayout+xml"/>
  <Override PartName="/ppt/slides/slide6.xml" ContentType="application/vnd.openxmlformats-officedocument.presentationml.slide+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48" r:id="rId1"/>
  </p:sldMasterIdLst>
  <p:sldIdLst>
    <p:sldId id="263" r:id="rId2"/>
    <p:sldId id="259" r:id="rId3"/>
    <p:sldId id="260" r:id="rId4"/>
    <p:sldId id="261" r:id="rId5"/>
    <p:sldId id="262" r:id="rId6"/>
    <p:sldId id="258" r:id="rId7"/>
    <p:sldId id="264" r:id="rId8"/>
    <p:sldId id="265" r:id="rId9"/>
    <p:sldId id="267" r:id="rId10"/>
    <p:sldId id="266" r:id="rId11"/>
    <p:sldId id="268" r:id="rId12"/>
    <p:sldId id="257" r:id="rId1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lrMru>
    <a:srgbClr val="A864ED"/>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86" d="100"/>
          <a:sy n="86" d="100"/>
        </p:scale>
        <p:origin x="-992" y="-11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printerSettings" Target="printerSettings/printerSettings1.bin"/><Relationship Id="rId15" Type="http://schemas.openxmlformats.org/officeDocument/2006/relationships/presProps" Target="presProps.xml"/><Relationship Id="rId16" Type="http://schemas.openxmlformats.org/officeDocument/2006/relationships/viewProps" Target="viewProps.xml"/><Relationship Id="rId17" Type="http://schemas.openxmlformats.org/officeDocument/2006/relationships/theme" Target="theme/theme1.xml"/><Relationship Id="rId1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D289AFE-96EB-8B4D-9C6B-1DF4FCEE12B2}" type="datetimeFigureOut">
              <a:rPr lang="en-US" smtClean="0"/>
              <a:pPr/>
              <a:t>6/13/14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D289AFE-96EB-8B4D-9C6B-1DF4FCEE12B2}" type="datetimeFigureOut">
              <a:rPr lang="en-US" smtClean="0"/>
              <a:pPr/>
              <a:t>6/13/14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D289AFE-96EB-8B4D-9C6B-1DF4FCEE12B2}" type="datetimeFigureOut">
              <a:rPr lang="en-US" smtClean="0"/>
              <a:pPr/>
              <a:t>6/13/14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D289AFE-96EB-8B4D-9C6B-1DF4FCEE12B2}" type="datetimeFigureOut">
              <a:rPr lang="en-US" smtClean="0"/>
              <a:pPr/>
              <a:t>6/13/14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D289AFE-96EB-8B4D-9C6B-1DF4FCEE12B2}" type="datetimeFigureOut">
              <a:rPr lang="en-US" smtClean="0"/>
              <a:pPr/>
              <a:t>6/13/14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D289AFE-96EB-8B4D-9C6B-1DF4FCEE12B2}" type="datetimeFigureOut">
              <a:rPr lang="en-US" smtClean="0"/>
              <a:pPr/>
              <a:t>6/13/14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D289AFE-96EB-8B4D-9C6B-1DF4FCEE12B2}" type="datetimeFigureOut">
              <a:rPr lang="en-US" smtClean="0"/>
              <a:pPr/>
              <a:t>6/13/14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D289AFE-96EB-8B4D-9C6B-1DF4FCEE12B2}" type="datetimeFigureOut">
              <a:rPr lang="en-US" smtClean="0"/>
              <a:pPr/>
              <a:t>6/13/14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D289AFE-96EB-8B4D-9C6B-1DF4FCEE12B2}" type="datetimeFigureOut">
              <a:rPr lang="en-US" smtClean="0"/>
              <a:pPr/>
              <a:t>6/13/14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D289AFE-96EB-8B4D-9C6B-1DF4FCEE12B2}" type="datetimeFigureOut">
              <a:rPr lang="en-US" smtClean="0"/>
              <a:pPr/>
              <a:t>6/13/14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D289AFE-96EB-8B4D-9C6B-1DF4FCEE12B2}" type="datetimeFigureOut">
              <a:rPr lang="en-US" smtClean="0"/>
              <a:pPr/>
              <a:t>6/13/14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8070277-9240-0448-BF14-6653AB47B83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solidFill>
          <a:srgbClr val="A864ED"/>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D289AFE-96EB-8B4D-9C6B-1DF4FCEE12B2}" type="datetimeFigureOut">
              <a:rPr lang="en-US" smtClean="0"/>
              <a:pPr/>
              <a:t>6/13/14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8070277-9240-0448-BF14-6653AB47B833}"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www.youtube.com/watch?v=kYofm5d5Xdw" TargetMode="External"/><Relationship Id="rId3" Type="http://schemas.openxmlformats.org/officeDocument/2006/relationships/hyperlink" Target="https://www.youtube.com/watch?v=kjJ4tqVV1OE"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Adept</a:t>
            </a:r>
            <a:endParaRPr lang="en-US" dirty="0"/>
          </a:p>
        </p:txBody>
      </p:sp>
      <p:sp>
        <p:nvSpPr>
          <p:cNvPr id="3" name="Content Placeholder 2"/>
          <p:cNvSpPr>
            <a:spLocks noGrp="1"/>
          </p:cNvSpPr>
          <p:nvPr>
            <p:ph idx="1"/>
          </p:nvPr>
        </p:nvSpPr>
        <p:spPr>
          <a:xfrm>
            <a:off x="457200" y="1600200"/>
            <a:ext cx="8229600" cy="3363547"/>
          </a:xfrm>
        </p:spPr>
        <p:txBody>
          <a:bodyPr>
            <a:normAutofit lnSpcReduction="10000"/>
          </a:bodyPr>
          <a:lstStyle/>
          <a:p>
            <a:pPr>
              <a:buNone/>
            </a:pPr>
            <a:r>
              <a:rPr lang="en-US" dirty="0" smtClean="0"/>
              <a:t>Possible definitions:</a:t>
            </a:r>
          </a:p>
          <a:p>
            <a:pPr>
              <a:buNone/>
            </a:pPr>
            <a:r>
              <a:rPr lang="en-US" dirty="0" smtClean="0"/>
              <a:t>A.  </a:t>
            </a:r>
          </a:p>
          <a:p>
            <a:pPr>
              <a:buNone/>
            </a:pPr>
            <a:r>
              <a:rPr lang="en-US" dirty="0" smtClean="0"/>
              <a:t>B. </a:t>
            </a:r>
            <a:r>
              <a:rPr lang="en-US" smtClean="0"/>
              <a:t>a person who is skilled or proficient at something</a:t>
            </a:r>
          </a:p>
          <a:p>
            <a:pPr>
              <a:buNone/>
            </a:pPr>
            <a:r>
              <a:rPr lang="en-US" dirty="0" smtClean="0"/>
              <a:t>C.  </a:t>
            </a:r>
          </a:p>
          <a:p>
            <a:pPr>
              <a:buNone/>
            </a:pPr>
            <a:r>
              <a:rPr lang="en-US" dirty="0" smtClean="0"/>
              <a:t>D. </a:t>
            </a:r>
          </a:p>
        </p:txBody>
      </p:sp>
      <p:sp>
        <p:nvSpPr>
          <p:cNvPr id="4" name="Content Placeholder 2"/>
          <p:cNvSpPr txBox="1">
            <a:spLocks/>
          </p:cNvSpPr>
          <p:nvPr/>
        </p:nvSpPr>
        <p:spPr>
          <a:xfrm>
            <a:off x="609600" y="4963747"/>
            <a:ext cx="8229600" cy="1678914"/>
          </a:xfrm>
          <a:prstGeom prst="rect">
            <a:avLst/>
          </a:prstGeom>
        </p:spPr>
        <p:txBody>
          <a:bodyPr vert="horz" lIns="91440" tIns="45720" rIns="91440" bIns="45720" rtlCol="0">
            <a:noAutofit/>
          </a:bodyPr>
          <a:lstStyle/>
          <a:p>
            <a:pPr marL="342900" lvl="0" indent="-342900">
              <a:spcBef>
                <a:spcPct val="20000"/>
              </a:spcBef>
            </a:pPr>
            <a:r>
              <a:rPr lang="en-US" sz="3200" dirty="0" smtClean="0"/>
              <a:t>"Your friend performs delightfully…and I doubt not that you are an adept in the science yourself, Mr. Darcy." </a:t>
            </a: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P spid="4" grpId="0"/>
    </p:bld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7796"/>
            <a:ext cx="8229600" cy="1143000"/>
          </a:xfrm>
        </p:spPr>
        <p:txBody>
          <a:bodyPr/>
          <a:lstStyle/>
          <a:p>
            <a:r>
              <a:rPr lang="en-US" dirty="0" smtClean="0"/>
              <a:t>Personal Agendas in Writing</a:t>
            </a:r>
            <a:endParaRPr lang="en-US" dirty="0"/>
          </a:p>
        </p:txBody>
      </p:sp>
      <p:sp>
        <p:nvSpPr>
          <p:cNvPr id="3" name="Content Placeholder 2"/>
          <p:cNvSpPr>
            <a:spLocks noGrp="1"/>
          </p:cNvSpPr>
          <p:nvPr>
            <p:ph idx="1"/>
          </p:nvPr>
        </p:nvSpPr>
        <p:spPr>
          <a:xfrm>
            <a:off x="457200" y="1160796"/>
            <a:ext cx="8229600" cy="5697204"/>
          </a:xfrm>
        </p:spPr>
        <p:txBody>
          <a:bodyPr>
            <a:normAutofit fontScale="92500" lnSpcReduction="20000"/>
          </a:bodyPr>
          <a:lstStyle/>
          <a:p>
            <a:r>
              <a:rPr lang="en-US" dirty="0" smtClean="0"/>
              <a:t>Often writers will include their own personal agendas in their writing – that is, they include their own motives or intentions through messages embedded within the story.</a:t>
            </a:r>
          </a:p>
          <a:p>
            <a:endParaRPr lang="en-US" dirty="0" smtClean="0"/>
          </a:p>
          <a:p>
            <a:r>
              <a:rPr lang="en-US" dirty="0" smtClean="0"/>
              <a:t>It can be the main focus of their writing, or the agenda can be hidden or disguised in some way within the writing.</a:t>
            </a:r>
          </a:p>
          <a:p>
            <a:endParaRPr lang="en-US" dirty="0" smtClean="0"/>
          </a:p>
          <a:p>
            <a:r>
              <a:rPr lang="en-US" dirty="0" smtClean="0"/>
              <a:t>Listen while I read </a:t>
            </a:r>
            <a:r>
              <a:rPr lang="en-US" u="sng" dirty="0" smtClean="0"/>
              <a:t>The </a:t>
            </a:r>
            <a:r>
              <a:rPr lang="en-US" u="sng" dirty="0" err="1" smtClean="0"/>
              <a:t>Lorax</a:t>
            </a:r>
            <a:r>
              <a:rPr lang="en-US" u="sng" dirty="0" smtClean="0"/>
              <a:t> </a:t>
            </a:r>
            <a:r>
              <a:rPr lang="en-US" dirty="0" smtClean="0"/>
              <a:t>by Dr. Seuss.  As I read, use your sticky note to write down ideas of what you think Dr. Seuss’ personal agenda might be.</a:t>
            </a: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 writer’s personal </a:t>
            </a:r>
            <a:r>
              <a:rPr lang="en-US" dirty="0" err="1" smtClean="0"/>
              <a:t>agenda(s</a:t>
            </a:r>
            <a:r>
              <a:rPr lang="en-US" dirty="0" smtClean="0"/>
              <a:t>) can be seen through:</a:t>
            </a:r>
            <a:endParaRPr lang="en-US" dirty="0"/>
          </a:p>
        </p:txBody>
      </p:sp>
      <p:sp>
        <p:nvSpPr>
          <p:cNvPr id="3" name="Content Placeholder 2"/>
          <p:cNvSpPr>
            <a:spLocks noGrp="1"/>
          </p:cNvSpPr>
          <p:nvPr>
            <p:ph idx="1"/>
          </p:nvPr>
        </p:nvSpPr>
        <p:spPr>
          <a:xfrm>
            <a:off x="2769066" y="1600200"/>
            <a:ext cx="3938199" cy="4525963"/>
          </a:xfrm>
        </p:spPr>
        <p:txBody>
          <a:bodyPr>
            <a:normAutofit/>
          </a:bodyPr>
          <a:lstStyle/>
          <a:p>
            <a:r>
              <a:rPr lang="en-US" sz="2800" dirty="0" smtClean="0"/>
              <a:t>Characters traits</a:t>
            </a:r>
          </a:p>
          <a:p>
            <a:r>
              <a:rPr lang="en-US" sz="2800" dirty="0" smtClean="0"/>
              <a:t>Character actions</a:t>
            </a:r>
          </a:p>
          <a:p>
            <a:r>
              <a:rPr lang="en-US" sz="2800" dirty="0" smtClean="0"/>
              <a:t>Dialogue</a:t>
            </a:r>
          </a:p>
          <a:p>
            <a:r>
              <a:rPr lang="en-US" sz="2800" dirty="0" smtClean="0"/>
              <a:t>Narration</a:t>
            </a:r>
          </a:p>
          <a:p>
            <a:r>
              <a:rPr lang="en-US" sz="2800" dirty="0" smtClean="0"/>
              <a:t>Mood</a:t>
            </a:r>
          </a:p>
          <a:p>
            <a:r>
              <a:rPr lang="en-US" sz="2800" dirty="0" smtClean="0"/>
              <a:t>Tone</a:t>
            </a:r>
          </a:p>
          <a:p>
            <a:r>
              <a:rPr lang="en-US" sz="2800" dirty="0" smtClean="0"/>
              <a:t>Theme</a:t>
            </a:r>
          </a:p>
          <a:p>
            <a:r>
              <a:rPr lang="en-US" sz="2800" dirty="0" smtClean="0"/>
              <a:t>Purpose </a:t>
            </a:r>
          </a:p>
        </p:txBody>
      </p:sp>
      <p:sp>
        <p:nvSpPr>
          <p:cNvPr id="4" name="Content Placeholder 2"/>
          <p:cNvSpPr txBox="1">
            <a:spLocks/>
          </p:cNvSpPr>
          <p:nvPr/>
        </p:nvSpPr>
        <p:spPr>
          <a:xfrm>
            <a:off x="457200" y="5679030"/>
            <a:ext cx="8229600" cy="1178970"/>
          </a:xfrm>
          <a:prstGeom prst="rect">
            <a:avLst/>
          </a:prstGeom>
        </p:spPr>
        <p:txBody>
          <a:bodyPr vert="horz" lIns="91440" tIns="45720" rIns="91440" bIns="45720" rtlCol="0">
            <a:normAutofit/>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Personal agendas</a:t>
            </a:r>
            <a:r>
              <a:rPr kumimoji="0" lang="en-US" sz="3200" b="0" i="0" u="none" strike="noStrike" kern="1200" cap="none" spc="0" normalizeH="0" noProof="0" dirty="0" smtClean="0">
                <a:ln>
                  <a:noFill/>
                </a:ln>
                <a:solidFill>
                  <a:schemeClr val="tx1"/>
                </a:solidFill>
                <a:effectLst/>
                <a:uLnTx/>
                <a:uFillTx/>
                <a:latin typeface="+mn-lt"/>
                <a:ea typeface="+mn-ea"/>
                <a:cs typeface="+mn-cs"/>
              </a:rPr>
              <a:t> can be present in fiction and  non-</a:t>
            </a:r>
            <a:r>
              <a:rPr kumimoji="0" lang="en-US" sz="3200" b="0" i="0" u="none" strike="noStrike" kern="1200" cap="none" spc="0" normalizeH="0" noProof="0" smtClean="0">
                <a:ln>
                  <a:noFill/>
                </a:ln>
                <a:solidFill>
                  <a:schemeClr val="tx1"/>
                </a:solidFill>
                <a:effectLst/>
                <a:uLnTx/>
                <a:uFillTx/>
                <a:latin typeface="+mn-lt"/>
                <a:ea typeface="+mn-ea"/>
                <a:cs typeface="+mn-cs"/>
              </a:rPr>
              <a:t>fiction writing </a:t>
            </a:r>
            <a:r>
              <a:rPr kumimoji="0" lang="en-US" sz="3200" b="0" i="0" u="none" strike="noStrike" kern="1200" cap="none" spc="0" normalizeH="0" noProof="0" dirty="0" smtClean="0">
                <a:ln>
                  <a:noFill/>
                </a:ln>
                <a:solidFill>
                  <a:schemeClr val="tx1"/>
                </a:solidFill>
                <a:effectLst/>
                <a:uLnTx/>
                <a:uFillTx/>
                <a:latin typeface="+mn-lt"/>
                <a:ea typeface="+mn-ea"/>
                <a:cs typeface="+mn-cs"/>
              </a:rPr>
              <a:t>as well as in life.</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extBox 3"/>
          <p:cNvSpPr txBox="1"/>
          <p:nvPr/>
        </p:nvSpPr>
        <p:spPr>
          <a:xfrm>
            <a:off x="472520" y="265829"/>
            <a:ext cx="8254333" cy="7478969"/>
          </a:xfrm>
          <a:prstGeom prst="rect">
            <a:avLst/>
          </a:prstGeom>
          <a:noFill/>
        </p:spPr>
        <p:txBody>
          <a:bodyPr wrap="square" rtlCol="0">
            <a:spAutoFit/>
          </a:bodyPr>
          <a:lstStyle/>
          <a:p>
            <a:r>
              <a:rPr lang="en-US" sz="2400" dirty="0" smtClean="0"/>
              <a:t>Examples:							Non Examples:</a:t>
            </a:r>
          </a:p>
          <a:p>
            <a:endParaRPr lang="en-US" sz="2400" dirty="0" smtClean="0"/>
          </a:p>
          <a:p>
            <a:pPr marL="342900" indent="-342900">
              <a:buFontTx/>
              <a:buAutoNum type="arabicPeriod"/>
            </a:pPr>
            <a:r>
              <a:rPr lang="en-US" sz="2400" dirty="0" smtClean="0"/>
              <a:t>To support or oppose…			1. Love</a:t>
            </a:r>
          </a:p>
          <a:p>
            <a:pPr marL="342900" indent="-342900">
              <a:buAutoNum type="arabicPeriod"/>
            </a:pPr>
            <a:endParaRPr lang="en-US" sz="2400" dirty="0" smtClean="0"/>
          </a:p>
          <a:p>
            <a:pPr marL="342900" indent="-342900">
              <a:buAutoNum type="arabicPeriod"/>
            </a:pPr>
            <a:endParaRPr lang="en-US" sz="2400" dirty="0" smtClean="0"/>
          </a:p>
          <a:p>
            <a:pPr marL="342900" indent="-342900">
              <a:buFontTx/>
              <a:buAutoNum type="arabicPeriod"/>
            </a:pPr>
            <a:r>
              <a:rPr lang="en-US" sz="2400" dirty="0" smtClean="0"/>
              <a:t>To examine…					2. To be or not to be, that is the </a:t>
            </a:r>
          </a:p>
          <a:p>
            <a:pPr marL="342900" indent="-342900"/>
            <a:r>
              <a:rPr lang="en-US" sz="2400" dirty="0" smtClean="0"/>
              <a:t>										     question.</a:t>
            </a:r>
          </a:p>
          <a:p>
            <a:pPr marL="342900" indent="-342900"/>
            <a:endParaRPr lang="en-US" sz="2400" dirty="0" smtClean="0"/>
          </a:p>
          <a:p>
            <a:pPr marL="342900" indent="-342900"/>
            <a:r>
              <a:rPr lang="en-US" sz="2400" dirty="0" smtClean="0"/>
              <a:t>3. To define…						3. Life is not fair.</a:t>
            </a:r>
          </a:p>
          <a:p>
            <a:pPr marL="342900" indent="-342900">
              <a:buAutoNum type="arabicPeriod"/>
            </a:pPr>
            <a:endParaRPr lang="en-US" sz="2400" dirty="0" smtClean="0"/>
          </a:p>
          <a:p>
            <a:pPr marL="342900" indent="-342900">
              <a:buAutoNum type="arabicPeriod"/>
            </a:pPr>
            <a:endParaRPr lang="en-US" sz="2400" dirty="0" smtClean="0"/>
          </a:p>
          <a:p>
            <a:pPr marL="342900" indent="-342900"/>
            <a:r>
              <a:rPr lang="en-US" sz="2400" dirty="0" smtClean="0"/>
              <a:t>4. To share a particular 			4. Slow and steady wins the message…						     race.</a:t>
            </a:r>
          </a:p>
          <a:p>
            <a:pPr marL="342900" indent="-342900"/>
            <a:endParaRPr lang="en-US" sz="2400" dirty="0" smtClean="0"/>
          </a:p>
          <a:p>
            <a:pPr marL="342900" indent="-342900"/>
            <a:r>
              <a:rPr lang="en-US" sz="2400" dirty="0" smtClean="0"/>
              <a:t>5. To share an experience…		5. Every story is told at a certain 									     pace with some variations in 									     speed.</a:t>
            </a:r>
          </a:p>
          <a:p>
            <a:pPr marL="342900" indent="-342900">
              <a:buAutoNum type="arabicPeriod"/>
            </a:pPr>
            <a:endParaRPr lang="en-US" sz="2400" dirty="0" smtClean="0"/>
          </a:p>
          <a:p>
            <a:pPr marL="342900" indent="-342900">
              <a:buAutoNum type="arabicPeriod"/>
            </a:pPr>
            <a:endParaRPr lang="en-US" sz="2400" dirty="0" smtClean="0"/>
          </a:p>
          <a:p>
            <a:pPr marL="342900" indent="-342900">
              <a:buAutoNum type="arabicPeriod"/>
            </a:pPr>
            <a:endParaRPr lang="en-US" sz="24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txEl>
                                              <p:pRg st="5" end="5"/>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txEl>
                                              <p:pRg st="6" end="6"/>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txEl>
                                              <p:pRg st="8" end="8"/>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txEl>
                                              <p:pRg st="11" end="1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txEl>
                                              <p:pRg st="13" end="1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p:bld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99296"/>
            <a:ext cx="8229600" cy="5526868"/>
          </a:xfrm>
        </p:spPr>
        <p:txBody>
          <a:bodyPr>
            <a:noAutofit/>
          </a:bodyPr>
          <a:lstStyle/>
          <a:p>
            <a:pPr algn="ctr">
              <a:buNone/>
            </a:pPr>
            <a:r>
              <a:rPr lang="en-US" sz="9600" dirty="0" smtClean="0"/>
              <a:t>Prideful</a:t>
            </a:r>
          </a:p>
          <a:p>
            <a:pPr algn="ctr">
              <a:buNone/>
            </a:pPr>
            <a:r>
              <a:rPr lang="en-US" sz="9600" dirty="0" smtClean="0"/>
              <a:t>and</a:t>
            </a:r>
          </a:p>
          <a:p>
            <a:pPr algn="ctr">
              <a:buNone/>
            </a:pPr>
            <a:r>
              <a:rPr lang="en-US" sz="9600" dirty="0" smtClean="0"/>
              <a:t>Prejudiced</a:t>
            </a:r>
            <a:endParaRPr lang="en-US" sz="9600"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99296"/>
            <a:ext cx="8229600" cy="5526868"/>
          </a:xfrm>
        </p:spPr>
        <p:txBody>
          <a:bodyPr>
            <a:noAutofit/>
          </a:bodyPr>
          <a:lstStyle/>
          <a:p>
            <a:pPr algn="ctr">
              <a:buNone/>
            </a:pPr>
            <a:r>
              <a:rPr lang="en-US" sz="9600" dirty="0" smtClean="0"/>
              <a:t>Prideful</a:t>
            </a:r>
          </a:p>
          <a:p>
            <a:pPr algn="ctr">
              <a:buNone/>
            </a:pPr>
            <a:r>
              <a:rPr lang="en-US" sz="9600" dirty="0" smtClean="0"/>
              <a:t>But</a:t>
            </a:r>
          </a:p>
          <a:p>
            <a:pPr algn="ctr">
              <a:buNone/>
            </a:pPr>
            <a:r>
              <a:rPr lang="en-US" sz="9600" dirty="0" smtClean="0"/>
              <a:t>Not Prejudiced</a:t>
            </a:r>
            <a:endParaRPr lang="en-US" sz="9600"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99296"/>
            <a:ext cx="8229600" cy="5526868"/>
          </a:xfrm>
        </p:spPr>
        <p:txBody>
          <a:bodyPr>
            <a:noAutofit/>
          </a:bodyPr>
          <a:lstStyle/>
          <a:p>
            <a:pPr algn="ctr">
              <a:buNone/>
            </a:pPr>
            <a:r>
              <a:rPr lang="en-US" sz="9600" dirty="0" smtClean="0"/>
              <a:t>Not Prideful</a:t>
            </a:r>
          </a:p>
          <a:p>
            <a:pPr algn="ctr">
              <a:buNone/>
            </a:pPr>
            <a:r>
              <a:rPr lang="en-US" sz="9600" dirty="0" smtClean="0"/>
              <a:t>but</a:t>
            </a:r>
          </a:p>
          <a:p>
            <a:pPr algn="ctr">
              <a:buNone/>
            </a:pPr>
            <a:r>
              <a:rPr lang="en-US" sz="9600" dirty="0" smtClean="0"/>
              <a:t>Prejudiced</a:t>
            </a:r>
            <a:endParaRPr lang="en-US" sz="96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99296"/>
            <a:ext cx="8229600" cy="5526868"/>
          </a:xfrm>
        </p:spPr>
        <p:txBody>
          <a:bodyPr>
            <a:noAutofit/>
          </a:bodyPr>
          <a:lstStyle/>
          <a:p>
            <a:pPr algn="ctr">
              <a:buNone/>
            </a:pPr>
            <a:r>
              <a:rPr lang="en-US" sz="9600" dirty="0" smtClean="0"/>
              <a:t>Not Prideful</a:t>
            </a:r>
          </a:p>
          <a:p>
            <a:pPr algn="ctr">
              <a:buNone/>
            </a:pPr>
            <a:r>
              <a:rPr lang="en-US" sz="9600" dirty="0" smtClean="0"/>
              <a:t>and</a:t>
            </a:r>
          </a:p>
          <a:p>
            <a:pPr algn="ctr">
              <a:buNone/>
            </a:pPr>
            <a:r>
              <a:rPr lang="en-US" sz="9600" dirty="0" smtClean="0"/>
              <a:t>Not Prejudiced</a:t>
            </a:r>
            <a:endParaRPr lang="en-US" sz="9600"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0023"/>
            <a:ext cx="8229600" cy="889675"/>
          </a:xfrm>
        </p:spPr>
        <p:txBody>
          <a:bodyPr/>
          <a:lstStyle/>
          <a:p>
            <a:r>
              <a:rPr lang="en-US" dirty="0" smtClean="0"/>
              <a:t>The Grid - Characterization</a:t>
            </a:r>
            <a:endParaRPr lang="en-US" dirty="0"/>
          </a:p>
        </p:txBody>
      </p:sp>
      <p:sp>
        <p:nvSpPr>
          <p:cNvPr id="3" name="Content Placeholder 2"/>
          <p:cNvSpPr>
            <a:spLocks noGrp="1"/>
          </p:cNvSpPr>
          <p:nvPr>
            <p:ph idx="1"/>
          </p:nvPr>
        </p:nvSpPr>
        <p:spPr>
          <a:xfrm>
            <a:off x="457200" y="899698"/>
            <a:ext cx="8229600" cy="5662813"/>
          </a:xfrm>
        </p:spPr>
        <p:txBody>
          <a:bodyPr>
            <a:normAutofit/>
          </a:bodyPr>
          <a:lstStyle/>
          <a:p>
            <a:pPr marL="514350" indent="-514350">
              <a:buFont typeface="+mj-lt"/>
              <a:buAutoNum type="arabicPeriod"/>
            </a:pPr>
            <a:r>
              <a:rPr lang="en-US" dirty="0" smtClean="0"/>
              <a:t>Jane</a:t>
            </a:r>
          </a:p>
          <a:p>
            <a:pPr marL="514350" indent="-514350">
              <a:buFont typeface="+mj-lt"/>
              <a:buAutoNum type="arabicPeriod"/>
            </a:pPr>
            <a:endParaRPr lang="en-US" dirty="0" smtClean="0"/>
          </a:p>
          <a:p>
            <a:pPr marL="514350" indent="-514350">
              <a:buFont typeface="+mj-lt"/>
              <a:buAutoNum type="arabicPeriod"/>
            </a:pPr>
            <a:r>
              <a:rPr lang="en-US" dirty="0" smtClean="0"/>
              <a:t>Elizabeth</a:t>
            </a:r>
          </a:p>
          <a:p>
            <a:pPr marL="514350" indent="-514350">
              <a:buFont typeface="+mj-lt"/>
              <a:buAutoNum type="arabicPeriod"/>
            </a:pPr>
            <a:endParaRPr lang="en-US" dirty="0" smtClean="0"/>
          </a:p>
          <a:p>
            <a:pPr marL="514350" indent="-514350">
              <a:buFont typeface="+mj-lt"/>
              <a:buAutoNum type="arabicPeriod"/>
            </a:pPr>
            <a:r>
              <a:rPr lang="en-US" dirty="0" smtClean="0"/>
              <a:t>Bingley</a:t>
            </a:r>
          </a:p>
          <a:p>
            <a:pPr marL="514350" indent="-514350">
              <a:buFont typeface="+mj-lt"/>
              <a:buAutoNum type="arabicPeriod"/>
            </a:pPr>
            <a:endParaRPr lang="en-US" dirty="0" smtClean="0"/>
          </a:p>
          <a:p>
            <a:pPr marL="514350" indent="-514350">
              <a:buFont typeface="+mj-lt"/>
              <a:buAutoNum type="arabicPeriod"/>
            </a:pPr>
            <a:r>
              <a:rPr lang="en-US" dirty="0" smtClean="0"/>
              <a:t>Darcy</a:t>
            </a:r>
          </a:p>
          <a:p>
            <a:pPr marL="514350" indent="-514350">
              <a:buFont typeface="+mj-lt"/>
              <a:buAutoNum type="arabicPeriod"/>
            </a:pPr>
            <a:endParaRPr lang="en-US" dirty="0" smtClean="0"/>
          </a:p>
          <a:p>
            <a:pPr marL="514350" indent="-514350">
              <a:buFont typeface="+mj-lt"/>
              <a:buAutoNum type="arabicPeriod"/>
            </a:pPr>
            <a:r>
              <a:rPr lang="en-US" dirty="0" smtClean="0"/>
              <a:t>Mrs. </a:t>
            </a:r>
            <a:r>
              <a:rPr lang="en-US" smtClean="0"/>
              <a:t>Bennet</a:t>
            </a:r>
          </a:p>
          <a:p>
            <a:pPr marL="514350" indent="-514350">
              <a:buFont typeface="+mj-lt"/>
              <a:buAutoNum type="arabicPeriod"/>
            </a:pPr>
            <a:endParaRPr lang="en-US"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4438"/>
            <a:ext cx="8229600" cy="912580"/>
          </a:xfrm>
        </p:spPr>
        <p:txBody>
          <a:bodyPr/>
          <a:lstStyle/>
          <a:p>
            <a:r>
              <a:rPr lang="en-US" dirty="0" smtClean="0"/>
              <a:t>An excerpt from Jeffrey </a:t>
            </a:r>
            <a:r>
              <a:rPr lang="en-US" dirty="0" err="1" smtClean="0"/>
              <a:t>Eugenides</a:t>
            </a:r>
            <a:r>
              <a:rPr lang="en-US" dirty="0" smtClean="0"/>
              <a:t>:</a:t>
            </a:r>
            <a:endParaRPr lang="en-US" dirty="0"/>
          </a:p>
        </p:txBody>
      </p:sp>
      <p:sp>
        <p:nvSpPr>
          <p:cNvPr id="3" name="Content Placeholder 2"/>
          <p:cNvSpPr>
            <a:spLocks noGrp="1"/>
          </p:cNvSpPr>
          <p:nvPr>
            <p:ph idx="1"/>
          </p:nvPr>
        </p:nvSpPr>
        <p:spPr>
          <a:xfrm>
            <a:off x="457200" y="999168"/>
            <a:ext cx="8229600" cy="4525963"/>
          </a:xfrm>
        </p:spPr>
        <p:txBody>
          <a:bodyPr>
            <a:normAutofit fontScale="92500" lnSpcReduction="10000"/>
          </a:bodyPr>
          <a:lstStyle/>
          <a:p>
            <a:pPr>
              <a:buNone/>
            </a:pPr>
            <a:r>
              <a:rPr lang="en-US" dirty="0" smtClean="0"/>
              <a:t>    Well, the way you pretend to be blind is you just, sort of, stumble around a lot.  But the thing is, this blind man down in Bermuda, he never stumbles.  He stands up really straight and he knows where everything is.  And his ears are always focusing in on stuff.  I turned my face away.  See, you're mad!  I'm not.  You are.  I'm being blind, I said.  I'm looking at you with my ear.  Oh. That's good. Yeah, like that. That's really good.</a:t>
            </a:r>
          </a:p>
          <a:p>
            <a:endParaRPr lang="en-US" dirty="0"/>
          </a:p>
        </p:txBody>
      </p:sp>
      <p:sp>
        <p:nvSpPr>
          <p:cNvPr id="4" name="Content Placeholder 2"/>
          <p:cNvSpPr txBox="1">
            <a:spLocks/>
          </p:cNvSpPr>
          <p:nvPr/>
        </p:nvSpPr>
        <p:spPr>
          <a:xfrm>
            <a:off x="753910" y="5959373"/>
            <a:ext cx="8229600" cy="898627"/>
          </a:xfrm>
          <a:prstGeom prst="rect">
            <a:avLst/>
          </a:prstGeom>
        </p:spPr>
        <p:txBody>
          <a:bodyPr vert="horz" lIns="91440" tIns="45720" rIns="91440" bIns="45720" rtlCol="0">
            <a:normAutofit fontScale="92500" lnSpcReduction="20000"/>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How</a:t>
            </a:r>
            <a:r>
              <a:rPr kumimoji="0" lang="en-US" sz="3200" b="0" i="0" u="none" strike="noStrike" kern="1200" cap="none" spc="0" normalizeH="0" noProof="0" dirty="0" smtClean="0">
                <a:ln>
                  <a:noFill/>
                </a:ln>
                <a:solidFill>
                  <a:schemeClr val="tx1"/>
                </a:solidFill>
                <a:effectLst/>
                <a:uLnTx/>
                <a:uFillTx/>
                <a:latin typeface="+mn-lt"/>
                <a:ea typeface="+mn-ea"/>
                <a:cs typeface="+mn-cs"/>
              </a:rPr>
              <a:t> can we </a:t>
            </a:r>
            <a:r>
              <a:rPr lang="en-US" sz="3200" dirty="0" smtClean="0"/>
              <a:t>change the formatting</a:t>
            </a:r>
            <a:r>
              <a:rPr kumimoji="0" lang="en-US" sz="3200" b="0" i="0" u="none" strike="noStrike" kern="1200" cap="none" spc="0" normalizeH="0" noProof="0" dirty="0" smtClean="0">
                <a:ln>
                  <a:noFill/>
                </a:ln>
                <a:solidFill>
                  <a:schemeClr val="tx1"/>
                </a:solidFill>
                <a:effectLst/>
                <a:uLnTx/>
                <a:uFillTx/>
                <a:latin typeface="+mn-lt"/>
                <a:ea typeface="+mn-ea"/>
                <a:cs typeface="+mn-cs"/>
              </a:rPr>
              <a:t> to make sense as dialogue?</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5" name="Content Placeholder 2"/>
          <p:cNvSpPr txBox="1">
            <a:spLocks/>
          </p:cNvSpPr>
          <p:nvPr/>
        </p:nvSpPr>
        <p:spPr>
          <a:xfrm>
            <a:off x="762000" y="5260403"/>
            <a:ext cx="8229600" cy="898627"/>
          </a:xfrm>
          <a:prstGeom prst="rect">
            <a:avLst/>
          </a:prstGeom>
        </p:spPr>
        <p:txBody>
          <a:bodyPr vert="horz" lIns="91440" tIns="45720" rIns="91440" bIns="45720" rtlCol="0">
            <a:normAutofit/>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000" b="0" i="0" u="none" strike="noStrike" kern="1200" cap="none" spc="0" normalizeH="0" baseline="0" noProof="0" dirty="0" smtClean="0">
                <a:ln>
                  <a:noFill/>
                </a:ln>
                <a:solidFill>
                  <a:schemeClr val="tx1"/>
                </a:solidFill>
                <a:effectLst/>
                <a:uLnTx/>
                <a:uFillTx/>
                <a:latin typeface="+mn-lt"/>
                <a:ea typeface="+mn-ea"/>
                <a:cs typeface="+mn-cs"/>
              </a:rPr>
              <a:t>What is wrong with the format of this excerpt</a:t>
            </a:r>
            <a:r>
              <a:rPr kumimoji="0" lang="en-US" sz="3000" b="0" i="0" u="none" strike="noStrike" kern="1200" cap="none" spc="0" normalizeH="0" noProof="0" dirty="0" smtClean="0">
                <a:ln>
                  <a:noFill/>
                </a:ln>
                <a:solidFill>
                  <a:schemeClr val="tx1"/>
                </a:solidFill>
                <a:effectLst/>
                <a:uLnTx/>
                <a:uFillTx/>
                <a:latin typeface="+mn-lt"/>
                <a:ea typeface="+mn-ea"/>
                <a:cs typeface="+mn-cs"/>
              </a:rPr>
              <a:t>?</a:t>
            </a:r>
            <a:endParaRPr kumimoji="0" lang="en-US" sz="3000" b="0"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P spid="4" grpId="0"/>
      <p:bldP spid="5" grpId="0"/>
    </p:bld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187606" y="202488"/>
            <a:ext cx="8730906" cy="1143000"/>
          </a:xfrm>
        </p:spPr>
        <p:txBody>
          <a:bodyPr>
            <a:noAutofit/>
          </a:bodyPr>
          <a:lstStyle/>
          <a:p>
            <a:r>
              <a:rPr lang="en-US" sz="4000" u="sng" dirty="0" smtClean="0"/>
              <a:t>Reading Comprehension Strategies </a:t>
            </a:r>
            <a:br>
              <a:rPr lang="en-US" sz="4000" u="sng" dirty="0" smtClean="0"/>
            </a:br>
            <a:r>
              <a:rPr lang="en-US" sz="4000" u="sng" dirty="0" smtClean="0"/>
              <a:t>for Dialogue</a:t>
            </a:r>
            <a:endParaRPr lang="en-US" sz="4000" u="sng" dirty="0"/>
          </a:p>
        </p:txBody>
      </p:sp>
      <p:sp>
        <p:nvSpPr>
          <p:cNvPr id="3" name="Content Placeholder 2"/>
          <p:cNvSpPr>
            <a:spLocks noGrp="1"/>
          </p:cNvSpPr>
          <p:nvPr>
            <p:ph idx="1"/>
          </p:nvPr>
        </p:nvSpPr>
        <p:spPr>
          <a:xfrm>
            <a:off x="457200" y="1691808"/>
            <a:ext cx="8229600" cy="5191439"/>
          </a:xfrm>
        </p:spPr>
        <p:txBody>
          <a:bodyPr>
            <a:normAutofit fontScale="85000" lnSpcReduction="10000"/>
          </a:bodyPr>
          <a:lstStyle/>
          <a:p>
            <a:pPr marL="514350" indent="-514350">
              <a:buFont typeface="+mj-lt"/>
              <a:buAutoNum type="arabicPeriod"/>
            </a:pPr>
            <a:r>
              <a:rPr lang="en-US" dirty="0" smtClean="0"/>
              <a:t>Look at the direct clues to identify a speaker like he said, she said, I, you, names, etc.</a:t>
            </a:r>
          </a:p>
          <a:p>
            <a:pPr marL="514350" indent="-514350">
              <a:buFont typeface="+mj-lt"/>
              <a:buAutoNum type="arabicPeriod"/>
            </a:pPr>
            <a:endParaRPr lang="en-US" dirty="0" smtClean="0"/>
          </a:p>
          <a:p>
            <a:pPr marL="514350" indent="-514350">
              <a:buFont typeface="+mj-lt"/>
              <a:buAutoNum type="arabicPeriod"/>
            </a:pPr>
            <a:r>
              <a:rPr lang="en-US" dirty="0" smtClean="0"/>
              <a:t>Identify how many speakers there are and match specific statements with a specific speaker</a:t>
            </a:r>
          </a:p>
          <a:p>
            <a:pPr marL="514350" indent="-514350">
              <a:buFont typeface="+mj-lt"/>
              <a:buAutoNum type="arabicPeriod"/>
            </a:pPr>
            <a:endParaRPr lang="en-US" dirty="0" smtClean="0"/>
          </a:p>
          <a:p>
            <a:pPr marL="514350" indent="-514350">
              <a:buFont typeface="+mj-lt"/>
              <a:buAutoNum type="arabicPeriod"/>
            </a:pPr>
            <a:r>
              <a:rPr lang="en-US" dirty="0" smtClean="0"/>
              <a:t>Look at the tone and voice of different speakers and match specific statements with those characters</a:t>
            </a:r>
          </a:p>
          <a:p>
            <a:pPr marL="514350" indent="-514350">
              <a:buFont typeface="+mj-lt"/>
              <a:buAutoNum type="arabicPeriod"/>
            </a:pPr>
            <a:endParaRPr lang="en-US" dirty="0" smtClean="0"/>
          </a:p>
          <a:p>
            <a:pPr marL="514350" indent="-514350">
              <a:buFont typeface="+mj-lt"/>
              <a:buAutoNum type="arabicPeriod"/>
            </a:pPr>
            <a:r>
              <a:rPr lang="en-US" dirty="0" smtClean="0"/>
              <a:t>Make notes on the text to help yourself remember who is speaking.</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5262"/>
            <a:ext cx="3724137" cy="2454254"/>
          </a:xfrm>
        </p:spPr>
        <p:txBody>
          <a:bodyPr/>
          <a:lstStyle/>
          <a:p>
            <a:pPr>
              <a:buNone/>
            </a:pPr>
            <a:endParaRPr lang="en-US" u="sng" dirty="0" smtClean="0">
              <a:hlinkClick r:id="rId2"/>
            </a:endParaRPr>
          </a:p>
          <a:p>
            <a:pPr>
              <a:buNone/>
            </a:pPr>
            <a:r>
              <a:rPr lang="en-US" u="sng" dirty="0" smtClean="0">
                <a:hlinkClick r:id="rId2"/>
              </a:rPr>
              <a:t>Cheerios Commercial</a:t>
            </a:r>
            <a:endParaRPr lang="en-US" dirty="0"/>
          </a:p>
        </p:txBody>
      </p:sp>
      <p:sp>
        <p:nvSpPr>
          <p:cNvPr id="4" name="Content Placeholder 2"/>
          <p:cNvSpPr txBox="1">
            <a:spLocks/>
          </p:cNvSpPr>
          <p:nvPr/>
        </p:nvSpPr>
        <p:spPr>
          <a:xfrm>
            <a:off x="4733856" y="366434"/>
            <a:ext cx="4128298" cy="2454254"/>
          </a:xfrm>
          <a:prstGeom prst="rect">
            <a:avLst/>
          </a:prstGeom>
        </p:spPr>
        <p:txBody>
          <a:bodyPr vert="horz" lIns="91440" tIns="45720" rIns="91440" bIns="45720" rtlCol="0">
            <a:normAutofit lnSpcReduction="10000"/>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200" b="0" i="0" strike="noStrike" kern="1200" cap="none" spc="0" normalizeH="0" baseline="0" noProof="0" dirty="0" smtClean="0">
                <a:ln>
                  <a:noFill/>
                </a:ln>
                <a:solidFill>
                  <a:schemeClr val="tx1"/>
                </a:solidFill>
                <a:effectLst/>
                <a:uLnTx/>
                <a:uFillTx/>
                <a:latin typeface="+mn-lt"/>
                <a:ea typeface="+mn-ea"/>
                <a:cs typeface="+mn-cs"/>
              </a:rPr>
              <a:t>The purpose of this commercial is to sell more Cheerios by convincing people they are healthy.</a:t>
            </a:r>
            <a:endParaRPr kumimoji="0" lang="en-US" sz="3200" b="0" i="0" strike="noStrike" kern="1200" cap="none" spc="0" normalizeH="0" baseline="0" noProof="0" dirty="0">
              <a:ln>
                <a:noFill/>
              </a:ln>
              <a:solidFill>
                <a:schemeClr val="tx1"/>
              </a:solidFill>
              <a:effectLst/>
              <a:uLnTx/>
              <a:uFillTx/>
              <a:latin typeface="+mn-lt"/>
              <a:ea typeface="+mn-ea"/>
              <a:cs typeface="+mn-cs"/>
            </a:endParaRPr>
          </a:p>
        </p:txBody>
      </p:sp>
      <p:sp>
        <p:nvSpPr>
          <p:cNvPr id="5" name="Content Placeholder 2"/>
          <p:cNvSpPr txBox="1">
            <a:spLocks/>
          </p:cNvSpPr>
          <p:nvPr/>
        </p:nvSpPr>
        <p:spPr>
          <a:xfrm>
            <a:off x="4772088" y="3724188"/>
            <a:ext cx="3975898" cy="2882321"/>
          </a:xfrm>
          <a:prstGeom prst="rect">
            <a:avLst/>
          </a:prstGeom>
        </p:spPr>
        <p:txBody>
          <a:bodyPr vert="horz" lIns="91440" tIns="45720" rIns="91440" bIns="45720" rtlCol="0">
            <a:normAutofit/>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200" b="0" i="0" strike="noStrike" kern="1200" cap="none" spc="0" normalizeH="0" baseline="0" noProof="0" dirty="0" smtClean="0">
                <a:ln>
                  <a:noFill/>
                </a:ln>
                <a:solidFill>
                  <a:schemeClr val="tx1"/>
                </a:solidFill>
                <a:effectLst/>
                <a:uLnTx/>
                <a:uFillTx/>
                <a:latin typeface="+mn-lt"/>
                <a:ea typeface="+mn-ea"/>
                <a:cs typeface="+mn-cs"/>
              </a:rPr>
              <a:t>The hidden</a:t>
            </a:r>
            <a:r>
              <a:rPr kumimoji="0" lang="en-US" sz="3200" b="0" i="0" strike="noStrike" kern="1200" cap="none" spc="0" normalizeH="0" noProof="0" dirty="0" smtClean="0">
                <a:ln>
                  <a:noFill/>
                </a:ln>
                <a:solidFill>
                  <a:schemeClr val="tx1"/>
                </a:solidFill>
                <a:effectLst/>
                <a:uLnTx/>
                <a:uFillTx/>
                <a:latin typeface="+mn-lt"/>
                <a:ea typeface="+mn-ea"/>
                <a:cs typeface="+mn-cs"/>
              </a:rPr>
              <a:t> agenda </a:t>
            </a:r>
            <a:r>
              <a:rPr kumimoji="0" lang="en-US" sz="3200" b="0" i="0" strike="noStrike" kern="1200" cap="none" spc="0" normalizeH="0" baseline="0" noProof="0" dirty="0" smtClean="0">
                <a:ln>
                  <a:noFill/>
                </a:ln>
                <a:solidFill>
                  <a:schemeClr val="tx1"/>
                </a:solidFill>
                <a:effectLst/>
                <a:uLnTx/>
                <a:uFillTx/>
                <a:latin typeface="+mn-lt"/>
                <a:ea typeface="+mn-ea"/>
                <a:cs typeface="+mn-cs"/>
              </a:rPr>
              <a:t>of this commercial is to promote </a:t>
            </a:r>
            <a:r>
              <a:rPr lang="en-US" sz="3200" noProof="0" dirty="0" smtClean="0"/>
              <a:t>the idea of an American multi-racial family.</a:t>
            </a:r>
            <a:endParaRPr kumimoji="0" lang="en-US" sz="3200" b="0" i="0" strike="noStrike" kern="1200" cap="none" spc="0" normalizeH="0" baseline="0" noProof="0" dirty="0">
              <a:ln>
                <a:noFill/>
              </a:ln>
              <a:solidFill>
                <a:schemeClr val="tx1"/>
              </a:solidFill>
              <a:effectLst/>
              <a:uLnTx/>
              <a:uFillTx/>
              <a:latin typeface="+mn-lt"/>
              <a:ea typeface="+mn-ea"/>
              <a:cs typeface="+mn-cs"/>
            </a:endParaRPr>
          </a:p>
        </p:txBody>
      </p:sp>
      <p:sp>
        <p:nvSpPr>
          <p:cNvPr id="6" name="Content Placeholder 2"/>
          <p:cNvSpPr txBox="1">
            <a:spLocks/>
          </p:cNvSpPr>
          <p:nvPr/>
        </p:nvSpPr>
        <p:spPr>
          <a:xfrm>
            <a:off x="457200" y="4023837"/>
            <a:ext cx="3876537" cy="2154607"/>
          </a:xfrm>
          <a:prstGeom prst="rect">
            <a:avLst/>
          </a:prstGeom>
        </p:spPr>
        <p:txBody>
          <a:bodyPr vert="horz" lIns="91440" tIns="45720" rIns="91440" bIns="45720" rtlCol="0">
            <a:normAutofit/>
          </a:bodyPr>
          <a:lstStyle/>
          <a:p>
            <a:pPr marL="342900" marR="0" lvl="0" indent="-342900" algn="l" defTabSz="457200" rtl="0" eaLnBrk="1" fontAlgn="auto" latinLnBrk="0" hangingPunct="1">
              <a:lnSpc>
                <a:spcPct val="100000"/>
              </a:lnSpc>
              <a:spcBef>
                <a:spcPct val="20000"/>
              </a:spcBef>
              <a:spcAft>
                <a:spcPts val="0"/>
              </a:spcAft>
              <a:buClrTx/>
              <a:buSzTx/>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hlinkClick r:id="rId3"/>
              </a:rPr>
              <a:t>General Mills Vice </a:t>
            </a:r>
          </a:p>
          <a:p>
            <a:pPr marL="342900" marR="0" lvl="0" indent="-342900" algn="l" defTabSz="457200" rtl="0" eaLnBrk="1" fontAlgn="auto" latinLnBrk="0" hangingPunct="1">
              <a:lnSpc>
                <a:spcPct val="100000"/>
              </a:lnSpc>
              <a:spcBef>
                <a:spcPct val="20000"/>
              </a:spcBef>
              <a:spcAft>
                <a:spcPts val="0"/>
              </a:spcAft>
              <a:buClrTx/>
              <a:buSzTx/>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hlinkClick r:id="rId3"/>
              </a:rPr>
              <a:t>President of </a:t>
            </a:r>
          </a:p>
          <a:p>
            <a:pPr marL="342900" marR="0" lvl="0" indent="-342900" algn="l" defTabSz="457200" rtl="0" eaLnBrk="1" fontAlgn="auto" latinLnBrk="0" hangingPunct="1">
              <a:lnSpc>
                <a:spcPct val="100000"/>
              </a:lnSpc>
              <a:spcBef>
                <a:spcPct val="20000"/>
              </a:spcBef>
              <a:spcAft>
                <a:spcPts val="0"/>
              </a:spcAft>
              <a:buClrTx/>
              <a:buSzTx/>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hlinkClick r:id="rId3"/>
              </a:rPr>
              <a:t>Marketing Interview</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p:bldP spid="5" grpId="0"/>
      <p:bldP spid="6"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154</TotalTime>
  <Words>606</Words>
  <Application>Microsoft Macintosh PowerPoint</Application>
  <PresentationFormat>On-screen Show (4:3)</PresentationFormat>
  <Paragraphs>79</Paragraphs>
  <Slides>12</Slides>
  <Notes>0</Notes>
  <HiddenSlides>0</HiddenSlides>
  <MMClips>0</MMClips>
  <ScaleCrop>false</ScaleCrop>
  <HeadingPairs>
    <vt:vector size="4" baseType="variant">
      <vt:variant>
        <vt:lpstr>Design Template</vt:lpstr>
      </vt:variant>
      <vt:variant>
        <vt:i4>1</vt:i4>
      </vt:variant>
      <vt:variant>
        <vt:lpstr>Slide Titles</vt:lpstr>
      </vt:variant>
      <vt:variant>
        <vt:i4>12</vt:i4>
      </vt:variant>
    </vt:vector>
  </HeadingPairs>
  <TitlesOfParts>
    <vt:vector size="13" baseType="lpstr">
      <vt:lpstr>Office Theme</vt:lpstr>
      <vt:lpstr>Adept</vt:lpstr>
      <vt:lpstr>Slide 2</vt:lpstr>
      <vt:lpstr>Slide 3</vt:lpstr>
      <vt:lpstr>Slide 4</vt:lpstr>
      <vt:lpstr>Slide 5</vt:lpstr>
      <vt:lpstr>The Grid - Characterization</vt:lpstr>
      <vt:lpstr>An excerpt from Jeffrey Eugenides:</vt:lpstr>
      <vt:lpstr>Reading Comprehension Strategies  for Dialogue</vt:lpstr>
      <vt:lpstr>Slide 9</vt:lpstr>
      <vt:lpstr>Personal Agendas in Writing</vt:lpstr>
      <vt:lpstr>A writer’s personal agenda(s) can be seen through:</vt:lpstr>
      <vt:lpstr>Slide 12</vt:lpstr>
    </vt:vector>
  </TitlesOfParts>
  <Company>JP2CHS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Heather Patillo</dc:creator>
  <cp:lastModifiedBy>Heather Patillo</cp:lastModifiedBy>
  <cp:revision>19</cp:revision>
  <dcterms:created xsi:type="dcterms:W3CDTF">2014-06-13T20:05:56Z</dcterms:created>
  <dcterms:modified xsi:type="dcterms:W3CDTF">2014-06-13T20:06:23Z</dcterms:modified>
</cp:coreProperties>
</file>

<file path=docProps/thumbnail.jpeg>
</file>