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058400" cy="7772400"/>
  <p:notesSz cx="9144000" cy="6858000"/>
  <p:defaultTextStyle>
    <a:defPPr>
      <a:defRPr lang="en-US"/>
    </a:defPPr>
    <a:lvl1pPr algn="l" defTabSz="10175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508000" indent="-50800" algn="l" defTabSz="10175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1017588" indent="-103188" algn="l" defTabSz="10175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527175" indent="-155575" algn="l" defTabSz="10175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2036763" indent="-207963" algn="l" defTabSz="10175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72" y="-72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1C00E7C4-95BD-1042-9ED3-0C17EF99D4A1}" type="datetime1">
              <a:rPr lang="en-US"/>
              <a:pPr/>
              <a:t>6/17/2011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08300" y="514350"/>
            <a:ext cx="33274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4C132923-DE3D-394B-AB60-508FAD4B856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03C08E-D4CF-294D-BD3C-15EABB521312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E9CD0-51A0-A740-824B-D583EA984B4A}" type="datetime1">
              <a:rPr lang="en-US"/>
              <a:pPr/>
              <a:t>6/17/2011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618ED-3719-7544-B055-DD5F25A82B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FCE379-47B9-FD40-B755-96A12808DD93}" type="datetime1">
              <a:rPr lang="en-US"/>
              <a:pPr/>
              <a:t>6/17/2011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4C4A8C-AF2A-FD40-B05E-2510A1F508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311257"/>
            <a:ext cx="2263140" cy="66317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311257"/>
            <a:ext cx="6621780" cy="66317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BCE2E-5CB9-BE49-AAD8-4B85C44F1F27}" type="datetime1">
              <a:rPr lang="en-US"/>
              <a:pPr/>
              <a:t>6/17/2011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689735-9F9D-B346-9BE6-52AA70D7D4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C7E785-6618-3A45-8C95-65ABAAE6E98D}" type="datetime1">
              <a:rPr lang="en-US"/>
              <a:pPr/>
              <a:t>6/17/2011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4E640-BDC9-3D42-A301-2E339F4557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09C48-EE8D-314C-9D56-A1DFEF2E45BC}" type="datetime1">
              <a:rPr lang="en-US"/>
              <a:pPr/>
              <a:t>6/17/2011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7CF873-E922-C442-8F8F-C76E90B06D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813560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13560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82E2AF-B1A1-6641-8706-F3980DE54BA6}" type="datetime1">
              <a:rPr lang="en-US"/>
              <a:pPr/>
              <a:t>6/17/2011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DD7089-3007-DB48-AA24-4D5C12827F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37AD61-F959-0841-A15A-2703D6887A2F}" type="datetime1">
              <a:rPr lang="en-US"/>
              <a:pPr/>
              <a:t>6/17/2011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C060AF-84B2-AF43-9158-89E3E751B2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91BF7B-A127-A742-9537-39458D76C4B0}" type="datetime1">
              <a:rPr lang="en-US"/>
              <a:pPr/>
              <a:t>6/17/2011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5C2B4-016A-9A44-97B9-F8A35C90AB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0"/>
          <a:ext cx="10058400" cy="7772400"/>
        </p:xfrm>
        <a:graphic>
          <a:graphicData uri="http://schemas.openxmlformats.org/drawingml/2006/table">
            <a:tbl>
              <a:tblPr/>
              <a:tblGrid>
                <a:gridCol w="2514600"/>
                <a:gridCol w="2514600"/>
                <a:gridCol w="2514600"/>
                <a:gridCol w="2514600"/>
              </a:tblGrid>
              <a:tr h="3886200">
                <a:tc>
                  <a:txBody>
                    <a:bodyPr/>
                    <a:lstStyle/>
                    <a:p>
                      <a:pPr marL="0" marR="0" lvl="0" indent="0" algn="l" defTabSz="10175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75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75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75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6200">
                <a:tc>
                  <a:txBody>
                    <a:bodyPr/>
                    <a:lstStyle/>
                    <a:p>
                      <a:pPr marL="0" marR="0" lvl="0" indent="0" algn="l" defTabSz="10175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75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75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75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9B616D-0E8A-D445-85B7-8C8EBA194688}" type="datetime1">
              <a:rPr lang="en-US"/>
              <a:pPr/>
              <a:t>6/17/2011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7A58D4-8F06-CC4B-9739-0DCFA4C40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2691CD-768D-F34D-81E3-E61C1EA9290B}" type="datetime1">
              <a:rPr lang="en-US"/>
              <a:pPr/>
              <a:t>6/17/2011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DEB97-807F-FF48-B804-CC6136D96D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 rtlCol="0">
            <a:normAutofit/>
          </a:bodyPr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A4DCBF-D3D1-3143-A766-6715CE7AD375}" type="datetime1">
              <a:rPr lang="en-US"/>
              <a:pPr/>
              <a:t>6/17/2011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B8004-20D0-6748-AB6E-1993EB567D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03238" y="311150"/>
            <a:ext cx="90519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3238" y="1812925"/>
            <a:ext cx="9051925" cy="513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3238" y="7204075"/>
            <a:ext cx="2346325" cy="414338"/>
          </a:xfrm>
          <a:prstGeom prst="rect">
            <a:avLst/>
          </a:prstGeom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1C1E10EC-743A-3848-97F5-AD6A3D47BFC9}" type="datetime1">
              <a:rPr lang="en-US"/>
              <a:pPr/>
              <a:t>6/17/2011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938" y="7204075"/>
            <a:ext cx="3184525" cy="414338"/>
          </a:xfrm>
          <a:prstGeom prst="rect">
            <a:avLst/>
          </a:prstGeom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>
            <a:lvl1pPr algn="ctr">
              <a:defRPr sz="13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838" y="7204075"/>
            <a:ext cx="2346325" cy="414338"/>
          </a:xfrm>
          <a:prstGeom prst="rect">
            <a:avLst/>
          </a:prstGeom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>
            <a:lvl1pPr algn="r">
              <a:defRPr sz="13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6D856B3C-C792-AA41-8FD7-DA4BBAFC166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83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defTabSz="1017588" rtl="0" eaLnBrk="0" fontAlgn="base" hangingPunct="0"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101758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101758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101758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101758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1017588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</a:defRPr>
      </a:lvl6pPr>
      <a:lvl7pPr marL="914400" algn="ctr" defTabSz="1017588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</a:defRPr>
      </a:lvl7pPr>
      <a:lvl8pPr marL="1371600" algn="ctr" defTabSz="1017588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</a:defRPr>
      </a:lvl8pPr>
      <a:lvl9pPr marL="1828800" algn="ctr" defTabSz="1017588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</a:defRPr>
      </a:lvl9pPr>
    </p:titleStyle>
    <p:bodyStyle>
      <a:lvl1pPr marL="381000" indent="-381000" algn="l" defTabSz="10175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827088" indent="-317500" algn="l" defTabSz="10175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1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273175" indent="-254000" algn="l" defTabSz="10175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782763" indent="-254000" algn="l" defTabSz="10175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292350" indent="-254000" algn="l" defTabSz="101758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>
            <a:spLocks noChangeArrowheads="1"/>
          </p:cNvSpPr>
          <p:nvPr/>
        </p:nvSpPr>
        <p:spPr bwMode="auto">
          <a:xfrm rot="10800000">
            <a:off x="2743200" y="304800"/>
            <a:ext cx="21336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Calibri" charset="0"/>
              </a:rPr>
              <a:t>Irregular Affirmative Informal Commands</a:t>
            </a:r>
          </a:p>
          <a:p>
            <a:endParaRPr lang="en-US" sz="1400" dirty="0" smtClean="0">
              <a:latin typeface="Calibri" charset="0"/>
            </a:endParaRPr>
          </a:p>
          <a:p>
            <a:r>
              <a:rPr lang="en-US" sz="1400" dirty="0" err="1" smtClean="0">
                <a:latin typeface="Calibri" charset="0"/>
              </a:rPr>
              <a:t>Tener</a:t>
            </a:r>
            <a:r>
              <a:rPr lang="en-US" sz="1400" dirty="0" smtClean="0">
                <a:latin typeface="Calibri" charset="0"/>
              </a:rPr>
              <a:t> (to </a:t>
            </a:r>
            <a:r>
              <a:rPr lang="en-US" sz="1400" dirty="0" err="1" smtClean="0">
                <a:latin typeface="Calibri" charset="0"/>
              </a:rPr>
              <a:t>have)</a:t>
            </a:r>
            <a:r>
              <a:rPr lang="en-US" sz="1400" dirty="0" err="1" smtClean="0">
                <a:latin typeface="Calibri" charset="0"/>
                <a:sym typeface="Wingdings"/>
              </a:rPr>
              <a:t></a:t>
            </a:r>
            <a:endParaRPr lang="en-US" sz="1400" dirty="0" smtClean="0">
              <a:latin typeface="Calibri" charset="0"/>
              <a:sym typeface="Wingdings"/>
            </a:endParaRPr>
          </a:p>
          <a:p>
            <a:endParaRPr lang="en-US" sz="1400" dirty="0" smtClean="0">
              <a:latin typeface="Calibri" charset="0"/>
              <a:sym typeface="Wingdings"/>
            </a:endParaRPr>
          </a:p>
          <a:p>
            <a:r>
              <a:rPr lang="en-US" sz="1400" dirty="0" smtClean="0">
                <a:latin typeface="Calibri" charset="0"/>
                <a:sym typeface="Wingdings"/>
              </a:rPr>
              <a:t>____________________</a:t>
            </a:r>
          </a:p>
          <a:p>
            <a:r>
              <a:rPr lang="en-US" sz="1400" dirty="0" err="1" smtClean="0">
                <a:latin typeface="Calibri" charset="0"/>
                <a:sym typeface="Wingdings"/>
              </a:rPr>
              <a:t>Ir</a:t>
            </a:r>
            <a:r>
              <a:rPr lang="en-US" sz="1400" dirty="0" smtClean="0">
                <a:latin typeface="Calibri" charset="0"/>
                <a:sym typeface="Wingdings"/>
              </a:rPr>
              <a:t> (to </a:t>
            </a:r>
            <a:r>
              <a:rPr lang="en-US" sz="1400" dirty="0" err="1" smtClean="0">
                <a:latin typeface="Calibri" charset="0"/>
                <a:sym typeface="Wingdings"/>
              </a:rPr>
              <a:t>go)</a:t>
            </a:r>
            <a:endParaRPr lang="en-US" sz="1400" dirty="0" smtClean="0">
              <a:latin typeface="Calibri" charset="0"/>
              <a:sym typeface="Wingdings"/>
            </a:endParaRPr>
          </a:p>
          <a:p>
            <a:endParaRPr lang="en-US" sz="1400" dirty="0" smtClean="0">
              <a:latin typeface="Calibri" charset="0"/>
              <a:sym typeface="Wingdings"/>
            </a:endParaRPr>
          </a:p>
          <a:p>
            <a:r>
              <a:rPr lang="en-US" sz="1400" dirty="0" smtClean="0">
                <a:latin typeface="Calibri" charset="0"/>
                <a:sym typeface="Wingdings"/>
              </a:rPr>
              <a:t>____________________</a:t>
            </a:r>
          </a:p>
          <a:p>
            <a:r>
              <a:rPr lang="en-US" sz="1400" dirty="0" err="1" smtClean="0">
                <a:latin typeface="Calibri" charset="0"/>
                <a:sym typeface="Wingdings"/>
              </a:rPr>
              <a:t>Poner</a:t>
            </a:r>
            <a:r>
              <a:rPr lang="en-US" sz="1400" dirty="0" smtClean="0">
                <a:latin typeface="Calibri" charset="0"/>
                <a:sym typeface="Wingdings"/>
              </a:rPr>
              <a:t> (to </a:t>
            </a:r>
            <a:r>
              <a:rPr lang="en-US" sz="1400" dirty="0" err="1" smtClean="0">
                <a:latin typeface="Calibri" charset="0"/>
                <a:sym typeface="Wingdings"/>
              </a:rPr>
              <a:t>put)</a:t>
            </a:r>
            <a:endParaRPr lang="en-US" sz="1400" dirty="0" smtClean="0">
              <a:latin typeface="Calibri" charset="0"/>
              <a:sym typeface="Wingdings"/>
            </a:endParaRPr>
          </a:p>
          <a:p>
            <a:endParaRPr lang="en-US" sz="1400" dirty="0" smtClean="0">
              <a:latin typeface="Calibri" charset="0"/>
              <a:sym typeface="Wingdings"/>
            </a:endParaRPr>
          </a:p>
          <a:p>
            <a:r>
              <a:rPr lang="en-US" sz="1400" dirty="0" smtClean="0">
                <a:latin typeface="Calibri" charset="0"/>
                <a:sym typeface="Wingdings"/>
              </a:rPr>
              <a:t>____________________</a:t>
            </a:r>
          </a:p>
          <a:p>
            <a:r>
              <a:rPr lang="en-US" sz="1400" dirty="0" smtClean="0">
                <a:latin typeface="Calibri" charset="0"/>
                <a:sym typeface="Wingdings"/>
              </a:rPr>
              <a:t>Ser (to </a:t>
            </a:r>
            <a:r>
              <a:rPr lang="en-US" sz="1400" dirty="0" err="1" smtClean="0">
                <a:latin typeface="Calibri" charset="0"/>
                <a:sym typeface="Wingdings"/>
              </a:rPr>
              <a:t>be)</a:t>
            </a:r>
            <a:endParaRPr lang="en-US" sz="1400" dirty="0" smtClean="0">
              <a:latin typeface="Calibri" charset="0"/>
              <a:sym typeface="Wingdings"/>
            </a:endParaRPr>
          </a:p>
          <a:p>
            <a:endParaRPr lang="en-US" sz="1400" dirty="0" smtClean="0">
              <a:latin typeface="Calibri" charset="0"/>
              <a:sym typeface="Wingdings"/>
            </a:endParaRPr>
          </a:p>
          <a:p>
            <a:r>
              <a:rPr lang="en-US" sz="1400" dirty="0" smtClean="0">
                <a:latin typeface="Calibri" charset="0"/>
                <a:sym typeface="Wingdings"/>
              </a:rPr>
              <a:t>_____________________</a:t>
            </a:r>
            <a:endParaRPr lang="en-US" sz="1400" dirty="0">
              <a:latin typeface="Calibri" charset="0"/>
            </a:endParaRP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 rot="10800000">
            <a:off x="152400" y="2209798"/>
            <a:ext cx="2133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 smtClean="0">
                <a:latin typeface="Goudy Old Style"/>
                <a:cs typeface="Goudy Old Style"/>
              </a:rPr>
              <a:t>Affirmative Informal Commands</a:t>
            </a:r>
          </a:p>
          <a:p>
            <a:pPr algn="ctr"/>
            <a:r>
              <a:rPr lang="en-US" b="1" dirty="0" err="1" smtClean="0">
                <a:latin typeface="Goudy Old Style"/>
                <a:cs typeface="Goudy Old Style"/>
              </a:rPr>
              <a:t>Por</a:t>
            </a:r>
            <a:r>
              <a:rPr lang="en-US" b="1" smtClean="0">
                <a:latin typeface="Goudy Old Style"/>
                <a:cs typeface="Goudy Old Style"/>
              </a:rPr>
              <a:t>:</a:t>
            </a:r>
            <a:r>
              <a:rPr lang="en-US" smtClean="0">
                <a:latin typeface="Calibri" charset="0"/>
                <a:sym typeface="Wingdings"/>
              </a:rPr>
              <a:t>___________</a:t>
            </a:r>
            <a:endParaRPr lang="en-US" b="1" dirty="0">
              <a:latin typeface="Goudy Old Style"/>
              <a:cs typeface="Goudy Old Style"/>
            </a:endParaRPr>
          </a:p>
        </p:txBody>
      </p:sp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152400" y="3962400"/>
            <a:ext cx="2362200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Calibri" charset="0"/>
              </a:rPr>
              <a:t>Regular AR, ER, IR affirmative informal commands</a:t>
            </a:r>
          </a:p>
          <a:p>
            <a:endParaRPr lang="en-US" sz="1400" dirty="0" smtClean="0">
              <a:latin typeface="Calibri" charset="0"/>
            </a:endParaRPr>
          </a:p>
          <a:p>
            <a:r>
              <a:rPr lang="en-US" sz="1400" dirty="0" smtClean="0">
                <a:latin typeface="Calibri" charset="0"/>
              </a:rPr>
              <a:t>Conjugate the verbs into the </a:t>
            </a:r>
            <a:r>
              <a:rPr lang="en-US" sz="1400" dirty="0" err="1" smtClean="0">
                <a:latin typeface="Calibri" charset="0"/>
              </a:rPr>
              <a:t>tú</a:t>
            </a:r>
            <a:r>
              <a:rPr lang="en-US" sz="1400" dirty="0" smtClean="0">
                <a:latin typeface="Calibri" charset="0"/>
              </a:rPr>
              <a:t> form and drop the final “</a:t>
            </a:r>
            <a:r>
              <a:rPr lang="en-US" sz="1400" dirty="0" err="1" smtClean="0">
                <a:latin typeface="Calibri" charset="0"/>
              </a:rPr>
              <a:t>s</a:t>
            </a:r>
            <a:r>
              <a:rPr lang="en-US" sz="1400" dirty="0" smtClean="0">
                <a:latin typeface="Calibri" charset="0"/>
              </a:rPr>
              <a:t>”.</a:t>
            </a:r>
          </a:p>
          <a:p>
            <a:endParaRPr lang="en-US" sz="1400" dirty="0" smtClean="0">
              <a:latin typeface="Calibri" charset="0"/>
            </a:endParaRPr>
          </a:p>
          <a:p>
            <a:r>
              <a:rPr lang="en-US" sz="1400" dirty="0" smtClean="0">
                <a:latin typeface="Calibri" charset="0"/>
              </a:rPr>
              <a:t>Examples:</a:t>
            </a:r>
          </a:p>
          <a:p>
            <a:r>
              <a:rPr lang="en-US" sz="1900" dirty="0" smtClean="0">
                <a:latin typeface="Courier"/>
                <a:cs typeface="Courier"/>
              </a:rPr>
              <a:t>AR</a:t>
            </a:r>
            <a:r>
              <a:rPr lang="en-US" sz="1900" dirty="0" smtClean="0">
                <a:latin typeface="Calibri" charset="0"/>
              </a:rPr>
              <a:t> _______________</a:t>
            </a:r>
          </a:p>
          <a:p>
            <a:r>
              <a:rPr lang="en-US" sz="1900" dirty="0" smtClean="0">
                <a:latin typeface="Calibri" charset="0"/>
              </a:rPr>
              <a:t>      _______________</a:t>
            </a:r>
          </a:p>
          <a:p>
            <a:r>
              <a:rPr lang="en-US" sz="1900" dirty="0" smtClean="0">
                <a:latin typeface="Courier"/>
                <a:cs typeface="Courier"/>
              </a:rPr>
              <a:t>ER</a:t>
            </a:r>
            <a:r>
              <a:rPr lang="en-US" sz="1900" dirty="0" smtClean="0">
                <a:latin typeface="Calibri" charset="0"/>
              </a:rPr>
              <a:t> _______________</a:t>
            </a:r>
          </a:p>
          <a:p>
            <a:r>
              <a:rPr lang="en-US" sz="1900" dirty="0" smtClean="0">
                <a:latin typeface="Calibri" charset="0"/>
              </a:rPr>
              <a:t>      _______________</a:t>
            </a:r>
          </a:p>
          <a:p>
            <a:r>
              <a:rPr lang="en-US" sz="1900" dirty="0" smtClean="0">
                <a:latin typeface="Courier"/>
                <a:cs typeface="Courier"/>
              </a:rPr>
              <a:t>IR</a:t>
            </a:r>
            <a:r>
              <a:rPr lang="en-US" sz="1900" dirty="0" smtClean="0">
                <a:latin typeface="Calibri" charset="0"/>
              </a:rPr>
              <a:t> _______________</a:t>
            </a:r>
          </a:p>
          <a:p>
            <a:r>
              <a:rPr lang="en-US" sz="1900" dirty="0" smtClean="0">
                <a:latin typeface="Calibri" charset="0"/>
              </a:rPr>
              <a:t>      _______________</a:t>
            </a:r>
          </a:p>
          <a:p>
            <a:endParaRPr lang="en-US" sz="1400" dirty="0" smtClean="0">
              <a:latin typeface="Calibri" charset="0"/>
            </a:endParaRPr>
          </a:p>
        </p:txBody>
      </p:sp>
      <p:sp>
        <p:nvSpPr>
          <p:cNvPr id="14341" name="TextBox 6"/>
          <p:cNvSpPr txBox="1">
            <a:spLocks noChangeArrowheads="1"/>
          </p:cNvSpPr>
          <p:nvPr/>
        </p:nvSpPr>
        <p:spPr bwMode="auto">
          <a:xfrm rot="10800000">
            <a:off x="7543800" y="1593994"/>
            <a:ext cx="236220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Calibri" charset="0"/>
              </a:rPr>
              <a:t>Stem-changing affirmative informal commands</a:t>
            </a:r>
          </a:p>
          <a:p>
            <a:endParaRPr lang="en-US" sz="1400" dirty="0" smtClean="0">
              <a:latin typeface="Calibri" charset="0"/>
            </a:endParaRPr>
          </a:p>
          <a:p>
            <a:r>
              <a:rPr lang="en-US" sz="1400" dirty="0" smtClean="0">
                <a:latin typeface="Calibri" charset="0"/>
              </a:rPr>
              <a:t>U</a:t>
            </a:r>
            <a:r>
              <a:rPr lang="en-US" sz="1400" dirty="0" smtClean="0">
                <a:latin typeface="Calibri" charset="0"/>
                <a:sym typeface="Wingdings"/>
              </a:rPr>
              <a:t>UE</a:t>
            </a:r>
          </a:p>
          <a:p>
            <a:endParaRPr lang="en-US" sz="1400" smtClean="0">
              <a:latin typeface="Calibri" charset="0"/>
              <a:sym typeface="Wingdings"/>
            </a:endParaRPr>
          </a:p>
          <a:p>
            <a:pPr marL="342900" lvl="0" indent="-342900">
              <a:spcAft>
                <a:spcPts val="0"/>
              </a:spcAft>
              <a:buAutoNum type="arabicPeriod"/>
            </a:pPr>
            <a:r>
              <a:rPr lang="en-US" sz="1900" smtClean="0">
                <a:solidFill>
                  <a:prstClr val="black"/>
                </a:solidFill>
                <a:latin typeface="Calibri" charset="0"/>
                <a:sym typeface="Wingdings"/>
              </a:rPr>
              <a:t>______________________________</a:t>
            </a:r>
            <a:endParaRPr lang="en-US" sz="1900" dirty="0" smtClean="0">
              <a:solidFill>
                <a:prstClr val="black"/>
              </a:solidFill>
              <a:latin typeface="Calibri" charset="0"/>
              <a:sym typeface="Wingdings"/>
            </a:endParaRPr>
          </a:p>
          <a:p>
            <a:endParaRPr lang="en-US" sz="1400" dirty="0">
              <a:latin typeface="Calibri" charset="0"/>
            </a:endParaRPr>
          </a:p>
        </p:txBody>
      </p:sp>
      <p:sp>
        <p:nvSpPr>
          <p:cNvPr id="14342" name="TextBox 7"/>
          <p:cNvSpPr txBox="1">
            <a:spLocks noChangeArrowheads="1"/>
          </p:cNvSpPr>
          <p:nvPr/>
        </p:nvSpPr>
        <p:spPr bwMode="auto">
          <a:xfrm>
            <a:off x="5105400" y="4038600"/>
            <a:ext cx="2362200" cy="3454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Calibri" charset="0"/>
              </a:rPr>
              <a:t>Stem-changing affirmative informal commands</a:t>
            </a:r>
          </a:p>
          <a:p>
            <a:pPr lvl="0"/>
            <a:endParaRPr lang="en-US" sz="1400" dirty="0" smtClean="0">
              <a:solidFill>
                <a:prstClr val="black"/>
              </a:solidFill>
              <a:latin typeface="Calibri" charset="0"/>
            </a:endParaRPr>
          </a:p>
          <a:p>
            <a:pPr lvl="0"/>
            <a:r>
              <a:rPr lang="en-US" sz="1400" dirty="0">
                <a:solidFill>
                  <a:prstClr val="black"/>
                </a:solidFill>
                <a:latin typeface="Calibri" charset="0"/>
                <a:sym typeface="Wingdings"/>
              </a:rPr>
              <a:t>O</a:t>
            </a:r>
            <a:r>
              <a:rPr lang="en-US" sz="1400" dirty="0" smtClean="0">
                <a:solidFill>
                  <a:prstClr val="black"/>
                </a:solidFill>
                <a:latin typeface="Calibri" charset="0"/>
                <a:sym typeface="Wingdings"/>
              </a:rPr>
              <a:t>UE</a:t>
            </a:r>
          </a:p>
          <a:p>
            <a:pPr lvl="0"/>
            <a:endParaRPr lang="en-US" sz="1050" dirty="0" smtClean="0">
              <a:solidFill>
                <a:prstClr val="black"/>
              </a:solidFill>
              <a:latin typeface="Calibri" charset="0"/>
              <a:sym typeface="Wingdings"/>
            </a:endParaRPr>
          </a:p>
          <a:p>
            <a:pPr marL="342900" lvl="0" indent="-342900">
              <a:spcAft>
                <a:spcPts val="0"/>
              </a:spcAft>
              <a:buAutoNum type="arabicPeriod"/>
            </a:pPr>
            <a:r>
              <a:rPr lang="en-US" sz="1900" dirty="0" smtClean="0">
                <a:solidFill>
                  <a:prstClr val="black"/>
                </a:solidFill>
                <a:latin typeface="Calibri" charset="0"/>
                <a:sym typeface="Wingdings"/>
              </a:rPr>
              <a:t>______________________________</a:t>
            </a:r>
          </a:p>
          <a:p>
            <a:pPr marL="342900" lvl="0" indent="-342900">
              <a:spcAft>
                <a:spcPts val="0"/>
              </a:spcAft>
              <a:buAutoNum type="arabicPeriod"/>
            </a:pPr>
            <a:r>
              <a:rPr lang="en-US" sz="1900" dirty="0" smtClean="0">
                <a:solidFill>
                  <a:prstClr val="black"/>
                </a:solidFill>
                <a:latin typeface="Calibri" charset="0"/>
                <a:sym typeface="Wingdings"/>
              </a:rPr>
              <a:t>______________________________</a:t>
            </a:r>
            <a:endParaRPr lang="en-US" sz="1400" dirty="0" smtClean="0">
              <a:solidFill>
                <a:prstClr val="black"/>
              </a:solidFill>
              <a:latin typeface="Calibri" charset="0"/>
              <a:sym typeface="Wingdings"/>
            </a:endParaRPr>
          </a:p>
          <a:p>
            <a:pPr marL="342900" lvl="0" indent="-342900">
              <a:spcAft>
                <a:spcPts val="0"/>
              </a:spcAft>
              <a:buAutoNum type="arabicPeriod"/>
            </a:pPr>
            <a:r>
              <a:rPr lang="en-US" sz="1900" dirty="0" smtClean="0">
                <a:solidFill>
                  <a:prstClr val="black"/>
                </a:solidFill>
                <a:latin typeface="Calibri" charset="0"/>
                <a:sym typeface="Wingdings"/>
              </a:rPr>
              <a:t>______________________________</a:t>
            </a:r>
          </a:p>
          <a:p>
            <a:pPr marL="342900" lvl="0" indent="-342900">
              <a:spcAft>
                <a:spcPts val="0"/>
              </a:spcAft>
              <a:buAutoNum type="arabicPeriod"/>
            </a:pPr>
            <a:r>
              <a:rPr lang="en-US" sz="1900" dirty="0" smtClean="0">
                <a:solidFill>
                  <a:prstClr val="black"/>
                </a:solidFill>
                <a:latin typeface="Calibri" charset="0"/>
                <a:sym typeface="Wingdings"/>
              </a:rPr>
              <a:t>______________________________</a:t>
            </a:r>
            <a:endParaRPr lang="en-US" sz="1400" dirty="0">
              <a:solidFill>
                <a:prstClr val="black"/>
              </a:solidFill>
              <a:latin typeface="Calibri" charset="0"/>
            </a:endParaRPr>
          </a:p>
        </p:txBody>
      </p:sp>
      <p:sp>
        <p:nvSpPr>
          <p:cNvPr id="14343" name="TextBox 8"/>
          <p:cNvSpPr txBox="1">
            <a:spLocks noChangeArrowheads="1"/>
          </p:cNvSpPr>
          <p:nvPr/>
        </p:nvSpPr>
        <p:spPr bwMode="auto">
          <a:xfrm>
            <a:off x="7620000" y="4038600"/>
            <a:ext cx="2438400" cy="3724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Calibri" charset="0"/>
              </a:rPr>
              <a:t>Stem-changing affirmative informal commands</a:t>
            </a:r>
          </a:p>
          <a:p>
            <a:pPr lvl="0"/>
            <a:endParaRPr lang="en-US" sz="1400" dirty="0" smtClean="0">
              <a:solidFill>
                <a:prstClr val="black"/>
              </a:solidFill>
              <a:latin typeface="Calibri" charset="0"/>
            </a:endParaRPr>
          </a:p>
          <a:p>
            <a:pPr lvl="0"/>
            <a:r>
              <a:rPr lang="en-US" sz="1400" dirty="0" smtClean="0">
                <a:solidFill>
                  <a:prstClr val="black"/>
                </a:solidFill>
                <a:latin typeface="Calibri" charset="0"/>
              </a:rPr>
              <a:t>E</a:t>
            </a:r>
            <a:r>
              <a:rPr lang="en-US" sz="1400" dirty="0" smtClean="0">
                <a:solidFill>
                  <a:prstClr val="black"/>
                </a:solidFill>
                <a:latin typeface="Calibri" charset="0"/>
                <a:sym typeface="Wingdings"/>
              </a:rPr>
              <a:t>IE</a:t>
            </a:r>
          </a:p>
          <a:p>
            <a:pPr lvl="0"/>
            <a:endParaRPr lang="en-US" sz="1400" dirty="0" smtClean="0">
              <a:solidFill>
                <a:prstClr val="black"/>
              </a:solidFill>
              <a:latin typeface="Calibri" charset="0"/>
              <a:sym typeface="Wingdings"/>
            </a:endParaRPr>
          </a:p>
          <a:p>
            <a:pPr marL="342900" lvl="0" indent="-342900">
              <a:spcAft>
                <a:spcPts val="0"/>
              </a:spcAft>
              <a:buAutoNum type="arabicPeriod"/>
            </a:pPr>
            <a:r>
              <a:rPr lang="en-US" sz="1900" dirty="0" smtClean="0">
                <a:solidFill>
                  <a:prstClr val="black"/>
                </a:solidFill>
                <a:latin typeface="Calibri" charset="0"/>
                <a:sym typeface="Wingdings"/>
              </a:rPr>
              <a:t>______________________________</a:t>
            </a:r>
          </a:p>
          <a:p>
            <a:pPr marL="342900" lvl="0" indent="-342900">
              <a:spcAft>
                <a:spcPts val="0"/>
              </a:spcAft>
            </a:pPr>
            <a:endParaRPr lang="en-US" sz="1900" dirty="0" smtClean="0">
              <a:solidFill>
                <a:prstClr val="black"/>
              </a:solidFill>
              <a:latin typeface="Calibri" charset="0"/>
              <a:sym typeface="Wingdings"/>
            </a:endParaRPr>
          </a:p>
          <a:p>
            <a:pPr marL="342900" lvl="0" indent="-342900">
              <a:spcAft>
                <a:spcPts val="0"/>
              </a:spcAft>
              <a:buAutoNum type="arabicPeriod"/>
            </a:pPr>
            <a:r>
              <a:rPr lang="en-US" sz="1900" dirty="0" smtClean="0">
                <a:solidFill>
                  <a:prstClr val="black"/>
                </a:solidFill>
                <a:latin typeface="Calibri" charset="0"/>
                <a:sym typeface="Wingdings"/>
              </a:rPr>
              <a:t>______________________________</a:t>
            </a:r>
          </a:p>
          <a:p>
            <a:pPr marL="342900" lvl="0" indent="-342900">
              <a:spcAft>
                <a:spcPts val="0"/>
              </a:spcAft>
            </a:pPr>
            <a:endParaRPr lang="en-US" sz="1900" dirty="0" smtClean="0">
              <a:solidFill>
                <a:prstClr val="black"/>
              </a:solidFill>
              <a:latin typeface="Calibri" charset="0"/>
              <a:sym typeface="Wingdings"/>
            </a:endParaRPr>
          </a:p>
          <a:p>
            <a:pPr marL="342900" lvl="0" indent="-342900">
              <a:spcAft>
                <a:spcPts val="0"/>
              </a:spcAft>
              <a:buAutoNum type="arabicPeriod"/>
            </a:pPr>
            <a:r>
              <a:rPr lang="en-US" sz="1900" dirty="0" smtClean="0">
                <a:solidFill>
                  <a:prstClr val="black"/>
                </a:solidFill>
                <a:latin typeface="Calibri" charset="0"/>
                <a:sym typeface="Wingdings"/>
              </a:rPr>
              <a:t>______________________________</a:t>
            </a:r>
            <a:endParaRPr lang="en-US" sz="1900" dirty="0" smtClean="0">
              <a:solidFill>
                <a:prstClr val="black"/>
              </a:solidFill>
              <a:latin typeface="Calibri" charset="0"/>
            </a:endParaRPr>
          </a:p>
          <a:p>
            <a:pPr lvl="0"/>
            <a:endParaRPr lang="en-US" sz="1400" dirty="0">
              <a:solidFill>
                <a:prstClr val="black"/>
              </a:solidFill>
              <a:latin typeface="Calibri" charset="0"/>
            </a:endParaRPr>
          </a:p>
        </p:txBody>
      </p:sp>
      <p:sp>
        <p:nvSpPr>
          <p:cNvPr id="14344" name="TextBox 9"/>
          <p:cNvSpPr txBox="1">
            <a:spLocks noChangeArrowheads="1"/>
          </p:cNvSpPr>
          <p:nvPr/>
        </p:nvSpPr>
        <p:spPr bwMode="auto">
          <a:xfrm rot="10800000">
            <a:off x="5257800" y="304800"/>
            <a:ext cx="20574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Calibri" charset="0"/>
              </a:rPr>
              <a:t>Irregular Affirmative Informal Commands</a:t>
            </a:r>
          </a:p>
          <a:p>
            <a:endParaRPr lang="en-US" sz="1400" dirty="0" smtClean="0">
              <a:latin typeface="Calibri" charset="0"/>
            </a:endParaRPr>
          </a:p>
          <a:p>
            <a:r>
              <a:rPr lang="en-US" sz="1400" dirty="0" err="1" smtClean="0">
                <a:latin typeface="Calibri" charset="0"/>
              </a:rPr>
              <a:t>Venir</a:t>
            </a:r>
            <a:r>
              <a:rPr lang="en-US" sz="1400" dirty="0" smtClean="0">
                <a:latin typeface="Calibri" charset="0"/>
              </a:rPr>
              <a:t> (to </a:t>
            </a:r>
            <a:r>
              <a:rPr lang="en-US" sz="1400" dirty="0" err="1" smtClean="0">
                <a:latin typeface="Calibri" charset="0"/>
              </a:rPr>
              <a:t>come)</a:t>
            </a:r>
            <a:r>
              <a:rPr lang="en-US" sz="1400" dirty="0" err="1" smtClean="0">
                <a:latin typeface="Calibri" charset="0"/>
                <a:sym typeface="Wingdings"/>
              </a:rPr>
              <a:t></a:t>
            </a:r>
            <a:endParaRPr lang="en-US" sz="1400" dirty="0" smtClean="0">
              <a:latin typeface="Calibri" charset="0"/>
              <a:sym typeface="Wingdings"/>
            </a:endParaRPr>
          </a:p>
          <a:p>
            <a:endParaRPr lang="en-US" sz="1400" dirty="0" smtClean="0">
              <a:latin typeface="Calibri" charset="0"/>
              <a:sym typeface="Wingdings"/>
            </a:endParaRPr>
          </a:p>
          <a:p>
            <a:r>
              <a:rPr lang="en-US" sz="1400" dirty="0" smtClean="0">
                <a:latin typeface="Calibri" charset="0"/>
                <a:sym typeface="Wingdings"/>
              </a:rPr>
              <a:t>____________________</a:t>
            </a:r>
          </a:p>
          <a:p>
            <a:r>
              <a:rPr lang="en-US" sz="1400" dirty="0" err="1" smtClean="0">
                <a:latin typeface="Calibri" charset="0"/>
                <a:sym typeface="Wingdings"/>
              </a:rPr>
              <a:t>Decir</a:t>
            </a:r>
            <a:r>
              <a:rPr lang="en-US" sz="1400" dirty="0" smtClean="0">
                <a:latin typeface="Calibri" charset="0"/>
                <a:sym typeface="Wingdings"/>
              </a:rPr>
              <a:t> (to </a:t>
            </a:r>
            <a:r>
              <a:rPr lang="en-US" sz="1400" dirty="0" err="1" smtClean="0">
                <a:latin typeface="Calibri" charset="0"/>
                <a:sym typeface="Wingdings"/>
              </a:rPr>
              <a:t>say)</a:t>
            </a:r>
            <a:endParaRPr lang="en-US" sz="1400" dirty="0" smtClean="0">
              <a:latin typeface="Calibri" charset="0"/>
              <a:sym typeface="Wingdings"/>
            </a:endParaRPr>
          </a:p>
          <a:p>
            <a:endParaRPr lang="en-US" sz="1400" dirty="0" smtClean="0">
              <a:latin typeface="Calibri" charset="0"/>
              <a:sym typeface="Wingdings"/>
            </a:endParaRPr>
          </a:p>
          <a:p>
            <a:r>
              <a:rPr lang="en-US" sz="1400" dirty="0" smtClean="0">
                <a:latin typeface="Calibri" charset="0"/>
                <a:sym typeface="Wingdings"/>
              </a:rPr>
              <a:t>____________________</a:t>
            </a:r>
          </a:p>
          <a:p>
            <a:r>
              <a:rPr lang="en-US" sz="1400" dirty="0" err="1" smtClean="0">
                <a:latin typeface="Calibri" charset="0"/>
                <a:sym typeface="Wingdings"/>
              </a:rPr>
              <a:t>Salir</a:t>
            </a:r>
            <a:r>
              <a:rPr lang="en-US" sz="1400" dirty="0" smtClean="0">
                <a:latin typeface="Calibri" charset="0"/>
                <a:sym typeface="Wingdings"/>
              </a:rPr>
              <a:t> (to go out/</a:t>
            </a:r>
            <a:r>
              <a:rPr lang="en-US" sz="1400" dirty="0" err="1" smtClean="0">
                <a:latin typeface="Calibri" charset="0"/>
                <a:sym typeface="Wingdings"/>
              </a:rPr>
              <a:t>leave)</a:t>
            </a:r>
            <a:endParaRPr lang="en-US" sz="1400" dirty="0" smtClean="0">
              <a:latin typeface="Calibri" charset="0"/>
              <a:sym typeface="Wingdings"/>
            </a:endParaRPr>
          </a:p>
          <a:p>
            <a:endParaRPr lang="en-US" sz="1400" dirty="0" smtClean="0">
              <a:latin typeface="Calibri" charset="0"/>
              <a:sym typeface="Wingdings"/>
            </a:endParaRPr>
          </a:p>
          <a:p>
            <a:r>
              <a:rPr lang="en-US" sz="1400" dirty="0" smtClean="0">
                <a:latin typeface="Calibri" charset="0"/>
                <a:sym typeface="Wingdings"/>
              </a:rPr>
              <a:t>____________________</a:t>
            </a:r>
          </a:p>
          <a:p>
            <a:r>
              <a:rPr lang="en-US" sz="1400" dirty="0" err="1" smtClean="0">
                <a:latin typeface="Calibri" charset="0"/>
                <a:sym typeface="Wingdings"/>
              </a:rPr>
              <a:t>Hacer</a:t>
            </a:r>
            <a:r>
              <a:rPr lang="en-US" sz="1400" dirty="0" smtClean="0">
                <a:latin typeface="Calibri" charset="0"/>
                <a:sym typeface="Wingdings"/>
              </a:rPr>
              <a:t> (to do/</a:t>
            </a:r>
            <a:r>
              <a:rPr lang="en-US" sz="1400" dirty="0" err="1" smtClean="0">
                <a:latin typeface="Calibri" charset="0"/>
                <a:sym typeface="Wingdings"/>
              </a:rPr>
              <a:t>make)</a:t>
            </a:r>
            <a:endParaRPr lang="en-US" sz="1400" dirty="0" smtClean="0">
              <a:latin typeface="Calibri" charset="0"/>
              <a:sym typeface="Wingdings"/>
            </a:endParaRPr>
          </a:p>
          <a:p>
            <a:endParaRPr lang="en-US" sz="1400" dirty="0" smtClean="0">
              <a:latin typeface="Calibri" charset="0"/>
              <a:sym typeface="Wingdings"/>
            </a:endParaRPr>
          </a:p>
          <a:p>
            <a:r>
              <a:rPr lang="en-US" sz="1400" dirty="0" smtClean="0">
                <a:latin typeface="Calibri" charset="0"/>
                <a:sym typeface="Wingdings"/>
              </a:rPr>
              <a:t>_____________________</a:t>
            </a:r>
            <a:endParaRPr lang="en-US" sz="1400" dirty="0">
              <a:latin typeface="Calibri" charset="0"/>
            </a:endParaRPr>
          </a:p>
        </p:txBody>
      </p:sp>
      <p:sp>
        <p:nvSpPr>
          <p:cNvPr id="14345" name="TextBox 10"/>
          <p:cNvSpPr txBox="1">
            <a:spLocks noChangeArrowheads="1"/>
          </p:cNvSpPr>
          <p:nvPr/>
        </p:nvSpPr>
        <p:spPr bwMode="auto">
          <a:xfrm>
            <a:off x="2590800" y="4038600"/>
            <a:ext cx="2362200" cy="26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lvl="0"/>
            <a:r>
              <a:rPr lang="en-US" sz="1400" dirty="0">
                <a:solidFill>
                  <a:prstClr val="black"/>
                </a:solidFill>
                <a:latin typeface="Calibri" charset="0"/>
              </a:rPr>
              <a:t>Stem-changing affirmative informal commands</a:t>
            </a:r>
          </a:p>
          <a:p>
            <a:pPr lvl="0"/>
            <a:endParaRPr lang="en-US" sz="1400" dirty="0" smtClean="0">
              <a:solidFill>
                <a:prstClr val="black"/>
              </a:solidFill>
              <a:latin typeface="Calibri" charset="0"/>
            </a:endParaRPr>
          </a:p>
          <a:p>
            <a:pPr lvl="0"/>
            <a:r>
              <a:rPr lang="en-US" sz="1400" dirty="0" smtClean="0">
                <a:solidFill>
                  <a:prstClr val="black"/>
                </a:solidFill>
                <a:latin typeface="Calibri" charset="0"/>
              </a:rPr>
              <a:t>E</a:t>
            </a:r>
            <a:r>
              <a:rPr lang="en-US" sz="1400" dirty="0" smtClean="0">
                <a:solidFill>
                  <a:prstClr val="black"/>
                </a:solidFill>
                <a:latin typeface="Calibri" charset="0"/>
                <a:sym typeface="Wingdings"/>
              </a:rPr>
              <a:t>I</a:t>
            </a:r>
          </a:p>
          <a:p>
            <a:pPr lvl="0"/>
            <a:endParaRPr lang="en-US" sz="1400" dirty="0" smtClean="0">
              <a:solidFill>
                <a:prstClr val="black"/>
              </a:solidFill>
              <a:latin typeface="Calibri" charset="0"/>
              <a:sym typeface="Wingdings"/>
            </a:endParaRPr>
          </a:p>
          <a:p>
            <a:pPr marL="342900" lvl="0" indent="-342900">
              <a:spcAft>
                <a:spcPts val="0"/>
              </a:spcAft>
              <a:buAutoNum type="arabicPeriod"/>
            </a:pPr>
            <a:r>
              <a:rPr lang="en-US" sz="1900" dirty="0" smtClean="0">
                <a:solidFill>
                  <a:prstClr val="black"/>
                </a:solidFill>
                <a:latin typeface="Calibri" charset="0"/>
                <a:sym typeface="Wingdings"/>
              </a:rPr>
              <a:t>______________________________</a:t>
            </a:r>
          </a:p>
          <a:p>
            <a:pPr marL="342900" lvl="0" indent="-342900">
              <a:spcAft>
                <a:spcPts val="0"/>
              </a:spcAft>
            </a:pPr>
            <a:endParaRPr lang="en-US" sz="1900" dirty="0" smtClean="0">
              <a:solidFill>
                <a:prstClr val="black"/>
              </a:solidFill>
              <a:latin typeface="Calibri" charset="0"/>
              <a:sym typeface="Wingdings"/>
            </a:endParaRPr>
          </a:p>
          <a:p>
            <a:pPr marL="342900" lvl="0" indent="-342900">
              <a:spcAft>
                <a:spcPts val="0"/>
              </a:spcAft>
              <a:buAutoNum type="arabicPeriod"/>
            </a:pPr>
            <a:r>
              <a:rPr lang="en-US" sz="1900" dirty="0" smtClean="0">
                <a:solidFill>
                  <a:prstClr val="black"/>
                </a:solidFill>
                <a:latin typeface="Calibri" charset="0"/>
                <a:sym typeface="Wingdings"/>
              </a:rPr>
              <a:t>______________________________</a:t>
            </a:r>
          </a:p>
        </p:txBody>
      </p:sp>
      <p:sp>
        <p:nvSpPr>
          <p:cNvPr id="14346" name="Rectangle 9"/>
          <p:cNvSpPr>
            <a:spLocks noChangeArrowheads="1"/>
          </p:cNvSpPr>
          <p:nvPr/>
        </p:nvSpPr>
        <p:spPr bwMode="auto">
          <a:xfrm>
            <a:off x="0" y="1219200"/>
            <a:ext cx="2514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Picture 10" descr="Screen shot 2011-03-28 at 12.47.54 PM.png"/>
          <p:cNvPicPr>
            <a:picLocks noChangeAspect="1"/>
          </p:cNvPicPr>
          <p:nvPr/>
        </p:nvPicPr>
        <p:blipFill>
          <a:blip r:embed="rId3" cstate="print"/>
          <a:srcRect l="2857"/>
          <a:stretch>
            <a:fillRect/>
          </a:stretch>
        </p:blipFill>
        <p:spPr>
          <a:xfrm rot="10800000">
            <a:off x="149225" y="292100"/>
            <a:ext cx="2249956" cy="14478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 flipH="1">
            <a:off x="1641474" y="1139825"/>
            <a:ext cx="64769" cy="57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146</Words>
  <Application>Microsoft Office PowerPoint</Application>
  <PresentationFormat>Custom</PresentationFormat>
  <Paragraphs>71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taas</cp:lastModifiedBy>
  <cp:revision>14</cp:revision>
  <cp:lastPrinted>2011-03-28T17:54:53Z</cp:lastPrinted>
  <dcterms:created xsi:type="dcterms:W3CDTF">2011-03-28T18:30:12Z</dcterms:created>
  <dcterms:modified xsi:type="dcterms:W3CDTF">2011-06-17T16:02:08Z</dcterms:modified>
</cp:coreProperties>
</file>