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sldIdLst>
    <p:sldId id="256" r:id="rId2"/>
    <p:sldId id="273" r:id="rId3"/>
    <p:sldId id="278" r:id="rId4"/>
    <p:sldId id="277" r:id="rId5"/>
    <p:sldId id="276" r:id="rId6"/>
    <p:sldId id="274" r:id="rId7"/>
    <p:sldId id="279" r:id="rId8"/>
    <p:sldId id="280" r:id="rId9"/>
    <p:sldId id="282" r:id="rId10"/>
    <p:sldId id="281" r:id="rId11"/>
    <p:sldId id="283" r:id="rId1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2334"/>
    <a:srgbClr val="800000"/>
    <a:srgbClr val="C583C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A6D7838B-7791-4272-AFAC-631E02F78D6D}" type="datetimeFigureOut">
              <a:rPr lang="en-US"/>
              <a:pPr>
                <a:defRPr/>
              </a:pPr>
              <a:t>6/16/2011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68ED431E-13CD-46D2-9C4B-C324E21E2E7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smtClean="0"/>
              <a:t>Sung to the tune: Farmer in the Dell song 1</a:t>
            </a:r>
            <a:r>
              <a:rPr lang="en-US" baseline="30000" smtClean="0"/>
              <a:t>st </a:t>
            </a:r>
            <a:r>
              <a:rPr lang="en-US" smtClean="0"/>
              <a:t>4 slides</a:t>
            </a:r>
          </a:p>
        </p:txBody>
      </p:sp>
      <p:sp>
        <p:nvSpPr>
          <p:cNvPr id="17412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2B4EAB9-BA7A-4289-AC63-E6A35CF11C18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BC9624-DB26-4F03-A5E6-CF2A37A1C494}" type="datetimeFigureOut">
              <a:rPr lang="en-US"/>
              <a:pPr>
                <a:defRPr/>
              </a:pPr>
              <a:t>6/16/2011</a:t>
            </a:fld>
            <a:endParaRPr lang="en-US"/>
          </a:p>
        </p:txBody>
      </p:sp>
      <p:sp>
        <p:nvSpPr>
          <p:cNvPr id="5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C9FBBE-2204-4E05-97D4-126C6F2F291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BD2276-BFD6-4ACE-93FE-ADEFE17E3749}" type="datetimeFigureOut">
              <a:rPr lang="en-US"/>
              <a:pPr>
                <a:defRPr/>
              </a:pPr>
              <a:t>6/16/2011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CC5DA7-A410-4A79-BF4D-0E6EAF14DFD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814839-81DC-4C4D-AEC2-06846875DD98}" type="datetimeFigureOut">
              <a:rPr lang="en-US"/>
              <a:pPr>
                <a:defRPr/>
              </a:pPr>
              <a:t>6/16/2011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EE519E-80BE-498F-8C29-34B0BB69E2E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E4B030-D47E-493C-9751-82372EF49F12}" type="datetimeFigureOut">
              <a:rPr lang="en-US"/>
              <a:pPr>
                <a:defRPr/>
              </a:pPr>
              <a:t>6/16/2011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95A186-AA5E-40B2-869E-4A15FBC76B4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4F7F7B-D963-4327-B220-4268009F91F6}" type="datetimeFigureOut">
              <a:rPr lang="en-US"/>
              <a:pPr>
                <a:defRPr/>
              </a:pPr>
              <a:t>6/16/2011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B4A0B6-D44F-4927-9C27-A555DF8FA16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D4EA4C-509A-4AE1-BE5F-E635C1C4E4B4}" type="datetimeFigureOut">
              <a:rPr lang="en-US"/>
              <a:pPr>
                <a:defRPr/>
              </a:pPr>
              <a:t>6/16/2011</a:t>
            </a:fld>
            <a:endParaRPr lang="en-US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D2E5DF-32CB-407B-9BC3-976C42E5185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B1E25B-4C17-4739-AFBA-CF7F91B757CA}" type="datetimeFigureOut">
              <a:rPr lang="en-US"/>
              <a:pPr>
                <a:defRPr/>
              </a:pPr>
              <a:t>6/16/2011</a:t>
            </a:fld>
            <a:endParaRPr lang="en-US"/>
          </a:p>
        </p:txBody>
      </p:sp>
      <p:sp>
        <p:nvSpPr>
          <p:cNvPr id="8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AD97FA-FB9B-4F96-9AD3-941D594EB48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4EF075-6AB0-4D58-8D0F-3165DF1C55C3}" type="datetimeFigureOut">
              <a:rPr lang="en-US"/>
              <a:pPr>
                <a:defRPr/>
              </a:pPr>
              <a:t>6/16/2011</a:t>
            </a:fld>
            <a:endParaRPr lang="en-US"/>
          </a:p>
        </p:txBody>
      </p:sp>
      <p:sp>
        <p:nvSpPr>
          <p:cNvPr id="4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4E8D7F-5695-4A34-AAF6-8763CE59DB2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C6753E-142F-4A25-BFC9-8D2B3BDEF72E}" type="datetimeFigureOut">
              <a:rPr lang="en-US"/>
              <a:pPr>
                <a:defRPr/>
              </a:pPr>
              <a:t>6/16/2011</a:t>
            </a:fld>
            <a:endParaRPr lang="en-US"/>
          </a:p>
        </p:txBody>
      </p:sp>
      <p:sp>
        <p:nvSpPr>
          <p:cNvPr id="3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A5A2CA-DAD6-4071-B8F3-FB38876137A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A09A35-8A71-4461-8561-CFE574935F39}" type="datetimeFigureOut">
              <a:rPr lang="en-US"/>
              <a:pPr>
                <a:defRPr/>
              </a:pPr>
              <a:t>6/16/2011</a:t>
            </a:fld>
            <a:endParaRPr lang="en-US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A52DB5-468B-4DE4-8B7A-81C325579E5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nip and Round Single Corner Rectangle 4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ight Triangle 5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Freeform 6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178E41-75ED-45DD-9383-D290FD6203B0}" type="datetimeFigureOut">
              <a:rPr lang="en-US"/>
              <a:pPr>
                <a:defRPr/>
              </a:pPr>
              <a:t>6/16/2011</a:t>
            </a:fld>
            <a:endParaRPr lang="en-US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030FF1-73C8-4662-93C7-B49D8385DAA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28" name="Title Placeholder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9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CA5EF62-9989-43AB-AFD4-A007565BF8EB}" type="datetimeFigureOut">
              <a:rPr lang="en-US"/>
              <a:pPr>
                <a:defRPr/>
              </a:pPr>
              <a:t>6/16/2011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BDD7091-D937-4D81-87AE-3A9BFC6FBC2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grpSp>
        <p:nvGrpSpPr>
          <p:cNvPr id="1033" name="Group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89" r:id="rId2"/>
    <p:sldLayoutId id="2147483698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9" r:id="rId9"/>
    <p:sldLayoutId id="2147483695" r:id="rId10"/>
    <p:sldLayoutId id="2147483696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E7BC2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E7BC2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D092A7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gif"/><Relationship Id="rId7" Type="http://schemas.openxmlformats.org/officeDocument/2006/relationships/image" Target="../media/image25.gif"/><Relationship Id="rId2" Type="http://schemas.openxmlformats.org/officeDocument/2006/relationships/image" Target="../media/image20.gif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4.gif"/><Relationship Id="rId5" Type="http://schemas.openxmlformats.org/officeDocument/2006/relationships/image" Target="../media/image23.gif"/><Relationship Id="rId4" Type="http://schemas.openxmlformats.org/officeDocument/2006/relationships/image" Target="../media/image22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7" Type="http://schemas.openxmlformats.org/officeDocument/2006/relationships/image" Target="../media/image3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533400"/>
            <a:ext cx="5486400" cy="1066800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2"/>
                </a:solidFill>
              </a:rPr>
              <a:t>Food Chain Song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5123" name="Subtitle 2"/>
          <p:cNvSpPr>
            <a:spLocks noGrp="1"/>
          </p:cNvSpPr>
          <p:nvPr>
            <p:ph type="subTitle" idx="1"/>
          </p:nvPr>
        </p:nvSpPr>
        <p:spPr>
          <a:xfrm>
            <a:off x="304800" y="1828800"/>
            <a:ext cx="6172200" cy="3886200"/>
          </a:xfrm>
        </p:spPr>
        <p:txBody>
          <a:bodyPr/>
          <a:lstStyle/>
          <a:p>
            <a:pPr marR="0" algn="l" eaLnBrk="1" hangingPunct="1"/>
            <a:r>
              <a:rPr lang="en-US" sz="3600" smtClean="0">
                <a:solidFill>
                  <a:schemeClr val="tx2"/>
                </a:solidFill>
                <a:latin typeface="Comic Sans MS" pitchFamily="66" charset="0"/>
              </a:rPr>
              <a:t>Nature’s food chain</a:t>
            </a:r>
          </a:p>
          <a:p>
            <a:pPr marR="0" algn="l" eaLnBrk="1" hangingPunct="1"/>
            <a:r>
              <a:rPr lang="en-US" sz="3600" smtClean="0">
                <a:solidFill>
                  <a:schemeClr val="tx2"/>
                </a:solidFill>
                <a:latin typeface="Comic Sans MS" pitchFamily="66" charset="0"/>
              </a:rPr>
              <a:t>Nature’s food chain</a:t>
            </a:r>
          </a:p>
          <a:p>
            <a:pPr marR="0" algn="l" eaLnBrk="1" hangingPunct="1"/>
            <a:r>
              <a:rPr lang="en-US" sz="3600" smtClean="0">
                <a:solidFill>
                  <a:schemeClr val="tx2"/>
                </a:solidFill>
                <a:latin typeface="Comic Sans MS" pitchFamily="66" charset="0"/>
              </a:rPr>
              <a:t>Living things get energy</a:t>
            </a:r>
          </a:p>
          <a:p>
            <a:pPr marR="0" algn="l" eaLnBrk="1" hangingPunct="1"/>
            <a:r>
              <a:rPr lang="en-US" sz="3600" smtClean="0">
                <a:solidFill>
                  <a:schemeClr val="tx2"/>
                </a:solidFill>
                <a:latin typeface="Comic Sans MS" pitchFamily="66" charset="0"/>
              </a:rPr>
              <a:t>Through nature’s food chain</a:t>
            </a:r>
          </a:p>
          <a:p>
            <a:pPr marR="0" algn="l" eaLnBrk="1" hangingPunct="1"/>
            <a:endParaRPr lang="en-US" smtClean="0"/>
          </a:p>
        </p:txBody>
      </p:sp>
      <p:pic>
        <p:nvPicPr>
          <p:cNvPr id="5124" name="Picture 3" descr="FoodChain.gif"/>
          <p:cNvPicPr>
            <a:picLocks noChangeAspect="1"/>
          </p:cNvPicPr>
          <p:nvPr/>
        </p:nvPicPr>
        <p:blipFill>
          <a:blip r:embed="rId3" cstate="print"/>
          <a:srcRect r="63461" b="7333"/>
          <a:stretch>
            <a:fillRect/>
          </a:stretch>
        </p:blipFill>
        <p:spPr bwMode="auto">
          <a:xfrm>
            <a:off x="6858000" y="762000"/>
            <a:ext cx="1447800" cy="529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5" name="Picture 4" descr="sun2.pn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191000" y="4800600"/>
            <a:ext cx="1490663" cy="148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7" name="Straight Arrow Connector 6"/>
          <p:cNvCxnSpPr/>
          <p:nvPr/>
        </p:nvCxnSpPr>
        <p:spPr>
          <a:xfrm>
            <a:off x="5867400" y="5638800"/>
            <a:ext cx="1143000" cy="1588"/>
          </a:xfrm>
          <a:prstGeom prst="straightConnector1">
            <a:avLst/>
          </a:prstGeom>
          <a:ln w="3175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Placeholder 2"/>
          <p:cNvSpPr>
            <a:spLocks noGrp="1"/>
          </p:cNvSpPr>
          <p:nvPr>
            <p:ph type="body" idx="1"/>
          </p:nvPr>
        </p:nvSpPr>
        <p:spPr>
          <a:xfrm>
            <a:off x="228600" y="838200"/>
            <a:ext cx="5943600" cy="1509713"/>
          </a:xfrm>
        </p:spPr>
        <p:txBody>
          <a:bodyPr/>
          <a:lstStyle/>
          <a:p>
            <a:pPr algn="ctr" eaLnBrk="1" hangingPunct="1"/>
            <a:r>
              <a:rPr lang="en-US" sz="4400" smtClean="0">
                <a:solidFill>
                  <a:schemeClr val="tx2"/>
                </a:solidFill>
                <a:latin typeface="Cooper Black" pitchFamily="18" charset="0"/>
              </a:rPr>
              <a:t>Even we are part</a:t>
            </a:r>
          </a:p>
        </p:txBody>
      </p:sp>
      <p:pic>
        <p:nvPicPr>
          <p:cNvPr id="14339" name="Picture 6" descr="g_me_wiae_1.g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1752600"/>
            <a:ext cx="6959600" cy="4676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0" name="Picture 8" descr="BoyEatingDinner.jpg"/>
          <p:cNvPicPr>
            <a:picLocks noChangeAspect="1"/>
          </p:cNvPicPr>
          <p:nvPr/>
        </p:nvPicPr>
        <p:blipFill>
          <a:blip r:embed="rId3" cstate="print"/>
          <a:srcRect t="25999" b="8000"/>
          <a:stretch>
            <a:fillRect/>
          </a:stretch>
        </p:blipFill>
        <p:spPr bwMode="auto">
          <a:xfrm>
            <a:off x="5791200" y="990600"/>
            <a:ext cx="2928938" cy="2401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Placeholder 2"/>
          <p:cNvSpPr>
            <a:spLocks noGrp="1"/>
          </p:cNvSpPr>
          <p:nvPr>
            <p:ph type="body" idx="1"/>
          </p:nvPr>
        </p:nvSpPr>
        <p:spPr>
          <a:xfrm>
            <a:off x="609600" y="838200"/>
            <a:ext cx="7010400" cy="1509713"/>
          </a:xfrm>
        </p:spPr>
        <p:txBody>
          <a:bodyPr/>
          <a:lstStyle/>
          <a:p>
            <a:pPr algn="ctr" eaLnBrk="1" hangingPunct="1"/>
            <a:r>
              <a:rPr lang="en-US" sz="4000" smtClean="0">
                <a:solidFill>
                  <a:schemeClr val="tx2"/>
                </a:solidFill>
                <a:latin typeface="Cooper Black" pitchFamily="18" charset="0"/>
              </a:rPr>
              <a:t>Remember:</a:t>
            </a:r>
          </a:p>
          <a:p>
            <a:pPr algn="ctr" eaLnBrk="1" hangingPunct="1"/>
            <a:r>
              <a:rPr lang="en-US" sz="4000" smtClean="0">
                <a:solidFill>
                  <a:schemeClr val="tx2"/>
                </a:solidFill>
                <a:latin typeface="Cooper Black" pitchFamily="18" charset="0"/>
              </a:rPr>
              <a:t>Food chains are everywhere!</a:t>
            </a:r>
          </a:p>
        </p:txBody>
      </p:sp>
      <p:pic>
        <p:nvPicPr>
          <p:cNvPr id="15363" name="Picture 3" descr="daisy lady bug an.g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3733800"/>
            <a:ext cx="971550" cy="97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4" name="Picture 5" descr="Butterflies.gi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52600" y="2895600"/>
            <a:ext cx="100012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5" name="Picture 7" descr="frog-eating bug.gif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362200" y="4876800"/>
            <a:ext cx="1724025" cy="1028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6" name="Picture 8" descr="cheetah running.gif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581400" y="3581400"/>
            <a:ext cx="2400300" cy="1028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7" name="Picture 9" descr="Tweety.gif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934200" y="2819400"/>
            <a:ext cx="933450" cy="790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8" name="Picture 10" descr="Monkey in banana pile.gif"/>
          <p:cNvPicPr>
            <a:picLocks noChangeAspect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553200" y="4038600"/>
            <a:ext cx="1749425" cy="1257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Box 6"/>
          <p:cNvSpPr txBox="1">
            <a:spLocks noChangeArrowheads="1"/>
          </p:cNvSpPr>
          <p:nvPr/>
        </p:nvSpPr>
        <p:spPr bwMode="auto">
          <a:xfrm>
            <a:off x="609600" y="838200"/>
            <a:ext cx="7543800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600">
                <a:solidFill>
                  <a:schemeClr val="tx2"/>
                </a:solidFill>
                <a:latin typeface="Comic Sans MS" pitchFamily="66" charset="0"/>
              </a:rPr>
              <a:t>Plants Need the sun</a:t>
            </a:r>
            <a:br>
              <a:rPr lang="en-US" sz="3600">
                <a:solidFill>
                  <a:schemeClr val="tx2"/>
                </a:solidFill>
                <a:latin typeface="Comic Sans MS" pitchFamily="66" charset="0"/>
              </a:rPr>
            </a:br>
            <a:r>
              <a:rPr lang="en-US" sz="3600">
                <a:solidFill>
                  <a:schemeClr val="tx2"/>
                </a:solidFill>
                <a:latin typeface="Comic Sans MS" pitchFamily="66" charset="0"/>
              </a:rPr>
              <a:t>Plants Need the sun</a:t>
            </a:r>
            <a:br>
              <a:rPr lang="en-US" sz="3600">
                <a:solidFill>
                  <a:schemeClr val="tx2"/>
                </a:solidFill>
                <a:latin typeface="Comic Sans MS" pitchFamily="66" charset="0"/>
              </a:rPr>
            </a:br>
            <a:r>
              <a:rPr lang="en-US" sz="3600">
                <a:solidFill>
                  <a:schemeClr val="tx2"/>
                </a:solidFill>
                <a:latin typeface="Comic Sans MS" pitchFamily="66" charset="0"/>
              </a:rPr>
              <a:t>Living things get energy</a:t>
            </a:r>
            <a:br>
              <a:rPr lang="en-US" sz="3600">
                <a:solidFill>
                  <a:schemeClr val="tx2"/>
                </a:solidFill>
                <a:latin typeface="Comic Sans MS" pitchFamily="66" charset="0"/>
              </a:rPr>
            </a:br>
            <a:r>
              <a:rPr lang="en-US" sz="3600">
                <a:solidFill>
                  <a:schemeClr val="tx2"/>
                </a:solidFill>
                <a:latin typeface="Comic Sans MS" pitchFamily="66" charset="0"/>
              </a:rPr>
              <a:t>Through nature’s food chain</a:t>
            </a:r>
          </a:p>
        </p:txBody>
      </p:sp>
      <p:pic>
        <p:nvPicPr>
          <p:cNvPr id="6147" name="Picture 9" descr="sun radation.g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81400" y="3657600"/>
            <a:ext cx="3352800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8" name="Picture 10" descr="grow flower.gi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43600" y="4343400"/>
            <a:ext cx="1438275" cy="2152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Box 3"/>
          <p:cNvSpPr txBox="1">
            <a:spLocks noChangeArrowheads="1"/>
          </p:cNvSpPr>
          <p:nvPr/>
        </p:nvSpPr>
        <p:spPr bwMode="auto">
          <a:xfrm>
            <a:off x="609600" y="712788"/>
            <a:ext cx="7543800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600">
                <a:solidFill>
                  <a:schemeClr val="tx2"/>
                </a:solidFill>
                <a:latin typeface="Comic Sans MS" pitchFamily="66" charset="0"/>
              </a:rPr>
              <a:t>Mouse eats the plants</a:t>
            </a:r>
            <a:br>
              <a:rPr lang="en-US" sz="3600">
                <a:solidFill>
                  <a:schemeClr val="tx2"/>
                </a:solidFill>
                <a:latin typeface="Comic Sans MS" pitchFamily="66" charset="0"/>
              </a:rPr>
            </a:br>
            <a:r>
              <a:rPr lang="en-US" sz="3600">
                <a:solidFill>
                  <a:schemeClr val="tx2"/>
                </a:solidFill>
                <a:latin typeface="Comic Sans MS" pitchFamily="66" charset="0"/>
              </a:rPr>
              <a:t>Mouse eats the plants </a:t>
            </a:r>
            <a:br>
              <a:rPr lang="en-US" sz="3600">
                <a:solidFill>
                  <a:schemeClr val="tx2"/>
                </a:solidFill>
                <a:latin typeface="Comic Sans MS" pitchFamily="66" charset="0"/>
              </a:rPr>
            </a:br>
            <a:r>
              <a:rPr lang="en-US" sz="3600">
                <a:solidFill>
                  <a:schemeClr val="tx2"/>
                </a:solidFill>
                <a:latin typeface="Comic Sans MS" pitchFamily="66" charset="0"/>
              </a:rPr>
              <a:t>Living things get energy</a:t>
            </a:r>
            <a:br>
              <a:rPr lang="en-US" sz="3600">
                <a:solidFill>
                  <a:schemeClr val="tx2"/>
                </a:solidFill>
                <a:latin typeface="Comic Sans MS" pitchFamily="66" charset="0"/>
              </a:rPr>
            </a:br>
            <a:r>
              <a:rPr lang="en-US" sz="3600">
                <a:solidFill>
                  <a:schemeClr val="tx2"/>
                </a:solidFill>
                <a:latin typeface="Comic Sans MS" pitchFamily="66" charset="0"/>
              </a:rPr>
              <a:t>Through nature’s food chain</a:t>
            </a:r>
          </a:p>
        </p:txBody>
      </p:sp>
      <p:pic>
        <p:nvPicPr>
          <p:cNvPr id="7" name="Picture 6" descr="mouse 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340100" y="3044349"/>
            <a:ext cx="5803900" cy="381365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5" descr="coyote pouncing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027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5" name="TextBox 3"/>
          <p:cNvSpPr txBox="1">
            <a:spLocks noChangeArrowheads="1"/>
          </p:cNvSpPr>
          <p:nvPr/>
        </p:nvSpPr>
        <p:spPr bwMode="auto">
          <a:xfrm>
            <a:off x="2133600" y="3657600"/>
            <a:ext cx="6781800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600" b="1">
                <a:solidFill>
                  <a:srgbClr val="002060"/>
                </a:solidFill>
                <a:latin typeface="Comic Sans MS" pitchFamily="66" charset="0"/>
              </a:rPr>
              <a:t>Coyote eats the mouse </a:t>
            </a:r>
            <a:br>
              <a:rPr lang="en-US" sz="3600" b="1">
                <a:solidFill>
                  <a:srgbClr val="002060"/>
                </a:solidFill>
                <a:latin typeface="Comic Sans MS" pitchFamily="66" charset="0"/>
              </a:rPr>
            </a:br>
            <a:r>
              <a:rPr lang="en-US" sz="3600" b="1">
                <a:solidFill>
                  <a:srgbClr val="002060"/>
                </a:solidFill>
                <a:latin typeface="Comic Sans MS" pitchFamily="66" charset="0"/>
              </a:rPr>
              <a:t>Coyote eats the mouse </a:t>
            </a:r>
            <a:br>
              <a:rPr lang="en-US" sz="3600" b="1">
                <a:solidFill>
                  <a:srgbClr val="002060"/>
                </a:solidFill>
                <a:latin typeface="Comic Sans MS" pitchFamily="66" charset="0"/>
              </a:rPr>
            </a:br>
            <a:r>
              <a:rPr lang="en-US" sz="3600" b="1">
                <a:solidFill>
                  <a:srgbClr val="002060"/>
                </a:solidFill>
                <a:latin typeface="Comic Sans MS" pitchFamily="66" charset="0"/>
              </a:rPr>
              <a:t>Living things get energy</a:t>
            </a:r>
            <a:br>
              <a:rPr lang="en-US" sz="3600" b="1">
                <a:solidFill>
                  <a:srgbClr val="002060"/>
                </a:solidFill>
                <a:latin typeface="Comic Sans MS" pitchFamily="66" charset="0"/>
              </a:rPr>
            </a:br>
            <a:r>
              <a:rPr lang="en-US" sz="3600" b="1">
                <a:solidFill>
                  <a:srgbClr val="002060"/>
                </a:solidFill>
                <a:latin typeface="Comic Sans MS" pitchFamily="66" charset="0"/>
              </a:rPr>
              <a:t>Through nature’s food chain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895600"/>
            <a:ext cx="7772400" cy="1362456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sz="8800" smtClean="0">
                <a:solidFill>
                  <a:schemeClr val="tx2"/>
                </a:solidFill>
              </a:rPr>
              <a:t>Food Chains are everywhere</a:t>
            </a:r>
            <a:endParaRPr sz="880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4" descr="bkgnd_03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93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219200"/>
            <a:ext cx="3962400" cy="1509713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sz="5400" dirty="0" smtClean="0">
                <a:solidFill>
                  <a:schemeClr val="tx2"/>
                </a:solidFill>
                <a:latin typeface="Cooper Black" pitchFamily="18" charset="0"/>
              </a:rPr>
              <a:t>In the </a:t>
            </a:r>
          </a:p>
          <a:p>
            <a:pPr algn="ctr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sz="5400" dirty="0" smtClean="0">
                <a:solidFill>
                  <a:schemeClr val="tx2"/>
                </a:solidFill>
                <a:latin typeface="Cooper Black" pitchFamily="18" charset="0"/>
              </a:rPr>
              <a:t>Oceans</a:t>
            </a:r>
            <a:endParaRPr lang="en-US" sz="5400" dirty="0">
              <a:solidFill>
                <a:schemeClr val="tx2"/>
              </a:solidFill>
              <a:latin typeface="Cooper Black" pitchFamily="18" charset="0"/>
            </a:endParaRPr>
          </a:p>
        </p:txBody>
      </p:sp>
      <p:pic>
        <p:nvPicPr>
          <p:cNvPr id="10244" name="Picture 3" descr="FoodChain.gif"/>
          <p:cNvPicPr>
            <a:picLocks noChangeAspect="1"/>
          </p:cNvPicPr>
          <p:nvPr/>
        </p:nvPicPr>
        <p:blipFill>
          <a:blip r:embed="rId3" cstate="print"/>
          <a:srcRect l="62267" b="6000"/>
          <a:stretch>
            <a:fillRect/>
          </a:stretch>
        </p:blipFill>
        <p:spPr bwMode="auto">
          <a:xfrm>
            <a:off x="5410200" y="457200"/>
            <a:ext cx="1676400" cy="602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5" descr="bkgnd_00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93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7" name="Picture 3" descr="food-chain2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38600" y="1143000"/>
            <a:ext cx="3762375" cy="4676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>
          <a:xfrm>
            <a:off x="381000" y="1219200"/>
            <a:ext cx="3962400" cy="1509713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sz="5400" dirty="0" smtClean="0">
                <a:solidFill>
                  <a:schemeClr val="tx2"/>
                </a:solidFill>
                <a:latin typeface="Cooper Black" pitchFamily="18" charset="0"/>
              </a:rPr>
              <a:t>In the </a:t>
            </a:r>
          </a:p>
          <a:p>
            <a:pPr algn="ctr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sz="5400" dirty="0" smtClean="0">
                <a:solidFill>
                  <a:schemeClr val="tx2"/>
                </a:solidFill>
                <a:latin typeface="Cooper Black" pitchFamily="18" charset="0"/>
              </a:rPr>
              <a:t>Woods</a:t>
            </a:r>
            <a:endParaRPr lang="en-US" sz="5400" dirty="0">
              <a:solidFill>
                <a:schemeClr val="tx2"/>
              </a:solidFill>
              <a:latin typeface="Cooper Black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8" descr="forest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 Placeholder 2"/>
          <p:cNvSpPr>
            <a:spLocks noGrp="1"/>
          </p:cNvSpPr>
          <p:nvPr>
            <p:ph type="body" idx="1"/>
          </p:nvPr>
        </p:nvSpPr>
        <p:spPr>
          <a:xfrm>
            <a:off x="609600" y="1219200"/>
            <a:ext cx="5105400" cy="1509713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sz="5400" dirty="0" smtClean="0">
                <a:solidFill>
                  <a:schemeClr val="tx2"/>
                </a:solidFill>
                <a:latin typeface="Cooper Black" pitchFamily="18" charset="0"/>
              </a:rPr>
              <a:t>In the Forest</a:t>
            </a:r>
            <a:endParaRPr lang="en-US" sz="5400" dirty="0">
              <a:solidFill>
                <a:schemeClr val="tx2"/>
              </a:solidFill>
              <a:latin typeface="Cooper Black" pitchFamily="18" charset="0"/>
            </a:endParaRPr>
          </a:p>
        </p:txBody>
      </p:sp>
      <p:pic>
        <p:nvPicPr>
          <p:cNvPr id="12292" name="Picture 4" descr="foodcahin 4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90600" y="3124200"/>
            <a:ext cx="7740650" cy="305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3" name="TextBox 5"/>
          <p:cNvSpPr txBox="1">
            <a:spLocks noChangeArrowheads="1"/>
          </p:cNvSpPr>
          <p:nvPr/>
        </p:nvSpPr>
        <p:spPr bwMode="auto">
          <a:xfrm>
            <a:off x="1371600" y="5181600"/>
            <a:ext cx="6019800" cy="923925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>
              <a:latin typeface="Constantia" pitchFamily="18" charset="0"/>
            </a:endParaRPr>
          </a:p>
          <a:p>
            <a:endParaRPr lang="en-US">
              <a:latin typeface="Constantia" pitchFamily="18" charset="0"/>
            </a:endParaRPr>
          </a:p>
          <a:p>
            <a:endParaRPr lang="en-US">
              <a:latin typeface="Constantia" pitchFamily="18" charset="0"/>
            </a:endParaRPr>
          </a:p>
        </p:txBody>
      </p:sp>
      <p:sp>
        <p:nvSpPr>
          <p:cNvPr id="7" name="Oval 6"/>
          <p:cNvSpPr/>
          <p:nvPr/>
        </p:nvSpPr>
        <p:spPr>
          <a:xfrm>
            <a:off x="1219200" y="4495800"/>
            <a:ext cx="1066800" cy="99060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Right Arrow 7"/>
          <p:cNvSpPr/>
          <p:nvPr/>
        </p:nvSpPr>
        <p:spPr>
          <a:xfrm rot="1021007">
            <a:off x="6167438" y="4903788"/>
            <a:ext cx="1096962" cy="381000"/>
          </a:xfrm>
          <a:prstGeom prst="rightArrow">
            <a:avLst/>
          </a:prstGeom>
          <a:solidFill>
            <a:srgbClr val="C583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0" descr="DesertLights-WALLPAPER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28600"/>
            <a:ext cx="9144000" cy="708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5" name="Text Placeholder 2"/>
          <p:cNvSpPr>
            <a:spLocks noGrp="1"/>
          </p:cNvSpPr>
          <p:nvPr>
            <p:ph type="body" idx="1"/>
          </p:nvPr>
        </p:nvSpPr>
        <p:spPr>
          <a:xfrm>
            <a:off x="2895600" y="1143000"/>
            <a:ext cx="4648200" cy="1509713"/>
          </a:xfrm>
        </p:spPr>
        <p:txBody>
          <a:bodyPr/>
          <a:lstStyle/>
          <a:p>
            <a:pPr algn="ctr" eaLnBrk="1" hangingPunct="1"/>
            <a:r>
              <a:rPr lang="en-US" sz="5400" smtClean="0">
                <a:solidFill>
                  <a:schemeClr val="tx2"/>
                </a:solidFill>
                <a:latin typeface="Cooper Black" pitchFamily="18" charset="0"/>
              </a:rPr>
              <a:t>In the Desert</a:t>
            </a:r>
          </a:p>
        </p:txBody>
      </p:sp>
      <p:pic>
        <p:nvPicPr>
          <p:cNvPr id="13316" name="Picture 8" descr="y_desert_tree.gi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5410200"/>
            <a:ext cx="1952625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7" name="Picture 12" descr="y_desert_hawk.gif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53200" y="2667000"/>
            <a:ext cx="1952625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8" name="Picture 13" descr="y_desert_lizard.gif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962400" y="5562600"/>
            <a:ext cx="1952625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9" name="Picture 14" descr="y_desert_ant.gif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828800" y="3810000"/>
            <a:ext cx="1952625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Right Arrow 15"/>
          <p:cNvSpPr/>
          <p:nvPr/>
        </p:nvSpPr>
        <p:spPr>
          <a:xfrm rot="19070400">
            <a:off x="1154113" y="4665663"/>
            <a:ext cx="711200" cy="533400"/>
          </a:xfrm>
          <a:prstGeom prst="rightArrow">
            <a:avLst/>
          </a:prstGeom>
          <a:solidFill>
            <a:schemeClr val="accent2"/>
          </a:solidFill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13321" name="Picture 16" descr="sun2.png"/>
          <p:cNvPicPr>
            <a:picLocks noChangeAspect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81000" y="304800"/>
            <a:ext cx="1490663" cy="148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Right Arrow 17"/>
          <p:cNvSpPr/>
          <p:nvPr/>
        </p:nvSpPr>
        <p:spPr>
          <a:xfrm rot="18521743">
            <a:off x="5718175" y="4224338"/>
            <a:ext cx="1905000" cy="533400"/>
          </a:xfrm>
          <a:prstGeom prst="rightArrow">
            <a:avLst/>
          </a:prstGeom>
          <a:solidFill>
            <a:schemeClr val="accent2"/>
          </a:solidFill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9" name="Right Arrow 18"/>
          <p:cNvSpPr/>
          <p:nvPr/>
        </p:nvSpPr>
        <p:spPr>
          <a:xfrm rot="2627020">
            <a:off x="3792538" y="4694238"/>
            <a:ext cx="1447800" cy="533400"/>
          </a:xfrm>
          <a:prstGeom prst="rightArrow">
            <a:avLst/>
          </a:prstGeom>
          <a:solidFill>
            <a:schemeClr val="accent2"/>
          </a:solidFill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0" name="Right Arrow 19"/>
          <p:cNvSpPr/>
          <p:nvPr/>
        </p:nvSpPr>
        <p:spPr>
          <a:xfrm rot="5656471">
            <a:off x="-788988" y="3222626"/>
            <a:ext cx="3127375" cy="533400"/>
          </a:xfrm>
          <a:prstGeom prst="rightArrow">
            <a:avLst/>
          </a:prstGeom>
          <a:solidFill>
            <a:schemeClr val="accent2"/>
          </a:solidFill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Paper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Paper">
    <a:dk1>
      <a:sysClr val="windowText" lastClr="000000"/>
    </a:dk1>
    <a:lt1>
      <a:sysClr val="window" lastClr="FFFFFF"/>
    </a:lt1>
    <a:dk2>
      <a:srgbClr val="444D26"/>
    </a:dk2>
    <a:lt2>
      <a:srgbClr val="FEFAC9"/>
    </a:lt2>
    <a:accent1>
      <a:srgbClr val="A5B592"/>
    </a:accent1>
    <a:accent2>
      <a:srgbClr val="F3A447"/>
    </a:accent2>
    <a:accent3>
      <a:srgbClr val="E7BC29"/>
    </a:accent3>
    <a:accent4>
      <a:srgbClr val="D092A7"/>
    </a:accent4>
    <a:accent5>
      <a:srgbClr val="9C85C0"/>
    </a:accent5>
    <a:accent6>
      <a:srgbClr val="809EC2"/>
    </a:accent6>
    <a:hlink>
      <a:srgbClr val="8E58B6"/>
    </a:hlink>
    <a:folHlink>
      <a:srgbClr val="7F6F6F"/>
    </a:folHlink>
  </a:clrScheme>
</a:themeOverride>
</file>

<file path=ppt/theme/themeOverride2.xml><?xml version="1.0" encoding="utf-8"?>
<a:themeOverride xmlns:a="http://schemas.openxmlformats.org/drawingml/2006/main">
  <a:clrScheme name="Paper">
    <a:dk1>
      <a:sysClr val="windowText" lastClr="000000"/>
    </a:dk1>
    <a:lt1>
      <a:sysClr val="window" lastClr="FFFFFF"/>
    </a:lt1>
    <a:dk2>
      <a:srgbClr val="444D26"/>
    </a:dk2>
    <a:lt2>
      <a:srgbClr val="FEFAC9"/>
    </a:lt2>
    <a:accent1>
      <a:srgbClr val="A5B592"/>
    </a:accent1>
    <a:accent2>
      <a:srgbClr val="F3A447"/>
    </a:accent2>
    <a:accent3>
      <a:srgbClr val="E7BC29"/>
    </a:accent3>
    <a:accent4>
      <a:srgbClr val="D092A7"/>
    </a:accent4>
    <a:accent5>
      <a:srgbClr val="9C85C0"/>
    </a:accent5>
    <a:accent6>
      <a:srgbClr val="809EC2"/>
    </a:accent6>
    <a:hlink>
      <a:srgbClr val="8E58B6"/>
    </a:hlink>
    <a:folHlink>
      <a:srgbClr val="7F6F6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176</TotalTime>
  <Words>70</Words>
  <Application>Microsoft Office PowerPoint</Application>
  <PresentationFormat>On-screen Show (4:3)</PresentationFormat>
  <Paragraphs>21</Paragraphs>
  <Slides>11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8" baseType="lpstr">
      <vt:lpstr>Arial</vt:lpstr>
      <vt:lpstr>Calibri</vt:lpstr>
      <vt:lpstr>Constantia</vt:lpstr>
      <vt:lpstr>Wingdings 2</vt:lpstr>
      <vt:lpstr>Comic Sans MS</vt:lpstr>
      <vt:lpstr>Cooper Black</vt:lpstr>
      <vt:lpstr>Flow</vt:lpstr>
      <vt:lpstr>Food Chain Song</vt:lpstr>
      <vt:lpstr>Slide 2</vt:lpstr>
      <vt:lpstr>Slide 3</vt:lpstr>
      <vt:lpstr>Slide 4</vt:lpstr>
      <vt:lpstr>Food Chains are everywhere</vt:lpstr>
      <vt:lpstr>Slide 6</vt:lpstr>
      <vt:lpstr>Slide 7</vt:lpstr>
      <vt:lpstr>Slide 8</vt:lpstr>
      <vt:lpstr>Slide 9</vt:lpstr>
      <vt:lpstr>Slide 10</vt:lpstr>
      <vt:lpstr>Slide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Food Chains</dc:title>
  <dc:creator>dvann</dc:creator>
  <cp:lastModifiedBy>taas</cp:lastModifiedBy>
  <cp:revision>35</cp:revision>
  <dcterms:created xsi:type="dcterms:W3CDTF">2009-02-08T19:02:11Z</dcterms:created>
  <dcterms:modified xsi:type="dcterms:W3CDTF">2011-06-16T16:58:07Z</dcterms:modified>
</cp:coreProperties>
</file>