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41"/>
  </p:notesMasterIdLst>
  <p:sldIdLst>
    <p:sldId id="256" r:id="rId2"/>
    <p:sldId id="302" r:id="rId3"/>
    <p:sldId id="303" r:id="rId4"/>
    <p:sldId id="257" r:id="rId5"/>
    <p:sldId id="258" r:id="rId6"/>
    <p:sldId id="283" r:id="rId7"/>
    <p:sldId id="263" r:id="rId8"/>
    <p:sldId id="282" r:id="rId9"/>
    <p:sldId id="281" r:id="rId10"/>
    <p:sldId id="276" r:id="rId11"/>
    <p:sldId id="262" r:id="rId12"/>
    <p:sldId id="284" r:id="rId13"/>
    <p:sldId id="259" r:id="rId14"/>
    <p:sldId id="285" r:id="rId15"/>
    <p:sldId id="260" r:id="rId16"/>
    <p:sldId id="275" r:id="rId17"/>
    <p:sldId id="287" r:id="rId18"/>
    <p:sldId id="269" r:id="rId19"/>
    <p:sldId id="291" r:id="rId20"/>
    <p:sldId id="304" r:id="rId21"/>
    <p:sldId id="305" r:id="rId22"/>
    <p:sldId id="306" r:id="rId23"/>
    <p:sldId id="261" r:id="rId24"/>
    <p:sldId id="289" r:id="rId25"/>
    <p:sldId id="288" r:id="rId26"/>
    <p:sldId id="292" r:id="rId27"/>
    <p:sldId id="308" r:id="rId28"/>
    <p:sldId id="300" r:id="rId29"/>
    <p:sldId id="307" r:id="rId30"/>
    <p:sldId id="293" r:id="rId31"/>
    <p:sldId id="294" r:id="rId32"/>
    <p:sldId id="296" r:id="rId33"/>
    <p:sldId id="295" r:id="rId34"/>
    <p:sldId id="278" r:id="rId35"/>
    <p:sldId id="297" r:id="rId36"/>
    <p:sldId id="265" r:id="rId37"/>
    <p:sldId id="298" r:id="rId38"/>
    <p:sldId id="299" r:id="rId39"/>
    <p:sldId id="290" r:id="rId40"/>
  </p:sldIdLst>
  <p:sldSz cx="12192000" cy="6858000"/>
  <p:notesSz cx="6985000" cy="9271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71" autoAdjust="0"/>
  </p:normalViewPr>
  <p:slideViewPr>
    <p:cSldViewPr>
      <p:cViewPr varScale="1">
        <p:scale>
          <a:sx n="87" d="100"/>
          <a:sy n="87" d="100"/>
        </p:scale>
        <p:origin x="66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/>
          <a:lstStyle>
            <a:lvl1pPr algn="r">
              <a:defRPr sz="1200"/>
            </a:lvl1pPr>
          </a:lstStyle>
          <a:p>
            <a:fld id="{AB09095A-9749-0941-A685-7453155445C7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5325"/>
            <a:ext cx="617855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85" tIns="46442" rIns="92885" bIns="4644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85" tIns="46442" rIns="92885" bIns="4644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05841"/>
            <a:ext cx="3026833" cy="463550"/>
          </a:xfrm>
          <a:prstGeom prst="rect">
            <a:avLst/>
          </a:prstGeom>
        </p:spPr>
        <p:txBody>
          <a:bodyPr vert="horz" lIns="92885" tIns="46442" rIns="92885" bIns="46442" rtlCol="0" anchor="b"/>
          <a:lstStyle>
            <a:lvl1pPr algn="r">
              <a:defRPr sz="1200"/>
            </a:lvl1pPr>
          </a:lstStyle>
          <a:p>
            <a:fld id="{EAD626C2-FAF9-4348-89A1-C2EF313FB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36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571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7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334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23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963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1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53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765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33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301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597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CFB006D-3143-45BC-A485-07F4ACC5E5CD}" type="datetimeFigureOut">
              <a:rPr lang="en-US" smtClean="0"/>
              <a:pPr/>
              <a:t>1/30/2017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4EDD7FB-CC5B-4827-8026-A8B9F955C3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92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7S8jWh6AE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Aio7vk6XU4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TAMRERJgVY" TargetMode="Externa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youtube.com/watch?v=AX2uz2XYkbo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money.cnn.com/video/news/economy/2014/10/21/we-the-economy-cave-o-nomics.cnnmoney/" TargetMode="Externa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eYxn6MJxG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u="sng" dirty="0" smtClean="0"/>
              <a:t>Economics</a:t>
            </a:r>
            <a:r>
              <a:rPr lang="en-US" sz="9600" b="1" u="sng" dirty="0"/>
              <a:t> </a:t>
            </a:r>
            <a:r>
              <a:rPr lang="en-US" sz="9600" b="1" u="sng" dirty="0" smtClean="0"/>
              <a:t>introduction</a:t>
            </a:r>
            <a:endParaRPr lang="en-US" sz="96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19200"/>
            <a:ext cx="9144000" cy="5638800"/>
          </a:xfrm>
        </p:spPr>
        <p:txBody>
          <a:bodyPr>
            <a:normAutofit/>
          </a:bodyPr>
          <a:lstStyle/>
          <a:p>
            <a:r>
              <a:rPr lang="en-US" sz="3892" dirty="0"/>
              <a:t>Services:</a:t>
            </a:r>
          </a:p>
          <a:p>
            <a:pPr lvl="1"/>
            <a:r>
              <a:rPr lang="en-US" sz="3892" dirty="0"/>
              <a:t>Work that is performed for others</a:t>
            </a:r>
          </a:p>
          <a:p>
            <a:pPr lvl="1"/>
            <a:r>
              <a:rPr lang="en-US" sz="3600" dirty="0"/>
              <a:t>Ex: </a:t>
            </a:r>
          </a:p>
          <a:p>
            <a:pPr lvl="1"/>
            <a:r>
              <a:rPr lang="en-US" sz="3600" dirty="0"/>
              <a:t>haircuts, home repairs, entertainment, etc.</a:t>
            </a:r>
          </a:p>
          <a:p>
            <a:pPr lvl="1"/>
            <a:r>
              <a:rPr lang="en-US" sz="3600" dirty="0"/>
              <a:t>Work that doctors, lawyers, and teachers perform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29201" y="381001"/>
            <a:ext cx="2159115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/>
              <a:t>SERVICES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3600" dirty="0"/>
              <a:t>Value: </a:t>
            </a:r>
          </a:p>
          <a:p>
            <a:pPr lvl="1"/>
            <a:r>
              <a:rPr lang="en-US" sz="3600" dirty="0"/>
              <a:t>Worth that can be expressed in dollars and cents</a:t>
            </a:r>
          </a:p>
          <a:p>
            <a:pPr lvl="1"/>
            <a:r>
              <a:rPr lang="en-US" sz="3600" dirty="0"/>
              <a:t>For something to have value, it must also have utility</a:t>
            </a:r>
          </a:p>
          <a:p>
            <a:r>
              <a:rPr lang="en-US" sz="3600" dirty="0"/>
              <a:t>Paradox of value:</a:t>
            </a:r>
          </a:p>
          <a:p>
            <a:pPr lvl="1"/>
            <a:r>
              <a:rPr lang="en-US" sz="3600" dirty="0"/>
              <a:t>The situation in which some necessities have low monetary value while some non-necessities have a much higher </a:t>
            </a:r>
            <a:r>
              <a:rPr lang="en-US" sz="3600" dirty="0" smtClean="0"/>
              <a:t>value</a:t>
            </a:r>
          </a:p>
          <a:p>
            <a:pPr lvl="1"/>
            <a:r>
              <a:rPr lang="en-US" sz="3600" dirty="0">
                <a:hlinkClick r:id="rId2"/>
              </a:rPr>
              <a:t>https://</a:t>
            </a:r>
            <a:r>
              <a:rPr lang="en-US" sz="3600" dirty="0" smtClean="0">
                <a:hlinkClick r:id="rId2"/>
              </a:rPr>
              <a:t>www.youtube.com/watch?v=e7S8jWh6AEs</a:t>
            </a:r>
            <a:r>
              <a:rPr lang="en-US" sz="3600" dirty="0" smtClean="0"/>
              <a:t> </a:t>
            </a:r>
            <a:endParaRPr lang="en-US" sz="3600" dirty="0"/>
          </a:p>
          <a:p>
            <a:endParaRPr lang="en-US" sz="4000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3600" dirty="0"/>
              <a:t>Utility: </a:t>
            </a:r>
          </a:p>
          <a:p>
            <a:pPr lvl="1"/>
            <a:r>
              <a:rPr lang="en-US" sz="3600" dirty="0"/>
              <a:t>The capacity to be useful and provide satisfaction</a:t>
            </a:r>
          </a:p>
          <a:p>
            <a:pPr>
              <a:buClr>
                <a:schemeClr val="tx1"/>
              </a:buClr>
            </a:pPr>
            <a:r>
              <a:rPr lang="en-US" sz="3600" dirty="0"/>
              <a:t>Wealth: </a:t>
            </a:r>
          </a:p>
          <a:p>
            <a:pPr lvl="1">
              <a:buClr>
                <a:schemeClr val="tx1"/>
              </a:buClr>
            </a:pPr>
            <a:r>
              <a:rPr lang="en-US" sz="3600" dirty="0"/>
              <a:t>Accumulation of products that are:</a:t>
            </a:r>
          </a:p>
          <a:p>
            <a:pPr marL="1200150" lvl="1" indent="-742950">
              <a:buClr>
                <a:schemeClr val="tx1"/>
              </a:buClr>
              <a:buFont typeface="+mj-lt"/>
              <a:buAutoNum type="arabicPeriod"/>
            </a:pPr>
            <a:r>
              <a:rPr lang="en-US" sz="3600" dirty="0"/>
              <a:t>Tangible </a:t>
            </a:r>
          </a:p>
          <a:p>
            <a:pPr marL="1200150" lvl="1" indent="-742950">
              <a:buClr>
                <a:schemeClr val="tx1"/>
              </a:buClr>
              <a:buFont typeface="+mj-lt"/>
              <a:buAutoNum type="arabicPeriod"/>
            </a:pPr>
            <a:r>
              <a:rPr lang="en-US" sz="3600" dirty="0"/>
              <a:t>Scarce</a:t>
            </a:r>
          </a:p>
          <a:p>
            <a:pPr marL="1200150" lvl="1" indent="-742950">
              <a:buClr>
                <a:schemeClr val="tx1"/>
              </a:buClr>
              <a:buFont typeface="+mj-lt"/>
              <a:buAutoNum type="arabicPeriod"/>
            </a:pPr>
            <a:r>
              <a:rPr lang="en-US" sz="3600" dirty="0"/>
              <a:t>Have utility</a:t>
            </a:r>
          </a:p>
          <a:p>
            <a:pPr marL="1200150" lvl="1" indent="-742950">
              <a:buClr>
                <a:schemeClr val="tx1"/>
              </a:buClr>
              <a:buFont typeface="+mj-lt"/>
              <a:buAutoNum type="arabicPeriod"/>
            </a:pPr>
            <a:r>
              <a:rPr lang="en-US" sz="3600" dirty="0"/>
              <a:t>Transferable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3600" dirty="0"/>
              <a:t>Everything we do has a cost</a:t>
            </a:r>
          </a:p>
          <a:p>
            <a:pPr lvl="1">
              <a:buNone/>
            </a:pPr>
            <a:r>
              <a:rPr lang="en-US" sz="3600" dirty="0"/>
              <a:t>– Even when it seems as if we are getting something “for free”</a:t>
            </a:r>
          </a:p>
          <a:p>
            <a:pPr lvl="1"/>
            <a:r>
              <a:rPr lang="en-US" sz="3600" dirty="0"/>
              <a:t>Do you really get a free meal when you use a buy one, get one free” coupon?</a:t>
            </a:r>
          </a:p>
          <a:p>
            <a:pPr lvl="1"/>
            <a:r>
              <a:rPr lang="en-US" sz="3600" dirty="0"/>
              <a:t>The more a company gives away “free”, the more it has to raise the prices for other items it sells</a:t>
            </a:r>
          </a:p>
          <a:p>
            <a:pPr lvl="1"/>
            <a:endParaRPr lang="en-US" sz="3600" dirty="0"/>
          </a:p>
          <a:p>
            <a:endParaRPr lang="en-US" sz="3600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endParaRPr lang="en-US" sz="3600" dirty="0"/>
          </a:p>
          <a:p>
            <a:r>
              <a:rPr lang="en-US" sz="3600" dirty="0"/>
              <a:t>Most things in life are not free, because someone has to pay for producing them in the first place</a:t>
            </a:r>
          </a:p>
          <a:p>
            <a:r>
              <a:rPr lang="en-US" sz="3600" dirty="0"/>
              <a:t>Economist use the term TINSTAAFL to describe this concept</a:t>
            </a:r>
          </a:p>
          <a:p>
            <a:pPr lvl="1"/>
            <a:r>
              <a:rPr lang="en-US" sz="3600" dirty="0"/>
              <a:t>“There is no such thing as a free lunch”</a:t>
            </a:r>
          </a:p>
          <a:p>
            <a:pPr lvl="1">
              <a:buNone/>
            </a:pPr>
            <a:endParaRPr lang="en-US" sz="3600" dirty="0"/>
          </a:p>
          <a:p>
            <a:endParaRPr lang="en-US" sz="3600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pPr marL="742950" indent="-742950">
              <a:buNone/>
            </a:pPr>
            <a:r>
              <a:rPr lang="en-US" sz="3600" dirty="0"/>
              <a:t>Three basic questions every society faces: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WHAT to produce?</a:t>
            </a:r>
          </a:p>
          <a:p>
            <a:pPr marL="1143000" lvl="1" indent="-742950"/>
            <a:r>
              <a:rPr lang="en-US" sz="3600" dirty="0"/>
              <a:t>Society must choose based on its needs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HOW to produce?</a:t>
            </a:r>
          </a:p>
          <a:p>
            <a:pPr marL="1143000" lvl="1" indent="-742950"/>
            <a:r>
              <a:rPr lang="en-US" sz="3600" dirty="0"/>
              <a:t>Society must choose based on its resources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FOR WHOM to produce?</a:t>
            </a:r>
          </a:p>
          <a:p>
            <a:pPr marL="1143000" lvl="1" indent="-742950"/>
            <a:r>
              <a:rPr lang="en-US" sz="3600" dirty="0"/>
              <a:t>Society must choose based on its population and other available markets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3600" dirty="0"/>
              <a:t>Economics is also a social science because it deals with the behavior of people as they deal with the issues of needs and wants, versus scarce resources</a:t>
            </a:r>
          </a:p>
          <a:p>
            <a:r>
              <a:rPr lang="en-US" sz="3600" dirty="0"/>
              <a:t>The four key elements are: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Description </a:t>
            </a:r>
          </a:p>
          <a:p>
            <a:pPr marL="914400" lvl="1" indent="-514350"/>
            <a:r>
              <a:rPr lang="en-US" sz="3600" dirty="0"/>
              <a:t>Describes economic activity</a:t>
            </a:r>
          </a:p>
          <a:p>
            <a:pPr marL="514350" indent="-514350"/>
            <a:r>
              <a:rPr lang="en-US" sz="3600" dirty="0"/>
              <a:t>Gross Domestic Product (GDP)</a:t>
            </a:r>
          </a:p>
          <a:p>
            <a:pPr lvl="1"/>
            <a:r>
              <a:rPr lang="en-US" sz="3600" dirty="0"/>
              <a:t>Monetary value of all final goods and services, and structures produced, within a country’s borders in a 12-month period.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pPr lvl="1"/>
            <a:r>
              <a:rPr lang="en-US" sz="3600" dirty="0"/>
              <a:t>GDP is the most comprehensive measure of a country’s </a:t>
            </a:r>
            <a:r>
              <a:rPr lang="en-US" sz="3600" dirty="0" smtClean="0"/>
              <a:t>wealth</a:t>
            </a:r>
          </a:p>
          <a:p>
            <a:pPr lvl="1"/>
            <a:r>
              <a:rPr lang="en-US" sz="3600" dirty="0">
                <a:hlinkClick r:id="rId2"/>
              </a:rPr>
              <a:t>https://</a:t>
            </a:r>
            <a:r>
              <a:rPr lang="en-US" sz="3600" dirty="0" smtClean="0">
                <a:hlinkClick r:id="rId2"/>
              </a:rPr>
              <a:t>www.youtube.com/watch?v=iAio7vk6XU4</a:t>
            </a:r>
            <a:r>
              <a:rPr lang="en-US" sz="3600" dirty="0" smtClean="0"/>
              <a:t> </a:t>
            </a:r>
          </a:p>
          <a:p>
            <a:pPr marL="742950" indent="-742950">
              <a:buFont typeface="+mj-lt"/>
              <a:buAutoNum type="arabicPeriod" startAt="2"/>
            </a:pPr>
            <a:r>
              <a:rPr lang="en-US" sz="3600" dirty="0" smtClean="0"/>
              <a:t>Analysis</a:t>
            </a:r>
            <a:r>
              <a:rPr lang="en-US" sz="3600" dirty="0"/>
              <a:t>: </a:t>
            </a:r>
          </a:p>
          <a:p>
            <a:pPr lvl="1"/>
            <a:r>
              <a:rPr lang="en-US" sz="3600" dirty="0"/>
              <a:t>Economics analyzes the economic activity it describes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sz="3600" dirty="0"/>
              <a:t>Why prices go up or down</a:t>
            </a:r>
          </a:p>
          <a:p>
            <a:pPr marL="1371600" lvl="2" indent="-514350">
              <a:buFont typeface="+mj-lt"/>
              <a:buAutoNum type="arabicPeriod"/>
            </a:pPr>
            <a:r>
              <a:rPr lang="en-US" sz="3600" dirty="0"/>
              <a:t>Or how taxes affect savings and how things happen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n-US" sz="3600" dirty="0"/>
              <a:t>Explanation:</a:t>
            </a:r>
          </a:p>
          <a:p>
            <a:pPr lvl="1"/>
            <a:r>
              <a:rPr lang="en-US" sz="3600" dirty="0"/>
              <a:t>Refers to how economists communicate knowledge of the economy and its activities to others</a:t>
            </a:r>
          </a:p>
          <a:p>
            <a:pPr marL="742950" indent="-742950">
              <a:buFont typeface="+mj-lt"/>
              <a:buAutoNum type="arabicPeriod" startAt="4"/>
            </a:pPr>
            <a:r>
              <a:rPr lang="en-US" sz="3600" dirty="0"/>
              <a:t>Prediction:</a:t>
            </a:r>
          </a:p>
          <a:p>
            <a:pPr lvl="1"/>
            <a:r>
              <a:rPr lang="en-US" sz="3600" dirty="0"/>
              <a:t>Refers to how past economic activities can  advise us of potential future economic activity</a:t>
            </a:r>
          </a:p>
          <a:p>
            <a:pPr lvl="1"/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1.2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we study Economics?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www.youtube.com/watch?v=gTAMRERJgVY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310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this the logo for?</a:t>
            </a:r>
            <a:endParaRPr lang="en-US" dirty="0"/>
          </a:p>
        </p:txBody>
      </p:sp>
      <p:pic>
        <p:nvPicPr>
          <p:cNvPr id="1026" name="Picture 2" descr="Image result for mcdonal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905000"/>
            <a:ext cx="5250494" cy="459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65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McDonalds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047191"/>
            <a:ext cx="9720073" cy="402336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Why do you know this logo?</a:t>
            </a:r>
          </a:p>
          <a:p>
            <a:pPr marL="0" indent="0">
              <a:buNone/>
            </a:pPr>
            <a:r>
              <a:rPr lang="en-US" dirty="0" smtClean="0"/>
              <a:t>Why do you think McDonalds is so successful?</a:t>
            </a:r>
          </a:p>
          <a:p>
            <a:pPr marL="0" indent="0">
              <a:buNone/>
            </a:pPr>
            <a:r>
              <a:rPr lang="en-US" dirty="0" smtClean="0"/>
              <a:t>What does McDonalds need to have to run its restaurants?</a:t>
            </a:r>
          </a:p>
          <a:p>
            <a:pPr marL="0" indent="0">
              <a:buNone/>
            </a:pPr>
            <a:r>
              <a:rPr lang="en-US" dirty="0" smtClean="0"/>
              <a:t>What would happen to McDonalds if these went away?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www.youtube.com/watch?v=AX2uz2XYkbo</a:t>
            </a:r>
            <a:r>
              <a:rPr lang="en-US" smtClean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Image result for mcdonal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504084"/>
            <a:ext cx="4191000" cy="219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mcdonal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19" y="4575208"/>
            <a:ext cx="4076682" cy="2123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031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former employees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Rachel McAdams</a:t>
            </a:r>
          </a:p>
          <a:p>
            <a:r>
              <a:rPr lang="en-US" dirty="0" smtClean="0"/>
              <a:t>Jeff Bezos (Amazon)</a:t>
            </a:r>
          </a:p>
          <a:p>
            <a:r>
              <a:rPr lang="en-US" dirty="0" smtClean="0"/>
              <a:t>Sharon Stone</a:t>
            </a:r>
          </a:p>
          <a:p>
            <a:r>
              <a:rPr lang="en-US" dirty="0" smtClean="0"/>
              <a:t>Jay Leno</a:t>
            </a:r>
          </a:p>
          <a:p>
            <a:r>
              <a:rPr lang="en-US" dirty="0" smtClean="0"/>
              <a:t>Seal</a:t>
            </a:r>
          </a:p>
          <a:p>
            <a:r>
              <a:rPr lang="en-US" dirty="0" smtClean="0"/>
              <a:t>Carl Lewis</a:t>
            </a:r>
          </a:p>
          <a:p>
            <a:r>
              <a:rPr lang="en-US" dirty="0" smtClean="0"/>
              <a:t>Pink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Star jones</a:t>
            </a:r>
          </a:p>
          <a:p>
            <a:r>
              <a:rPr lang="en-US" dirty="0" smtClean="0"/>
              <a:t>Keenan Wayans</a:t>
            </a:r>
          </a:p>
          <a:p>
            <a:r>
              <a:rPr lang="en-US" dirty="0" smtClean="0"/>
              <a:t>Shania Twain</a:t>
            </a:r>
          </a:p>
          <a:p>
            <a:r>
              <a:rPr lang="en-US" dirty="0" smtClean="0"/>
              <a:t>DL Hughley</a:t>
            </a:r>
          </a:p>
          <a:p>
            <a:r>
              <a:rPr lang="en-US" dirty="0" smtClean="0"/>
              <a:t>James Franco</a:t>
            </a:r>
          </a:p>
          <a:p>
            <a:r>
              <a:rPr lang="en-US" dirty="0" smtClean="0"/>
              <a:t>Lin-Manuel Miranda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2482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u="sng" dirty="0"/>
              <a:t>Factors of Production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257800"/>
          </a:xfrm>
        </p:spPr>
        <p:txBody>
          <a:bodyPr>
            <a:normAutofit/>
          </a:bodyPr>
          <a:lstStyle/>
          <a:p>
            <a:pPr marL="742950" indent="-742950"/>
            <a:r>
              <a:rPr lang="en-US" sz="3600" u="sng" dirty="0"/>
              <a:t>Factors of production </a:t>
            </a:r>
            <a:r>
              <a:rPr lang="en-US" sz="3600" dirty="0"/>
              <a:t>– resources required to produce the things we like to have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Land – natural resources not created by humans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Capital – tools, equipment, machinery, and factories used in production of goods and services</a:t>
            </a:r>
          </a:p>
          <a:p>
            <a:pPr marL="914400" lvl="1" indent="-51435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endParaRPr lang="en-US" sz="3600" dirty="0"/>
          </a:p>
          <a:p>
            <a:pPr marL="742950" indent="-742950">
              <a:buFont typeface="+mj-lt"/>
              <a:buAutoNum type="arabicPeriod" startAt="3"/>
            </a:pPr>
            <a:r>
              <a:rPr lang="en-US" sz="3600" dirty="0"/>
              <a:t>Labor </a:t>
            </a:r>
          </a:p>
          <a:p>
            <a:pPr marL="1143000" lvl="1" indent="-742950"/>
            <a:r>
              <a:rPr lang="en-US" sz="3600" dirty="0"/>
              <a:t>people’s efforts, abilities and skills</a:t>
            </a:r>
          </a:p>
          <a:p>
            <a:pPr marL="1143000" lvl="1" indent="-742950">
              <a:buNone/>
            </a:pPr>
            <a:endParaRPr lang="en-US" sz="3600" dirty="0"/>
          </a:p>
          <a:p>
            <a:pPr marL="742950" indent="-742950">
              <a:buFont typeface="+mj-lt"/>
              <a:buAutoNum type="arabicPeriod" startAt="4"/>
            </a:pPr>
            <a:r>
              <a:rPr lang="en-US" sz="3600" dirty="0"/>
              <a:t>Entrepreneurs</a:t>
            </a:r>
          </a:p>
          <a:p>
            <a:pPr marL="1143000" lvl="1" indent="-742950"/>
            <a:r>
              <a:rPr lang="en-US" sz="3600" dirty="0"/>
              <a:t>Risk takers in search of profits who do something with existing resources</a:t>
            </a:r>
          </a:p>
          <a:p>
            <a:pPr marL="1143000" lvl="1" indent="-742950"/>
            <a:r>
              <a:rPr lang="en-US" sz="3600" dirty="0"/>
              <a:t>People who start new businesses or bring new products to market</a:t>
            </a:r>
          </a:p>
          <a:p>
            <a:pPr marL="914400" lvl="1" indent="-514350"/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5257800"/>
          </a:xfrm>
        </p:spPr>
        <p:txBody>
          <a:bodyPr>
            <a:normAutofit/>
          </a:bodyPr>
          <a:lstStyle/>
          <a:p>
            <a:pPr marL="914400" lvl="1" indent="-514350">
              <a:buNone/>
            </a:pPr>
            <a:endParaRPr lang="en-US" dirty="0"/>
          </a:p>
        </p:txBody>
      </p:sp>
      <p:pic>
        <p:nvPicPr>
          <p:cNvPr id="4" name="Picture 3" descr="Factors of produc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85800"/>
            <a:ext cx="12877799" cy="754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possibilities curve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Production possibilities curve</a:t>
            </a:r>
          </a:p>
          <a:p>
            <a:pPr lvl="1"/>
            <a:r>
              <a:rPr lang="en-US" sz="3600" dirty="0"/>
              <a:t>Everything we make requires the four factors of production</a:t>
            </a:r>
          </a:p>
          <a:p>
            <a:pPr lvl="1"/>
            <a:r>
              <a:rPr lang="en-US" sz="3600" dirty="0"/>
              <a:t>Economists use it to illustrate all possible combinations of goods and services an economy can </a:t>
            </a:r>
            <a:r>
              <a:rPr lang="en-US" sz="3600" dirty="0" smtClean="0"/>
              <a:t>produce</a:t>
            </a:r>
            <a:endParaRPr lang="en-US" sz="3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possibilities curve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4832"/>
            <a:ext cx="12192000" cy="4773168"/>
          </a:xfrm>
        </p:spPr>
      </p:pic>
    </p:spTree>
    <p:extLst>
      <p:ext uri="{BB962C8B-B14F-4D97-AF65-F5344CB8AC3E}">
        <p14:creationId xmlns:p14="http://schemas.microsoft.com/office/powerpoint/2010/main" val="14232469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Opportunity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Opportunity cost</a:t>
            </a:r>
          </a:p>
          <a:p>
            <a:pPr lvl="1"/>
            <a:r>
              <a:rPr lang="en-US" sz="3600" dirty="0"/>
              <a:t>Cost of the next best alternative use of resources when one choice is made rather than another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1997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Opportunity cost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9945"/>
            <a:ext cx="12192000" cy="4808055"/>
          </a:xfrm>
        </p:spPr>
      </p:pic>
    </p:spTree>
    <p:extLst>
      <p:ext uri="{BB962C8B-B14F-4D97-AF65-F5344CB8AC3E}">
        <p14:creationId xmlns:p14="http://schemas.microsoft.com/office/powerpoint/2010/main" val="3092833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economics?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pPr marL="0" lvl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100000"/>
            </a:pPr>
            <a:endParaRPr lang="en-US" sz="2800" dirty="0" smtClean="0"/>
          </a:p>
          <a:p>
            <a:pPr marL="0" lvl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100000"/>
            </a:pPr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://money.cnn.com/video/news/economy/2014/10/21/we-the-economy-cave-o-nomics.cnnmoney</a:t>
            </a:r>
            <a:r>
              <a:rPr lang="en-US" sz="2800" dirty="0" smtClean="0">
                <a:hlinkClick r:id="rId2"/>
              </a:rPr>
              <a:t>/</a:t>
            </a:r>
            <a:r>
              <a:rPr lang="en-US" sz="2800" dirty="0" smtClean="0"/>
              <a:t> </a:t>
            </a:r>
            <a:endParaRPr lang="en-US" sz="2800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7536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Trade-offs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Trade-offs</a:t>
            </a:r>
          </a:p>
          <a:p>
            <a:pPr lvl="1"/>
            <a:r>
              <a:rPr lang="en-US" sz="3600" dirty="0"/>
              <a:t>Alternative choices that are given up in favor of the choice we select</a:t>
            </a:r>
          </a:p>
          <a:p>
            <a:pPr lvl="1"/>
            <a:endParaRPr lang="en-US" sz="3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1.3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3600" dirty="0"/>
              <a:t> Economic growth</a:t>
            </a:r>
          </a:p>
          <a:p>
            <a:pPr lvl="1"/>
            <a:r>
              <a:rPr lang="en-US" sz="3600" dirty="0"/>
              <a:t>When a nation’s total output of goods and services increases over time</a:t>
            </a:r>
          </a:p>
          <a:p>
            <a:pPr lvl="1"/>
            <a:r>
              <a:rPr lang="en-US" sz="3600" dirty="0"/>
              <a:t>Important for two reasons: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600" dirty="0"/>
              <a:t>Because of scarcity, everyone wants more than what they currently have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600" dirty="0"/>
              <a:t>As populations grow, more people will want the goods and services </a:t>
            </a:r>
          </a:p>
          <a:p>
            <a:pPr marL="571500" indent="-514350"/>
            <a:r>
              <a:rPr lang="en-US" sz="3600" dirty="0"/>
              <a:t>Economic growth requires risk and sacrifices</a:t>
            </a:r>
          </a:p>
          <a:p>
            <a:pPr marL="571500" indent="-514350"/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endParaRPr lang="en-US" sz="3600" dirty="0"/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3600" dirty="0"/>
              <a:t>Productivity </a:t>
            </a:r>
          </a:p>
          <a:p>
            <a:pPr lvl="1"/>
            <a:r>
              <a:rPr lang="en-US" sz="3600" dirty="0"/>
              <a:t>Measure of the amount of goods and services produced with a given amount of resources in a specific period of time</a:t>
            </a:r>
          </a:p>
          <a:p>
            <a:r>
              <a:rPr lang="en-US" sz="3600" dirty="0"/>
              <a:t>Human capital - Investments in people </a:t>
            </a:r>
          </a:p>
          <a:p>
            <a:pPr lvl="2"/>
            <a:r>
              <a:rPr lang="en-US" sz="3600" dirty="0"/>
              <a:t>Individuals can invest in education </a:t>
            </a:r>
          </a:p>
          <a:p>
            <a:pPr lvl="2"/>
            <a:r>
              <a:rPr lang="en-US" sz="3600" dirty="0"/>
              <a:t>Employers can invest in training and other programs to improve skills</a:t>
            </a:r>
          </a:p>
          <a:p>
            <a:pPr lvl="2"/>
            <a:r>
              <a:rPr lang="en-US" sz="3600" dirty="0"/>
              <a:t>Government can invest by providing financial aid for education and health care costs</a:t>
            </a:r>
          </a:p>
          <a:p>
            <a:pPr lvl="1"/>
            <a:endParaRPr lang="en-US" sz="36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Autofit/>
          </a:bodyPr>
          <a:lstStyle/>
          <a:p>
            <a:r>
              <a:rPr lang="en-US" sz="3600" dirty="0"/>
              <a:t>Division of labor and specialization can improve productivity</a:t>
            </a:r>
          </a:p>
          <a:p>
            <a:r>
              <a:rPr lang="en-US" sz="3600" dirty="0"/>
              <a:t>Division of labor</a:t>
            </a:r>
          </a:p>
          <a:p>
            <a:pPr lvl="1"/>
            <a:r>
              <a:rPr lang="en-US" sz="3600" dirty="0"/>
              <a:t>Division of work into a number of separate tasks to be performed by different workers</a:t>
            </a:r>
          </a:p>
          <a:p>
            <a:pPr lvl="1"/>
            <a:r>
              <a:rPr lang="en-US" sz="3600" dirty="0"/>
              <a:t>Increases efficiency by ensuring that workers become good at specific tasks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Autofit/>
          </a:bodyPr>
          <a:lstStyle/>
          <a:p>
            <a:r>
              <a:rPr lang="en-US" sz="3600" dirty="0"/>
              <a:t>Specialization </a:t>
            </a:r>
          </a:p>
          <a:p>
            <a:pPr lvl="1"/>
            <a:r>
              <a:rPr lang="en-US" sz="3600" dirty="0"/>
              <a:t>Assignment of tasks to the workers, factories, regions, or nations that that can perform them most efficiently</a:t>
            </a:r>
          </a:p>
          <a:p>
            <a:pPr lvl="1"/>
            <a:r>
              <a:rPr lang="en-US" sz="3600" dirty="0"/>
              <a:t>Great example: Ford’s assembly line production </a:t>
            </a:r>
          </a:p>
          <a:p>
            <a:pPr lvl="1"/>
            <a:r>
              <a:rPr lang="en-US" sz="3600" dirty="0"/>
              <a:t>Cut the time to assembly a car from 1.5 days to about 2.5 hours</a:t>
            </a:r>
          </a:p>
          <a:p>
            <a:pPr lvl="1"/>
            <a:r>
              <a:rPr lang="en-US" sz="3600" dirty="0"/>
              <a:t>Reduced the price of a new car by 50%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u="sng" dirty="0"/>
              <a:t>Circular Flow of Economic 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95400"/>
            <a:ext cx="9144000" cy="5562600"/>
          </a:xfrm>
        </p:spPr>
        <p:txBody>
          <a:bodyPr>
            <a:normAutofit/>
          </a:bodyPr>
          <a:lstStyle/>
          <a:p>
            <a:r>
              <a:rPr lang="en-US" sz="3600" dirty="0"/>
              <a:t>The key feature of the circle flow  is the market</a:t>
            </a:r>
          </a:p>
          <a:p>
            <a:pPr lvl="1"/>
            <a:r>
              <a:rPr lang="en-US" sz="3600" dirty="0"/>
              <a:t>Markets</a:t>
            </a:r>
            <a:r>
              <a:rPr lang="en-US" dirty="0" smtClean="0"/>
              <a:t>:</a:t>
            </a:r>
          </a:p>
          <a:p>
            <a:pPr lvl="1"/>
            <a:r>
              <a:rPr lang="en-US" sz="3600" dirty="0"/>
              <a:t>Location or other mechanisms that allows buyers and sellers to exchange a specific product</a:t>
            </a:r>
          </a:p>
          <a:p>
            <a:pPr lvl="1"/>
            <a:r>
              <a:rPr lang="en-US" sz="3600" dirty="0"/>
              <a:t>Local, regional, national, global, and cyberspace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3600" dirty="0"/>
              <a:t>Factor Markets: </a:t>
            </a:r>
          </a:p>
          <a:p>
            <a:pPr lvl="1"/>
            <a:r>
              <a:rPr lang="en-US" sz="3600" dirty="0"/>
              <a:t>Where all of the factors of production are bought and sold</a:t>
            </a:r>
          </a:p>
          <a:p>
            <a:pPr lvl="1"/>
            <a:r>
              <a:rPr lang="en-US" sz="3600" dirty="0"/>
              <a:t>Where people earn their incomes</a:t>
            </a:r>
          </a:p>
          <a:p>
            <a:pPr lvl="1"/>
            <a:r>
              <a:rPr lang="en-US" sz="3600" dirty="0"/>
              <a:t>Center on the four factors of production</a:t>
            </a:r>
          </a:p>
          <a:p>
            <a:r>
              <a:rPr lang="en-US" sz="3600" dirty="0"/>
              <a:t>Product Markets: </a:t>
            </a:r>
          </a:p>
          <a:p>
            <a:pPr lvl="1"/>
            <a:r>
              <a:rPr lang="en-US" sz="3600" dirty="0"/>
              <a:t>Where people spend their income</a:t>
            </a:r>
          </a:p>
          <a:p>
            <a:pPr lvl="1"/>
            <a:r>
              <a:rPr lang="en-US" sz="3600" dirty="0"/>
              <a:t>Center on goods and services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3600" dirty="0"/>
              <a:t>Individuals and businesses are connected by markets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ircular flow cha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7999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944562"/>
          </a:xfrm>
        </p:spPr>
        <p:txBody>
          <a:bodyPr/>
          <a:lstStyle/>
          <a:p>
            <a:r>
              <a:rPr lang="en-US" b="1" u="sng" dirty="0" smtClean="0"/>
              <a:t>Economics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219200"/>
            <a:ext cx="9144000" cy="5638800"/>
          </a:xfrm>
        </p:spPr>
        <p:txBody>
          <a:bodyPr>
            <a:noAutofit/>
          </a:bodyPr>
          <a:lstStyle/>
          <a:p>
            <a:r>
              <a:rPr lang="en-US" sz="2800" dirty="0"/>
              <a:t>Economics: </a:t>
            </a:r>
          </a:p>
          <a:p>
            <a:pPr lvl="1"/>
            <a:r>
              <a:rPr lang="en-US" sz="2800" dirty="0"/>
              <a:t>the study of how people try to satisfy seemingly unlimited and competing needs and wants through the careful use of relatively scarce resources</a:t>
            </a:r>
          </a:p>
          <a:p>
            <a:pPr lvl="1"/>
            <a:endParaRPr lang="en-US" sz="2800" dirty="0"/>
          </a:p>
          <a:p>
            <a:r>
              <a:rPr lang="en-US" sz="2800" dirty="0"/>
              <a:t>Scarcity: </a:t>
            </a:r>
          </a:p>
          <a:p>
            <a:pPr lvl="1"/>
            <a:r>
              <a:rPr lang="en-US" sz="2800" dirty="0"/>
              <a:t>the condition that results from society not having enough resources to produce all the things people would like to </a:t>
            </a:r>
            <a:r>
              <a:rPr lang="en-US" sz="2800" dirty="0" smtClean="0"/>
              <a:t>have</a:t>
            </a:r>
          </a:p>
          <a:p>
            <a:pPr marL="128016" lvl="1" indent="0">
              <a:buNone/>
            </a:pPr>
            <a:endParaRPr lang="en-US" sz="2800" dirty="0" smtClean="0"/>
          </a:p>
          <a:p>
            <a:pPr marL="128016" lvl="1" indent="0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www.youtube.com/watch?v=DeYxn6MJxGQ</a:t>
            </a:r>
            <a:r>
              <a:rPr lang="en-US" sz="2800" dirty="0" smtClean="0"/>
              <a:t> </a:t>
            </a:r>
          </a:p>
          <a:p>
            <a:pPr lvl="1"/>
            <a:endParaRPr lang="en-US" sz="2800" dirty="0"/>
          </a:p>
          <a:p>
            <a:pPr>
              <a:buNone/>
            </a:pPr>
            <a:endParaRPr lang="en-US" sz="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endParaRPr lang="en-US" sz="3600" dirty="0"/>
          </a:p>
          <a:p>
            <a:r>
              <a:rPr lang="en-US" sz="3600" dirty="0"/>
              <a:t>Need: </a:t>
            </a:r>
          </a:p>
          <a:p>
            <a:pPr lvl="1"/>
            <a:r>
              <a:rPr lang="en-US" sz="3600" dirty="0"/>
              <a:t>A basic requirement for survival </a:t>
            </a:r>
            <a:endParaRPr lang="en-US" sz="3600" dirty="0" smtClean="0"/>
          </a:p>
          <a:p>
            <a:pPr marL="457200" lvl="1" indent="0">
              <a:buNone/>
            </a:pPr>
            <a:endParaRPr lang="en-US" sz="3600" dirty="0"/>
          </a:p>
          <a:p>
            <a:r>
              <a:rPr lang="en-US" sz="3600" dirty="0" smtClean="0"/>
              <a:t>Want</a:t>
            </a:r>
            <a:r>
              <a:rPr lang="en-US" sz="3600" dirty="0"/>
              <a:t>: </a:t>
            </a:r>
          </a:p>
          <a:p>
            <a:pPr lvl="1"/>
            <a:r>
              <a:rPr lang="en-US" sz="3600" dirty="0"/>
              <a:t>Something we would like to have but is not necessary for </a:t>
            </a:r>
            <a:r>
              <a:rPr lang="en-US" sz="3600" dirty="0" smtClean="0"/>
              <a:t>survival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Autofit/>
          </a:bodyPr>
          <a:lstStyle/>
          <a:p>
            <a:r>
              <a:rPr lang="en-US" sz="3600" dirty="0"/>
              <a:t>Our needs and wants are usually expressed in terms of economic products</a:t>
            </a:r>
          </a:p>
          <a:p>
            <a:r>
              <a:rPr lang="en-US" sz="3600" dirty="0"/>
              <a:t>Economic products are goods that are: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sz="3600" dirty="0"/>
              <a:t>Useful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sz="3600" dirty="0"/>
              <a:t>Relatively scarce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sz="3600" dirty="0"/>
              <a:t>Transferrable to others</a:t>
            </a:r>
          </a:p>
          <a:p>
            <a:pPr>
              <a:buFont typeface="Arial"/>
              <a:buChar char="•"/>
            </a:pPr>
            <a:r>
              <a:rPr lang="en-US" sz="3600" dirty="0"/>
              <a:t>Economic products fall into two groups: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sz="3600" dirty="0"/>
              <a:t>Goods (tangible)</a:t>
            </a:r>
          </a:p>
          <a:p>
            <a:pPr marL="1200150" lvl="1" indent="-742950">
              <a:buFont typeface="+mj-lt"/>
              <a:buAutoNum type="arabicPeriod"/>
            </a:pPr>
            <a:r>
              <a:rPr lang="en-US" sz="3600" dirty="0"/>
              <a:t>Services (intangible)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endParaRPr lang="en-US" sz="3600" dirty="0"/>
          </a:p>
          <a:p>
            <a:endParaRPr lang="en-US" sz="3600" dirty="0"/>
          </a:p>
          <a:p>
            <a:r>
              <a:rPr lang="en-US" sz="3600" dirty="0"/>
              <a:t>Goods:</a:t>
            </a:r>
          </a:p>
          <a:p>
            <a:pPr lvl="1"/>
            <a:r>
              <a:rPr lang="en-US" sz="3600" dirty="0"/>
              <a:t>Useful tangible item that can be used to satisfy a need or want</a:t>
            </a:r>
          </a:p>
          <a:p>
            <a:r>
              <a:rPr lang="en-US" sz="3600" dirty="0"/>
              <a:t>Goods are then divided into categories, depending on there use.</a:t>
            </a:r>
          </a:p>
          <a:p>
            <a:pPr lvl="1"/>
            <a:r>
              <a:rPr lang="en-US" sz="3600" dirty="0"/>
              <a:t>Some goods can belong to two groups at the same time</a:t>
            </a:r>
          </a:p>
          <a:p>
            <a:r>
              <a:rPr lang="en-US" sz="4000" dirty="0"/>
              <a:t>Goods fall into four categories: </a:t>
            </a:r>
          </a:p>
          <a:p>
            <a:pPr marL="742950" indent="-742950">
              <a:buNone/>
            </a:pPr>
            <a:endParaRPr lang="en-US" sz="3600" dirty="0"/>
          </a:p>
          <a:p>
            <a:pPr marL="914400" lvl="1" indent="-514350"/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5362222" y="409222"/>
            <a:ext cx="17711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dirty="0"/>
              <a:t>GOODS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endParaRPr lang="en-US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Durable good:</a:t>
            </a:r>
          </a:p>
          <a:p>
            <a:pPr marL="914400" lvl="1" indent="-514350"/>
            <a:r>
              <a:rPr lang="en-US" sz="3600" dirty="0"/>
              <a:t>Item that lasts three years or longer</a:t>
            </a:r>
          </a:p>
          <a:p>
            <a:pPr marL="914400" lvl="1" indent="-514350"/>
            <a:r>
              <a:rPr lang="en-US" sz="3600" dirty="0"/>
              <a:t>Ex: Machinery, car, refrigerator, etc… </a:t>
            </a:r>
          </a:p>
          <a:p>
            <a:pPr marL="914400" lvl="1" indent="-514350">
              <a:buNone/>
            </a:pPr>
            <a:endParaRPr lang="en-US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Nondurable good:</a:t>
            </a:r>
          </a:p>
          <a:p>
            <a:pPr marL="914400" lvl="1" indent="-514350"/>
            <a:r>
              <a:rPr lang="en-US" sz="3600" dirty="0"/>
              <a:t>Item that lasts less than three years when used on a regular basis</a:t>
            </a:r>
          </a:p>
          <a:p>
            <a:pPr marL="914400" lvl="1" indent="-514350"/>
            <a:r>
              <a:rPr lang="en-US" sz="3600" dirty="0"/>
              <a:t>Ex: paper, most clothing items, food </a:t>
            </a:r>
          </a:p>
          <a:p>
            <a:pPr marL="914400" lvl="1" indent="-51435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68580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 startAt="3"/>
            </a:pPr>
            <a:endParaRPr lang="en-US" sz="3600" dirty="0"/>
          </a:p>
          <a:p>
            <a:pPr marL="742950" indent="-742950">
              <a:buFont typeface="+mj-lt"/>
              <a:buAutoNum type="arabicPeriod" startAt="3"/>
            </a:pPr>
            <a:r>
              <a:rPr lang="en-US" sz="3600" dirty="0"/>
              <a:t>Consumer good:</a:t>
            </a:r>
          </a:p>
          <a:p>
            <a:pPr marL="1143000" lvl="1" indent="-742950"/>
            <a:r>
              <a:rPr lang="en-US" sz="3600" dirty="0"/>
              <a:t>Intended for use by individuals </a:t>
            </a:r>
          </a:p>
          <a:p>
            <a:pPr marL="1143000" lvl="1" indent="-742950"/>
            <a:r>
              <a:rPr lang="en-US" sz="3600" dirty="0"/>
              <a:t>Ex: shoes, shirts, cars, etc…</a:t>
            </a:r>
          </a:p>
          <a:p>
            <a:pPr marL="742950" indent="-742950">
              <a:buFont typeface="+mj-lt"/>
              <a:buAutoNum type="arabicPeriod" startAt="3"/>
            </a:pPr>
            <a:endParaRPr lang="en-US" sz="3600" dirty="0"/>
          </a:p>
          <a:p>
            <a:pPr marL="742950" indent="-742950">
              <a:buFont typeface="+mj-lt"/>
              <a:buAutoNum type="arabicPeriod" startAt="3"/>
            </a:pPr>
            <a:r>
              <a:rPr lang="en-US" sz="3600" dirty="0"/>
              <a:t>Capital Good: </a:t>
            </a:r>
          </a:p>
          <a:p>
            <a:pPr marL="914400" lvl="1" indent="-514350"/>
            <a:r>
              <a:rPr lang="en-US" sz="3600" dirty="0"/>
              <a:t>Tools, or machinery, or equipment that is used by businesses to produce other products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6600</TotalTime>
  <Words>1151</Words>
  <Application>Microsoft Office PowerPoint</Application>
  <PresentationFormat>Widescreen</PresentationFormat>
  <Paragraphs>191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5" baseType="lpstr">
      <vt:lpstr>Arial</vt:lpstr>
      <vt:lpstr>Calibri</vt:lpstr>
      <vt:lpstr>Tw Cen MT</vt:lpstr>
      <vt:lpstr>Tw Cen MT Condensed</vt:lpstr>
      <vt:lpstr>Wingdings 3</vt:lpstr>
      <vt:lpstr>Integral</vt:lpstr>
      <vt:lpstr>Economics introduction</vt:lpstr>
      <vt:lpstr>Why should we study Economics?</vt:lpstr>
      <vt:lpstr>What is economics?</vt:lpstr>
      <vt:lpstr>Economics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Section 1.2</vt:lpstr>
      <vt:lpstr>What is this the logo for?</vt:lpstr>
      <vt:lpstr>McDonalds</vt:lpstr>
      <vt:lpstr>Famous former employees</vt:lpstr>
      <vt:lpstr>Factors of Production</vt:lpstr>
      <vt:lpstr>PowerPoint Presentation</vt:lpstr>
      <vt:lpstr>PowerPoint Presentation</vt:lpstr>
      <vt:lpstr>Production possibilities curve</vt:lpstr>
      <vt:lpstr>Production possibilities curve</vt:lpstr>
      <vt:lpstr>Opportunity cost</vt:lpstr>
      <vt:lpstr>Opportunity cost</vt:lpstr>
      <vt:lpstr>Trade-offs</vt:lpstr>
      <vt:lpstr>Section 1.3</vt:lpstr>
      <vt:lpstr>PowerPoint Presentation</vt:lpstr>
      <vt:lpstr>PowerPoint Presentation</vt:lpstr>
      <vt:lpstr>PowerPoint Presentation</vt:lpstr>
      <vt:lpstr>PowerPoint Presentation</vt:lpstr>
      <vt:lpstr>Circular Flow of Economic Activity</vt:lpstr>
      <vt:lpstr>PowerPoint Presentation</vt:lpstr>
      <vt:lpstr>PowerPoint Presentation</vt:lpstr>
      <vt:lpstr>PowerPoint Presentation</vt:lpstr>
    </vt:vector>
  </TitlesOfParts>
  <Company>Northside Independent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Economics?</dc:title>
  <dc:creator>NISD</dc:creator>
  <cp:lastModifiedBy>Waynne Warren</cp:lastModifiedBy>
  <cp:revision>47</cp:revision>
  <cp:lastPrinted>2014-01-23T19:33:25Z</cp:lastPrinted>
  <dcterms:created xsi:type="dcterms:W3CDTF">2015-12-30T19:54:33Z</dcterms:created>
  <dcterms:modified xsi:type="dcterms:W3CDTF">2017-01-30T14:03:43Z</dcterms:modified>
</cp:coreProperties>
</file>