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4BB5BEFA-6E18-40EA-8CEF-79FEE064837C}">
  <a:tblStyle styleId="{4BB5BEFA-6E18-40EA-8CEF-79FEE064837C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slide" Target="slides/slide17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Shape 4"/>
          <p:cNvSpPr txBox="1"/>
          <p:nvPr>
            <p:ph idx="10" type="dt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Shape 5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Shape 7"/>
          <p:cNvSpPr txBox="1"/>
          <p:nvPr>
            <p:ph idx="11" type="ftr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Shape 8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Shape 18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Shape 18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Shape 19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Shape 20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Shape 20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Shape 21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Shape 22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Shape 23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Shape 9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Shape 10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Shape 10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Shape 11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Shape 11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Shape 12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Shape 13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Shape 17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302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4" name="Shape 74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302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5" name="Shape 75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6" name="Shape 76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1" name="Shape 8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2" name="Shape 8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3" name="Shape 8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" name="Shape 21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Shape 2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8" name="Shape 28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" name="Shape 29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6" name="Shape 36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7" name="Shape 37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Shape 52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6" name="Shape 56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2" name="Shape 6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3" name="Shape 6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8" name="Shape 68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27BA0"/>
        </a:solid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/>
          <p:nvPr/>
        </p:nvSpPr>
        <p:spPr>
          <a:xfrm>
            <a:off x="1808162" y="3505200"/>
            <a:ext cx="5692775" cy="179705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5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Foreign Exchange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5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(aka. FOREX)</a:t>
            </a:r>
            <a:endParaRPr/>
          </a:p>
        </p:txBody>
      </p:sp>
      <p:sp>
        <p:nvSpPr>
          <p:cNvPr id="89" name="Shape 89"/>
          <p:cNvSpPr txBox="1"/>
          <p:nvPr/>
        </p:nvSpPr>
        <p:spPr>
          <a:xfrm>
            <a:off x="609600" y="5486400"/>
            <a:ext cx="8116887" cy="579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Exchange Rate = Relative Price of Currencies</a:t>
            </a:r>
            <a:endParaRPr/>
          </a:p>
        </p:txBody>
      </p:sp>
      <p:pic>
        <p:nvPicPr>
          <p:cNvPr descr="foreign_exchange" id="90" name="Shape 90"/>
          <p:cNvPicPr preferRelativeResize="0"/>
          <p:nvPr/>
        </p:nvPicPr>
        <p:blipFill rotWithShape="1">
          <a:blip r:embed="rId3">
            <a:alphaModFix/>
          </a:blip>
          <a:srcRect b="0" l="0" r="0" t="25143"/>
          <a:stretch/>
        </p:blipFill>
        <p:spPr>
          <a:xfrm>
            <a:off x="3276600" y="838200"/>
            <a:ext cx="2506365" cy="2489311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27BA0"/>
        </a:solidFill>
      </p:bgPr>
    </p:bg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/>
          <p:nvPr/>
        </p:nvSpPr>
        <p:spPr>
          <a:xfrm>
            <a:off x="304800" y="228600"/>
            <a:ext cx="8643937" cy="6265862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-457200" lvl="0" marL="45720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Font typeface="Times New Roman"/>
              <a:buNone/>
            </a:pPr>
            <a:r>
              <a:rPr b="1" i="0" lang="en-US" sz="3600" u="non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 Changes in Tastes-</a:t>
            </a:r>
            <a:endParaRPr/>
          </a:p>
          <a:p>
            <a:pPr indent="-457200" lvl="0" marL="45720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Times New Roman"/>
              <a:buNone/>
            </a:pPr>
            <a:r>
              <a:rPr b="1" i="0" lang="en-US" sz="2900" u="non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Ex: British tourists flock to the U.S…</a:t>
            </a:r>
            <a:endParaRPr/>
          </a:p>
          <a:p>
            <a:pPr indent="-457200" lvl="1" marL="91440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29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Demand for U.S. dollars increases (shifts right)</a:t>
            </a:r>
            <a:endParaRPr/>
          </a:p>
          <a:p>
            <a:pPr indent="-457200" lvl="1" marL="91440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29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Supply of British pounds increases (shifts right)</a:t>
            </a:r>
            <a:endParaRPr/>
          </a:p>
          <a:p>
            <a:pPr indent="-457200" lvl="2" marL="137160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Times New Roman"/>
              <a:buNone/>
            </a:pPr>
            <a:r>
              <a:rPr b="1" i="0" lang="en-US" sz="2900" u="none" cap="none" strike="noStrik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Pound-depreciates </a:t>
            </a:r>
            <a:endParaRPr/>
          </a:p>
          <a:p>
            <a:pPr indent="-457200" lvl="2" marL="137160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Times New Roman"/>
              <a:buNone/>
            </a:pPr>
            <a:r>
              <a:rPr b="1" i="0" lang="en-US" sz="2900" u="none" cap="none" strike="noStrik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Dollar-appreciates</a:t>
            </a:r>
            <a:endParaRPr/>
          </a:p>
          <a:p>
            <a:pPr indent="-457200" lvl="0" marL="45720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Font typeface="Times New Roman"/>
              <a:buNone/>
            </a:pPr>
            <a:r>
              <a:rPr b="1" i="0" lang="en-US" sz="3600" u="non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 Changes in Relative Incomes (Resulting in more imports)-</a:t>
            </a:r>
            <a:endParaRPr/>
          </a:p>
          <a:p>
            <a:pPr indent="-457200" lvl="0" marL="45720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Times New Roman"/>
              <a:buNone/>
            </a:pPr>
            <a:r>
              <a:rPr b="1" i="0" lang="en-US" sz="2900" u="non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Ex: US growth increase US incomes….</a:t>
            </a:r>
            <a:endParaRPr/>
          </a:p>
          <a:p>
            <a:pPr indent="-457200" lvl="1" marL="91440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29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U.S. buys more imports…</a:t>
            </a:r>
            <a:endParaRPr/>
          </a:p>
          <a:p>
            <a:pPr indent="-457200" lvl="1" marL="91440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29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U.S. Demand for pounds increases</a:t>
            </a:r>
            <a:endParaRPr/>
          </a:p>
          <a:p>
            <a:pPr indent="-457200" lvl="1" marL="91440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29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Supply of U.S. dollars increases</a:t>
            </a:r>
            <a:endParaRPr/>
          </a:p>
          <a:p>
            <a:pPr indent="-457200" lvl="4" marL="228600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Times New Roman"/>
              <a:buNone/>
            </a:pPr>
            <a:r>
              <a:rPr b="1" i="0" lang="en-US" sz="2900" u="none" cap="none" strike="noStrik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Pound- appreciates</a:t>
            </a:r>
            <a:endParaRPr/>
          </a:p>
          <a:p>
            <a:pPr indent="-457200" lvl="4" marL="228600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Times New Roman"/>
              <a:buNone/>
            </a:pPr>
            <a:r>
              <a:rPr b="1" i="0" lang="en-US" sz="2900" u="none" cap="none" strike="noStrik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Dollar- depreciates</a:t>
            </a:r>
            <a:endParaRPr/>
          </a:p>
        </p:txBody>
      </p:sp>
    </p:spTree>
  </p:cSld>
  <p:clrMapOvr>
    <a:masterClrMapping/>
  </p:clrMapOvr>
  <p:transition spd="med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3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3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3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3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3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3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end="12" st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3">
                                            <p:txEl>
                                              <p:pRg end="12" st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27BA0"/>
        </a:solidFill>
      </p:bgPr>
    </p:bg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/>
          <p:nvPr/>
        </p:nvSpPr>
        <p:spPr>
          <a:xfrm>
            <a:off x="304800" y="228600"/>
            <a:ext cx="8643937" cy="6564312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-4572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Font typeface="Times New Roman"/>
              <a:buNone/>
            </a:pPr>
            <a:r>
              <a:rPr b="1" i="0" lang="en-US" sz="3600" u="non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3. Changes in Relative Price Level (Resulting in more imports)-</a:t>
            </a:r>
            <a:endParaRPr/>
          </a:p>
          <a:p>
            <a:pPr indent="-4572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Times New Roman"/>
              <a:buNone/>
            </a:pPr>
            <a:r>
              <a:rPr b="1" i="0" lang="en-US" sz="2800" u="non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Ex: US prices increase relative to Britain….</a:t>
            </a:r>
            <a:endParaRPr/>
          </a:p>
          <a:p>
            <a:pPr indent="-4572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U.S. demand for cheaper imports increases… </a:t>
            </a:r>
            <a:endParaRPr/>
          </a:p>
          <a:p>
            <a:pPr indent="-4572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U.S. demand for pounds increases</a:t>
            </a:r>
            <a:endParaRPr/>
          </a:p>
          <a:p>
            <a:pPr indent="-4572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Supply of U.S. dollars increases</a:t>
            </a:r>
            <a:endParaRPr/>
          </a:p>
          <a:p>
            <a:pPr indent="-4572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Times New Roman"/>
              <a:buNone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Pound- appreciates</a:t>
            </a:r>
            <a:endParaRPr/>
          </a:p>
          <a:p>
            <a:pPr indent="-4572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Times New Roman"/>
              <a:buNone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Dollar- depreciates</a:t>
            </a:r>
            <a:endParaRPr/>
          </a:p>
          <a:p>
            <a:pPr indent="-4572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Font typeface="Times New Roman"/>
              <a:buNone/>
            </a:pPr>
            <a:r>
              <a:rPr b="1" i="0" lang="en-US" sz="3600" u="non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4. Changes in relative Interest Rates-</a:t>
            </a:r>
            <a:endParaRPr/>
          </a:p>
          <a:p>
            <a:pPr indent="-4572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Times New Roman"/>
              <a:buNone/>
            </a:pPr>
            <a:r>
              <a:rPr b="1" i="0" lang="en-US" sz="2800" u="non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Ex: US has a higher interest rate than Britain.</a:t>
            </a:r>
            <a:r>
              <a:rPr b="1" i="0" lang="en-US" sz="2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  <a:p>
            <a:pPr indent="-4572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British people want to put money in US banks</a:t>
            </a:r>
            <a:endParaRPr/>
          </a:p>
          <a:p>
            <a:pPr indent="-4572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Capital Flow increase towards the US	</a:t>
            </a:r>
            <a:endParaRPr/>
          </a:p>
          <a:p>
            <a:pPr indent="-4572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British demand for U.S. dollars increases… </a:t>
            </a:r>
            <a:endParaRPr/>
          </a:p>
          <a:p>
            <a:pPr indent="-4572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British supply more pounds </a:t>
            </a:r>
            <a:endParaRPr/>
          </a:p>
          <a:p>
            <a:pPr indent="-4572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Times New Roman"/>
              <a:buNone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	Pound-depreciates</a:t>
            </a:r>
            <a:endParaRPr/>
          </a:p>
          <a:p>
            <a:pPr indent="-4572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Times New Roman"/>
              <a:buNone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	Dollar- appreciates</a:t>
            </a:r>
            <a:endParaRPr/>
          </a:p>
        </p:txBody>
      </p:sp>
    </p:spTree>
  </p:cSld>
  <p:clrMapOvr>
    <a:masterClrMapping/>
  </p:clrMapOvr>
  <p:transition spd="med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8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8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8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8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8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8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8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end="12" st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8">
                                            <p:txEl>
                                              <p:pRg end="12" st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end="13" st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8">
                                            <p:txEl>
                                              <p:pRg end="13" st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end="14" st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8">
                                            <p:txEl>
                                              <p:pRg end="14" st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27BA0"/>
        </a:solidFill>
      </p:bgPr>
    </p:bg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Shape 19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050" y="1530350"/>
            <a:ext cx="5160340" cy="4743464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Shape 194"/>
          <p:cNvSpPr txBox="1"/>
          <p:nvPr/>
        </p:nvSpPr>
        <p:spPr>
          <a:xfrm>
            <a:off x="1576387" y="1547812"/>
            <a:ext cx="2057400" cy="7016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spcFirstLastPara="1" rIns="92075" wrap="square" tIns="460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4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Pesos</a:t>
            </a:r>
            <a:endParaRPr/>
          </a:p>
        </p:txBody>
      </p:sp>
      <p:sp>
        <p:nvSpPr>
          <p:cNvPr id="195" name="Shape 195"/>
          <p:cNvSpPr txBox="1"/>
          <p:nvPr/>
        </p:nvSpPr>
        <p:spPr>
          <a:xfrm>
            <a:off x="4762" y="19050"/>
            <a:ext cx="9139237" cy="1074737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32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will happen to the international value of the Mexican peso if there is high inflation in Mexico? </a:t>
            </a:r>
            <a:endParaRPr/>
          </a:p>
        </p:txBody>
      </p:sp>
      <p:sp>
        <p:nvSpPr>
          <p:cNvPr id="196" name="Shape 196"/>
          <p:cNvSpPr txBox="1"/>
          <p:nvPr/>
        </p:nvSpPr>
        <p:spPr>
          <a:xfrm>
            <a:off x="5122862" y="1258887"/>
            <a:ext cx="4035425" cy="5508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Font typeface="Times New Roman"/>
              <a:buNone/>
            </a:pPr>
            <a:r>
              <a:rPr b="1" i="0" lang="en-US" sz="3200" u="non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demand for pesos will decrease since Mexico's trading partners will not want to purchase higher priced Mexican products.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Font typeface="Times New Roman"/>
              <a:buNone/>
            </a:pPr>
            <a:r>
              <a:rPr b="1" i="0" lang="en-US" sz="3200" u="non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supply will increase as Mexicans look to buy lower priced imports. </a:t>
            </a:r>
            <a:endParaRPr/>
          </a:p>
        </p:txBody>
      </p:sp>
      <p:sp>
        <p:nvSpPr>
          <p:cNvPr id="197" name="Shape 197"/>
          <p:cNvSpPr txBox="1"/>
          <p:nvPr/>
        </p:nvSpPr>
        <p:spPr>
          <a:xfrm>
            <a:off x="412750" y="6269037"/>
            <a:ext cx="4165600" cy="5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Times New Roman"/>
              <a:buNone/>
            </a:pPr>
            <a:r>
              <a:rPr b="1" i="0" lang="en-US" sz="2800" u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peso DEPRECIATES</a:t>
            </a:r>
            <a:endParaRPr/>
          </a:p>
        </p:txBody>
      </p:sp>
    </p:spTree>
  </p:cSld>
  <p:clrMapOvr>
    <a:masterClrMapping/>
  </p:clrMapOvr>
  <p:transition spd="slow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27BA0"/>
        </a:solidFill>
      </p:bgPr>
    </p:bg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 txBox="1"/>
          <p:nvPr>
            <p:ph type="title"/>
          </p:nvPr>
        </p:nvSpPr>
        <p:spPr>
          <a:xfrm>
            <a:off x="762000" y="-228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Times New Roman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Practice</a:t>
            </a:r>
            <a:endParaRPr/>
          </a:p>
        </p:txBody>
      </p:sp>
      <p:sp>
        <p:nvSpPr>
          <p:cNvPr id="203" name="Shape 203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0" i="0" lang="en-US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graphicFrame>
        <p:nvGraphicFramePr>
          <p:cNvPr id="204" name="Shape 204"/>
          <p:cNvGraphicFramePr/>
          <p:nvPr/>
        </p:nvGraphicFramePr>
        <p:xfrm>
          <a:off x="381000" y="838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{4BB5BEFA-6E18-40EA-8CEF-79FEE064837C}</a:tableStyleId>
              </a:tblPr>
              <a:tblGrid>
                <a:gridCol w="633400"/>
                <a:gridCol w="2414575"/>
                <a:gridCol w="2590800"/>
                <a:gridCol w="2743200"/>
              </a:tblGrid>
              <a:tr h="11525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00" marB="45700" marR="0" marL="0" anchor="ctr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i="0" lang="en-US" sz="280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Shifter</a:t>
                      </a:r>
                      <a:endParaRPr/>
                    </a:p>
                  </a:txBody>
                  <a:tcPr marT="45700" marB="45700" marR="0" marL="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i="0" lang="en-US" sz="280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Value of    Dollar ($)</a:t>
                      </a:r>
                      <a:endParaRPr/>
                    </a:p>
                  </a:txBody>
                  <a:tcPr marT="45700" marB="45700" marR="0" marL="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i="0" lang="en-US" sz="280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Value of         Yen (¥ ) </a:t>
                      </a:r>
                      <a:endParaRPr/>
                    </a:p>
                  </a:txBody>
                  <a:tcPr marT="45700" marB="45700" marR="0" marL="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588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i="0" lang="en-US" sz="240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  <a:endParaRPr/>
                    </a:p>
                  </a:txBody>
                  <a:tcPr marT="45700" marB="45700" marR="0" marL="0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00" marB="4570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00" marB="4570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00" marB="4570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572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i="0" lang="en-US" sz="240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</a:t>
                      </a:r>
                      <a:endParaRPr/>
                    </a:p>
                  </a:txBody>
                  <a:tcPr marT="45700" marB="45700" marR="0" marL="0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00" marB="4570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00" marB="4570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00" marB="4570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588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i="0" lang="en-US" sz="240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</a:t>
                      </a:r>
                      <a:endParaRPr/>
                    </a:p>
                  </a:txBody>
                  <a:tcPr marT="45700" marB="45700" marR="0" marL="0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00" marB="4570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00" marB="4570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00" marB="4570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572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i="0" lang="en-US" sz="240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</a:t>
                      </a:r>
                      <a:endParaRPr/>
                    </a:p>
                  </a:txBody>
                  <a:tcPr marT="45700" marB="45700" marR="0" marL="0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00" marB="4570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00" marB="4570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00" marB="4570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588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i="0" lang="en-US" sz="240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</a:t>
                      </a:r>
                      <a:endParaRPr/>
                    </a:p>
                  </a:txBody>
                  <a:tcPr marT="45700" marB="45700" marR="0" marL="0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00" marB="4570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00" marB="4570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00" marB="4570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572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i="0" lang="en-US" sz="240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</a:t>
                      </a:r>
                      <a:endParaRPr/>
                    </a:p>
                  </a:txBody>
                  <a:tcPr marT="45700" marB="45700" marR="0" marL="0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00" marB="4570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00" marB="4570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00" marB="4570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588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i="0" lang="en-US" sz="240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</a:t>
                      </a:r>
                      <a:endParaRPr/>
                    </a:p>
                  </a:txBody>
                  <a:tcPr marT="45700" marB="45700" marR="0" marL="0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00" marB="4570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00" marB="4570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00" marB="4570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27BA0"/>
        </a:solidFill>
      </p:bgPr>
    </p:bg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 txBox="1"/>
          <p:nvPr/>
        </p:nvSpPr>
        <p:spPr>
          <a:xfrm>
            <a:off x="2438400" y="152400"/>
            <a:ext cx="4343400" cy="568325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Font typeface="Times New Roman"/>
              <a:buNone/>
            </a:pPr>
            <a:r>
              <a:rPr b="1" i="0" lang="en-US" sz="4500" u="non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Practice</a:t>
            </a:r>
            <a:endParaRPr/>
          </a:p>
        </p:txBody>
      </p:sp>
      <p:sp>
        <p:nvSpPr>
          <p:cNvPr id="210" name="Shape 210"/>
          <p:cNvSpPr txBox="1"/>
          <p:nvPr/>
        </p:nvSpPr>
        <p:spPr>
          <a:xfrm>
            <a:off x="0" y="609600"/>
            <a:ext cx="9024937" cy="88265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-4572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Times New Roman"/>
              <a:buNone/>
            </a:pPr>
            <a:r>
              <a:rPr b="1" i="0" lang="en-US" sz="2900" u="non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For each of the following examples, identify what will happen to the value of US Dollars and Japanese Yen.  </a:t>
            </a:r>
            <a:endParaRPr/>
          </a:p>
        </p:txBody>
      </p:sp>
      <p:sp>
        <p:nvSpPr>
          <p:cNvPr id="211" name="Shape 211"/>
          <p:cNvSpPr txBox="1"/>
          <p:nvPr/>
        </p:nvSpPr>
        <p:spPr>
          <a:xfrm>
            <a:off x="228600" y="1447800"/>
            <a:ext cx="8643937" cy="490855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-4572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3200"/>
              <a:buFont typeface="Times New Roman"/>
              <a:buAutoNum type="arabicPeriod"/>
            </a:pPr>
            <a:r>
              <a:rPr b="1" i="0" lang="en-US" sz="3200" u="non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American tourists increase visits to Japan. </a:t>
            </a:r>
            <a:endParaRPr/>
          </a:p>
          <a:p>
            <a:pPr indent="-4572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3200"/>
              <a:buFont typeface="Times New Roman"/>
              <a:buAutoNum type="arabicPeriod"/>
            </a:pPr>
            <a:r>
              <a:rPr b="1" i="0" lang="en-US" sz="3200" u="non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US government significantly decreases personal income tax.</a:t>
            </a:r>
            <a:endParaRPr/>
          </a:p>
          <a:p>
            <a:pPr indent="-4572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3200"/>
              <a:buFont typeface="Times New Roman"/>
              <a:buAutoNum type="arabicPeriod"/>
            </a:pPr>
            <a:r>
              <a:rPr b="1" i="0" lang="en-US" sz="3200" u="non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Inflation in Japan rises significantly faster than in the US.</a:t>
            </a:r>
            <a:endParaRPr/>
          </a:p>
          <a:p>
            <a:pPr indent="-4572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3200"/>
              <a:buFont typeface="Times New Roman"/>
              <a:buAutoNum type="arabicPeriod"/>
            </a:pPr>
            <a:r>
              <a:rPr b="1" i="0" lang="en-US" sz="3200" u="non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Japan has a large budget deficit that increases Japanese interest rates. </a:t>
            </a:r>
            <a:endParaRPr/>
          </a:p>
          <a:p>
            <a:pPr indent="-4572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3200"/>
              <a:buFont typeface="Times New Roman"/>
              <a:buAutoNum type="arabicPeriod"/>
            </a:pPr>
            <a:r>
              <a:rPr b="1" i="0" lang="en-US" sz="3200" u="non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Japan places high tariffs on all US imports.</a:t>
            </a:r>
            <a:endParaRPr/>
          </a:p>
          <a:p>
            <a:pPr indent="-4572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3200"/>
              <a:buFont typeface="Times New Roman"/>
              <a:buAutoNum type="arabicPeriod"/>
            </a:pPr>
            <a:r>
              <a:rPr b="1" i="0" lang="en-US" sz="3200" u="non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US suffers a larger recession.</a:t>
            </a:r>
            <a:endParaRPr/>
          </a:p>
          <a:p>
            <a:pPr indent="-4572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3200"/>
              <a:buFont typeface="Times New Roman"/>
              <a:buAutoNum type="arabicPeriod"/>
            </a:pPr>
            <a:r>
              <a:rPr b="1" i="0" lang="en-US" sz="3200" u="non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US Federal Reserve sells bonds at high interest rates. </a:t>
            </a:r>
            <a:endParaRPr/>
          </a:p>
        </p:txBody>
      </p:sp>
      <p:sp>
        <p:nvSpPr>
          <p:cNvPr id="212" name="Shape 212"/>
          <p:cNvSpPr txBox="1"/>
          <p:nvPr/>
        </p:nvSpPr>
        <p:spPr>
          <a:xfrm>
            <a:off x="0" y="6372225"/>
            <a:ext cx="9024937" cy="485775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-4572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Times New Roman"/>
              <a:buNone/>
            </a:pPr>
            <a:r>
              <a:rPr b="1" i="0" lang="en-US" sz="2900" u="non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How do these scenarios affect exports and imports?  </a:t>
            </a:r>
            <a:endParaRPr/>
          </a:p>
        </p:txBody>
      </p:sp>
    </p:spTree>
  </p:cSld>
  <p:clrMapOvr>
    <a:masterClrMapping/>
  </p:clrMapOvr>
  <p:transition spd="med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1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27BA0"/>
        </a:solidFill>
      </p:bgPr>
    </p:bg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 txBox="1"/>
          <p:nvPr>
            <p:ph type="title"/>
          </p:nvPr>
        </p:nvSpPr>
        <p:spPr>
          <a:xfrm>
            <a:off x="762000" y="-228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Times New Roman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Practice</a:t>
            </a:r>
            <a:endParaRPr/>
          </a:p>
        </p:txBody>
      </p:sp>
      <p:sp>
        <p:nvSpPr>
          <p:cNvPr id="218" name="Shape 218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0" i="0" lang="en-US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graphicFrame>
        <p:nvGraphicFramePr>
          <p:cNvPr id="219" name="Shape 219"/>
          <p:cNvGraphicFramePr/>
          <p:nvPr/>
        </p:nvGraphicFramePr>
        <p:xfrm>
          <a:off x="381000" y="838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{4BB5BEFA-6E18-40EA-8CEF-79FEE064837C}</a:tableStyleId>
              </a:tblPr>
              <a:tblGrid>
                <a:gridCol w="633400"/>
                <a:gridCol w="2262175"/>
                <a:gridCol w="2743200"/>
                <a:gridCol w="2743200"/>
              </a:tblGrid>
              <a:tr h="11525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00" marB="45700" marR="0" marL="0" anchor="ctr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i="0" lang="en-US" sz="280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Shifter</a:t>
                      </a:r>
                      <a:endParaRPr/>
                    </a:p>
                  </a:txBody>
                  <a:tcPr marT="45700" marB="45700" marR="0" marL="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i="0" lang="en-US" sz="280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Value of     Dollar ($)</a:t>
                      </a:r>
                      <a:endParaRPr/>
                    </a:p>
                  </a:txBody>
                  <a:tcPr marT="45700" marB="45700" marR="0" marL="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i="0" lang="en-US" sz="280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Value of         Yen (¥ ) </a:t>
                      </a:r>
                      <a:endParaRPr/>
                    </a:p>
                  </a:txBody>
                  <a:tcPr marT="45700" marB="45700" marR="0" marL="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588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i="0" lang="en-US" sz="240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  <a:endParaRPr/>
                    </a:p>
                  </a:txBody>
                  <a:tcPr marT="45700" marB="45700" marR="0" marL="0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i="0" lang="en-US" sz="280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Tastes</a:t>
                      </a:r>
                      <a:endParaRPr/>
                    </a:p>
                  </a:txBody>
                  <a:tcPr marT="45700" marB="4570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i="0" lang="en-US" sz="280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(S↑) Depreciates</a:t>
                      </a:r>
                      <a:endParaRPr/>
                    </a:p>
                  </a:txBody>
                  <a:tcPr marT="45700" marB="4570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i="0" lang="en-US" sz="280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(D↑) Appreciates</a:t>
                      </a:r>
                      <a:endParaRPr/>
                    </a:p>
                  </a:txBody>
                  <a:tcPr marT="45700" marB="4570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572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i="0" lang="en-US" sz="240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</a:t>
                      </a:r>
                      <a:endParaRPr/>
                    </a:p>
                  </a:txBody>
                  <a:tcPr marT="45700" marB="45700" marR="0" marL="0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i="0" lang="en-US" sz="280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Income</a:t>
                      </a:r>
                      <a:endParaRPr/>
                    </a:p>
                  </a:txBody>
                  <a:tcPr marT="45700" marB="4570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i="0" lang="en-US" sz="280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(S↑) Depreciates</a:t>
                      </a:r>
                      <a:endParaRPr/>
                    </a:p>
                  </a:txBody>
                  <a:tcPr marT="45700" marB="4570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i="0" lang="en-US" sz="280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(D↑) Appreciates</a:t>
                      </a:r>
                      <a:endParaRPr/>
                    </a:p>
                  </a:txBody>
                  <a:tcPr marT="45700" marB="4570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588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i="0" lang="en-US" sz="240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</a:t>
                      </a:r>
                      <a:endParaRPr/>
                    </a:p>
                  </a:txBody>
                  <a:tcPr marT="45700" marB="45700" marR="0" marL="0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i="0" lang="en-US" sz="280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Price Level</a:t>
                      </a:r>
                      <a:endParaRPr/>
                    </a:p>
                  </a:txBody>
                  <a:tcPr marT="45700" marB="4570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i="0" lang="en-US" sz="280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(D↑) Appreciates</a:t>
                      </a:r>
                      <a:endParaRPr/>
                    </a:p>
                  </a:txBody>
                  <a:tcPr marT="45700" marB="4570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i="0" lang="en-US" sz="280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(S↑) Depreciates</a:t>
                      </a:r>
                      <a:endParaRPr/>
                    </a:p>
                  </a:txBody>
                  <a:tcPr marT="45700" marB="4570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572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i="0" lang="en-US" sz="240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</a:t>
                      </a:r>
                      <a:endParaRPr/>
                    </a:p>
                  </a:txBody>
                  <a:tcPr marT="45700" marB="45700" marR="0" marL="0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i="0" lang="en-US" sz="280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Interest Rate</a:t>
                      </a:r>
                      <a:endParaRPr/>
                    </a:p>
                  </a:txBody>
                  <a:tcPr marT="45700" marB="4570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i="0" lang="en-US" sz="280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(S↑) Depreciates</a:t>
                      </a:r>
                      <a:endParaRPr/>
                    </a:p>
                  </a:txBody>
                  <a:tcPr marT="45700" marB="4570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i="0" lang="en-US" sz="280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(D↑) Appreciates</a:t>
                      </a:r>
                      <a:endParaRPr/>
                    </a:p>
                  </a:txBody>
                  <a:tcPr marT="45700" marB="4570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588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i="0" lang="en-US" sz="240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</a:t>
                      </a:r>
                      <a:endParaRPr/>
                    </a:p>
                  </a:txBody>
                  <a:tcPr marT="45700" marB="45700" marR="0" marL="0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i="0" lang="en-US" sz="280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Regulation</a:t>
                      </a:r>
                      <a:endParaRPr/>
                    </a:p>
                  </a:txBody>
                  <a:tcPr marT="45700" marB="4570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i="0" lang="en-US" sz="280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(D</a:t>
                      </a:r>
                      <a:r>
                        <a:rPr b="0" i="0" lang="en-US" sz="280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↓) </a:t>
                      </a:r>
                      <a:r>
                        <a:rPr b="1" i="0" lang="en-US" sz="280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Depreciates</a:t>
                      </a:r>
                      <a:endParaRPr/>
                    </a:p>
                  </a:txBody>
                  <a:tcPr marT="45700" marB="4570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i="0" lang="en-US" sz="280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(S</a:t>
                      </a:r>
                      <a:r>
                        <a:rPr b="0" i="0" lang="en-US" sz="280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↓) </a:t>
                      </a:r>
                      <a:r>
                        <a:rPr b="1" i="0" lang="en-US" sz="280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Appreciates</a:t>
                      </a:r>
                      <a:endParaRPr/>
                    </a:p>
                  </a:txBody>
                  <a:tcPr marT="45700" marB="4570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572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i="0" lang="en-US" sz="240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</a:t>
                      </a:r>
                      <a:endParaRPr/>
                    </a:p>
                  </a:txBody>
                  <a:tcPr marT="45700" marB="45700" marR="0" marL="0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i="0" lang="en-US" sz="280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Income</a:t>
                      </a:r>
                      <a:endParaRPr/>
                    </a:p>
                  </a:txBody>
                  <a:tcPr marT="45700" marB="4570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i="0" lang="en-US" sz="280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(S</a:t>
                      </a:r>
                      <a:r>
                        <a:rPr b="0" i="0" lang="en-US" sz="280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↓)</a:t>
                      </a:r>
                      <a:r>
                        <a:rPr b="1" i="0" lang="en-US" sz="280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Appreciates</a:t>
                      </a:r>
                      <a:endParaRPr/>
                    </a:p>
                  </a:txBody>
                  <a:tcPr marT="45700" marB="4570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i="0" lang="en-US" sz="280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(D↓) Depreciates</a:t>
                      </a:r>
                      <a:endParaRPr/>
                    </a:p>
                  </a:txBody>
                  <a:tcPr marT="45700" marB="4570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588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i="0" lang="en-US" sz="240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</a:t>
                      </a:r>
                      <a:endParaRPr/>
                    </a:p>
                  </a:txBody>
                  <a:tcPr marT="45700" marB="45700" marR="0" marL="0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i="0" lang="en-US" sz="280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Interest Rate</a:t>
                      </a:r>
                      <a:endParaRPr/>
                    </a:p>
                  </a:txBody>
                  <a:tcPr marT="45700" marB="4570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i="0" lang="en-US" sz="280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(D↑) Appreciates</a:t>
                      </a:r>
                      <a:endParaRPr/>
                    </a:p>
                  </a:txBody>
                  <a:tcPr marT="45700" marB="4570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i="0" lang="en-US" sz="2800" u="non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(S↑) Depreciates</a:t>
                      </a:r>
                      <a:endParaRPr/>
                    </a:p>
                  </a:txBody>
                  <a:tcPr marT="45700" marB="4570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20" name="Shape 220"/>
          <p:cNvSpPr txBox="1"/>
          <p:nvPr/>
        </p:nvSpPr>
        <p:spPr>
          <a:xfrm>
            <a:off x="0" y="5821362"/>
            <a:ext cx="9024937" cy="88265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-4572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Times New Roman"/>
              <a:buNone/>
            </a:pPr>
            <a:r>
              <a:rPr b="1" i="0" lang="en-US" sz="2900" u="non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Scenarios 1, 2, and 4 will increase US exports because US products are now relatively “cheaper”</a:t>
            </a:r>
            <a:endParaRPr/>
          </a:p>
        </p:txBody>
      </p:sp>
    </p:spTree>
  </p:cSld>
  <p:clrMapOvr>
    <a:masterClrMapping/>
  </p:clrMapOvr>
  <p:transition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27BA0"/>
        </a:solidFill>
      </p:bgPr>
    </p:bg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" name="Shape 225"/>
          <p:cNvPicPr preferRelativeResize="0"/>
          <p:nvPr/>
        </p:nvPicPr>
        <p:blipFill rotWithShape="1">
          <a:blip r:embed="rId3">
            <a:alphaModFix/>
          </a:blip>
          <a:srcRect b="9376" l="34358" r="12735" t="15625"/>
          <a:stretch/>
        </p:blipFill>
        <p:spPr>
          <a:xfrm>
            <a:off x="304800" y="368300"/>
            <a:ext cx="7999255" cy="6427013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Shape 226"/>
          <p:cNvSpPr txBox="1"/>
          <p:nvPr/>
        </p:nvSpPr>
        <p:spPr>
          <a:xfrm>
            <a:off x="6683375" y="0"/>
            <a:ext cx="2460625" cy="461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2008 Audit Exam</a:t>
            </a:r>
            <a:endParaRPr/>
          </a:p>
        </p:txBody>
      </p:sp>
      <p:sp>
        <p:nvSpPr>
          <p:cNvPr id="227" name="Shape 227"/>
          <p:cNvSpPr/>
          <p:nvPr/>
        </p:nvSpPr>
        <p:spPr>
          <a:xfrm>
            <a:off x="838200" y="2616200"/>
            <a:ext cx="533400" cy="457200"/>
          </a:xfrm>
          <a:prstGeom prst="ellipse">
            <a:avLst/>
          </a:prstGeom>
          <a:noFill/>
          <a:ln cap="flat" cmpd="sng" w="76200">
            <a:solidFill>
              <a:srgbClr val="C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27BA0"/>
        </a:solidFill>
      </p:bgPr>
    </p:bg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" name="Shape 232"/>
          <p:cNvPicPr preferRelativeResize="0"/>
          <p:nvPr/>
        </p:nvPicPr>
        <p:blipFill rotWithShape="1">
          <a:blip r:embed="rId3">
            <a:alphaModFix/>
          </a:blip>
          <a:srcRect b="9523" l="8927" r="31308" t="20437"/>
          <a:stretch/>
        </p:blipFill>
        <p:spPr>
          <a:xfrm>
            <a:off x="474662" y="152400"/>
            <a:ext cx="8599982" cy="6086246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Shape 233"/>
          <p:cNvSpPr txBox="1"/>
          <p:nvPr/>
        </p:nvSpPr>
        <p:spPr>
          <a:xfrm>
            <a:off x="-44450" y="6211887"/>
            <a:ext cx="9161462" cy="646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Font typeface="Times New Roman"/>
              <a:buNone/>
            </a:pPr>
            <a:r>
              <a:rPr b="1" i="0" lang="en-US" sz="3600" u="non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High interest rates attract foreign currency</a:t>
            </a:r>
            <a:endParaRPr/>
          </a:p>
        </p:txBody>
      </p:sp>
      <p:sp>
        <p:nvSpPr>
          <p:cNvPr id="234" name="Shape 234"/>
          <p:cNvSpPr txBox="1"/>
          <p:nvPr/>
        </p:nvSpPr>
        <p:spPr>
          <a:xfrm>
            <a:off x="6683375" y="0"/>
            <a:ext cx="2460625" cy="461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2008 Audit Exam</a:t>
            </a:r>
            <a:endParaRPr/>
          </a:p>
        </p:txBody>
      </p:sp>
      <p:sp>
        <p:nvSpPr>
          <p:cNvPr id="235" name="Shape 235"/>
          <p:cNvSpPr/>
          <p:nvPr/>
        </p:nvSpPr>
        <p:spPr>
          <a:xfrm>
            <a:off x="1104900" y="2540000"/>
            <a:ext cx="533400" cy="457200"/>
          </a:xfrm>
          <a:prstGeom prst="ellipse">
            <a:avLst/>
          </a:prstGeom>
          <a:noFill/>
          <a:ln cap="flat" cmpd="sng" w="76200">
            <a:solidFill>
              <a:srgbClr val="C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27BA0"/>
        </a:solid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>
            <p:ph type="title"/>
          </p:nvPr>
        </p:nvSpPr>
        <p:spPr>
          <a:xfrm>
            <a:off x="762000" y="-3048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Times New Roman"/>
              <a:buNone/>
            </a:pPr>
            <a:r>
              <a:rPr b="1" i="0" lang="en-US" sz="4400" u="none" cap="none" strike="noStrik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Exports and Imports</a:t>
            </a:r>
            <a:endParaRPr/>
          </a:p>
        </p:txBody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304800" y="609600"/>
            <a:ext cx="8458200" cy="23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609600" lvl="0" marL="609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3600"/>
              <a:buFont typeface="Times New Roman"/>
              <a:buAutoNum type="arabicPeriod"/>
            </a:pPr>
            <a:r>
              <a:rPr b="1" i="0" lang="en-US" sz="36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 sells cars to Mexico</a:t>
            </a:r>
            <a:endParaRPr/>
          </a:p>
          <a:p>
            <a:pPr indent="-609600" lvl="0" marL="609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3600"/>
              <a:buFont typeface="Times New Roman"/>
              <a:buAutoNum type="arabicPeriod"/>
            </a:pPr>
            <a:r>
              <a:rPr b="1" i="0" lang="en-US" sz="36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Mexico buys tractors from Canada</a:t>
            </a:r>
            <a:endParaRPr/>
          </a:p>
          <a:p>
            <a:pPr indent="-609600" lvl="0" marL="609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3600"/>
              <a:buFont typeface="Times New Roman"/>
              <a:buAutoNum type="arabicPeriod"/>
            </a:pPr>
            <a:r>
              <a:rPr b="1" i="0" lang="en-US" sz="36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Canada sells syrup to the U.S.</a:t>
            </a:r>
            <a:endParaRPr/>
          </a:p>
          <a:p>
            <a:pPr indent="-609600" lvl="0" marL="609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3600"/>
              <a:buFont typeface="Times New Roman"/>
              <a:buAutoNum type="arabicPeriod"/>
            </a:pPr>
            <a:r>
              <a:rPr b="1" i="0" lang="en-US" sz="36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Japan buys Fireworks from Mexico</a:t>
            </a:r>
            <a:r>
              <a:rPr b="1" i="0" lang="en-US" sz="3200" u="none" cap="none" strike="noStrike">
                <a:solidFill>
                  <a:srgbClr val="CC33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indent="-406400" lvl="0" marL="609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1" i="0" sz="3200" u="none" cap="none" strike="noStrike">
              <a:solidFill>
                <a:srgbClr val="CC33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397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1" i="0" sz="3200" u="none" cap="none" strike="noStrike">
              <a:solidFill>
                <a:srgbClr val="CC33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Shape 97"/>
          <p:cNvSpPr txBox="1"/>
          <p:nvPr/>
        </p:nvSpPr>
        <p:spPr>
          <a:xfrm>
            <a:off x="304800" y="2819400"/>
            <a:ext cx="8839200" cy="23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609600" lvl="0" marL="609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3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For all these transactions, there are different national currencies.</a:t>
            </a:r>
            <a:endParaRPr/>
          </a:p>
          <a:p>
            <a:pPr indent="-609600" lvl="0" marL="609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3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Each country must be paid in their own currency</a:t>
            </a:r>
            <a:endParaRPr/>
          </a:p>
          <a:p>
            <a:pPr indent="-609600" lvl="0" marL="609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3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buyer (importer) must exchange  their currency for that of the sellers (exporter).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27BA0"/>
        </a:solidFill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>
            <p:ph type="title"/>
          </p:nvPr>
        </p:nvSpPr>
        <p:spPr>
          <a:xfrm>
            <a:off x="0" y="15240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Times New Roman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turnover in FOREX markets is almost $4 trillion (USD) a day</a:t>
            </a:r>
            <a:r>
              <a:rPr b="0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pic>
        <p:nvPicPr>
          <p:cNvPr descr="http://myfxtransfers.com/wp-content/uploads/2011/08/currencylist11.png" id="103" name="Shape 10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05000" y="1371600"/>
            <a:ext cx="5404790" cy="52959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27BA0"/>
        </a:solidFill>
      </p:bgPr>
    </p:bg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/>
        </p:nvSpPr>
        <p:spPr>
          <a:xfrm>
            <a:off x="2438400" y="152400"/>
            <a:ext cx="4070350" cy="568325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Font typeface="Times New Roman"/>
              <a:buNone/>
            </a:pPr>
            <a:r>
              <a:rPr b="1" i="0" lang="en-US" sz="4500" u="none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Exchange Rates</a:t>
            </a:r>
            <a:endParaRPr/>
          </a:p>
        </p:txBody>
      </p:sp>
      <p:sp>
        <p:nvSpPr>
          <p:cNvPr id="109" name="Shape 109"/>
          <p:cNvSpPr txBox="1"/>
          <p:nvPr/>
        </p:nvSpPr>
        <p:spPr>
          <a:xfrm>
            <a:off x="304800" y="685800"/>
            <a:ext cx="8643937" cy="6061075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Font typeface="Times New Roman"/>
              <a:buNone/>
            </a:pPr>
            <a:r>
              <a:rPr b="1" i="0" lang="en-US" sz="36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 the FOREX market we only look at two countries/currencies at a time</a:t>
            </a:r>
            <a:r>
              <a:rPr b="1" i="0" lang="en-US" sz="3600" u="none" cap="none" strike="noStrike">
                <a:solidFill>
                  <a:srgbClr val="CC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Times New Roman"/>
              <a:buNone/>
            </a:pPr>
            <a:r>
              <a:rPr b="1" i="0" lang="en-US" sz="3600" u="none" cap="none" strike="noStrik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Ex: US Dollars and Euros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3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 examine the price of one currency in terms of the other currency. </a:t>
            </a:r>
            <a:r>
              <a:rPr b="1" i="0" lang="en-US" sz="3600" u="none" cap="none" strike="noStrik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Ex:$3 = €2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3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Exchange Rate depends on which currency you are converting.</a:t>
            </a:r>
            <a:endParaRPr b="1" i="0" sz="4000" u="none" cap="none" strike="noStrike">
              <a:solidFill>
                <a:schemeClr val="accen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Times New Roman"/>
              <a:buNone/>
            </a:pPr>
            <a:r>
              <a:rPr b="1" i="0" lang="en-US" sz="3200" u="none" cap="none" strike="noStrik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price of one US Dollar in terms of Euros is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Times New Roman"/>
              <a:buNone/>
            </a:pPr>
            <a:r>
              <a:rPr b="1" i="0" lang="en-US" sz="3600" u="none" cap="none" strike="noStrik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 Dollar = €2/$3 = </a:t>
            </a:r>
            <a:r>
              <a:rPr b="1" i="0" lang="en-US" sz="3600" u="none" cap="none" strike="noStrik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€</a:t>
            </a:r>
            <a:r>
              <a:rPr b="1" i="0" lang="en-US" sz="36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.66</a:t>
            </a:r>
            <a:endParaRPr b="1" i="0" sz="3600" u="none" cap="none" strike="noStrike">
              <a:solidFill>
                <a:schemeClr val="accent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Times New Roman"/>
              <a:buNone/>
            </a:pPr>
            <a:r>
              <a:rPr b="1" i="0" lang="en-US" sz="3200" u="none" cap="none" strike="noStrik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price of one Euro in terms of Dollars is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Times New Roman"/>
              <a:buNone/>
            </a:pPr>
            <a:r>
              <a:rPr b="1" i="0" lang="en-US" sz="3600" u="none" cap="none" strike="noStrik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 Euro = $3/€2= </a:t>
            </a:r>
            <a:r>
              <a:rPr b="1" i="0" lang="en-US" sz="36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$1.5</a:t>
            </a:r>
            <a:endParaRPr/>
          </a:p>
        </p:txBody>
      </p:sp>
    </p:spTree>
  </p:cSld>
  <p:clrMapOvr>
    <a:masterClrMapping/>
  </p:clrMapOvr>
  <p:transition spd="med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9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9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27BA0"/>
        </a:solidFill>
      </p:bgPr>
    </p:bg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/>
        </p:nvSpPr>
        <p:spPr>
          <a:xfrm>
            <a:off x="228600" y="0"/>
            <a:ext cx="8763000" cy="6799262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3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happens if you need more dollars to buy one euro (the price for a euro increases)?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Times New Roman"/>
              <a:buNone/>
            </a:pPr>
            <a:r>
              <a:rPr b="1" i="0" lang="en-US" sz="3600" u="none" cap="none" strike="noStrik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Ex: From $3=€2 to $6=€2 </a:t>
            </a:r>
            <a:endParaRPr b="1" i="0" sz="18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mes New Roman"/>
              <a:buChar char="•"/>
            </a:pPr>
            <a:r>
              <a:rPr b="1" i="0" lang="en-US" sz="3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U.S. Dollar </a:t>
            </a:r>
            <a:r>
              <a:rPr b="1" i="0" lang="en-US" sz="36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DEPRECIATES</a:t>
            </a:r>
            <a:r>
              <a:rPr b="1" i="0" lang="en-US" sz="3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relative to the Euro.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Times New Roman"/>
              <a:buNone/>
            </a:pPr>
            <a:r>
              <a:rPr b="1" i="0" lang="en-US" sz="4000" u="sng" cap="none" strike="noStrik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Depreciation</a:t>
            </a:r>
            <a:r>
              <a:rPr b="1" i="0" lang="en-US" sz="4000" u="none" cap="none" strike="noStrik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</a:t>
            </a:r>
            <a:r>
              <a:rPr b="1" i="0" lang="en-US" sz="3600" u="none" cap="none" strike="noStrik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loss of value of a country's currency with respect to a foreign currency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Font typeface="Times New Roman"/>
              <a:buChar char="•"/>
            </a:pPr>
            <a:r>
              <a:rPr b="1" i="0" lang="en-US" sz="3600" u="none" cap="none" strike="noStrik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More units of dollars are needed to buy a single unit of the other currency.</a:t>
            </a:r>
            <a:r>
              <a:rPr b="1" i="0" lang="en-US" sz="3600" u="none" cap="none" strike="noStrike">
                <a:solidFill>
                  <a:srgbClr val="CC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mes New Roman"/>
              <a:buChar char="•"/>
            </a:pPr>
            <a:r>
              <a:rPr b="1" i="0" lang="en-US" sz="3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dollar is said to be “Weaker”</a:t>
            </a:r>
            <a:endParaRPr/>
          </a:p>
        </p:txBody>
      </p:sp>
    </p:spTree>
  </p:cSld>
  <p:clrMapOvr>
    <a:masterClrMapping/>
  </p:clrMapOvr>
  <p:transition spd="med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27BA0"/>
        </a:solid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/>
          <p:nvPr/>
        </p:nvSpPr>
        <p:spPr>
          <a:xfrm>
            <a:off x="228600" y="0"/>
            <a:ext cx="8763000" cy="6245225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3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happens if you need less dollar to buy one euro (the price for a euro decreases)?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Times New Roman"/>
              <a:buNone/>
            </a:pPr>
            <a:r>
              <a:rPr b="1" i="0" lang="en-US" sz="3600" u="none" cap="none" strike="noStrik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Ex: From $3= €2 to $1= €2 </a:t>
            </a:r>
            <a:endParaRPr b="1" i="0" sz="3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mes New Roman"/>
              <a:buChar char="•"/>
            </a:pPr>
            <a:r>
              <a:rPr b="1" i="0" lang="en-US" sz="3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U.S. Dollar </a:t>
            </a:r>
            <a:r>
              <a:rPr b="1" i="0" lang="en-US" sz="36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APPRECIATES</a:t>
            </a:r>
            <a:r>
              <a:rPr b="1" i="0" lang="en-US" sz="3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relative to the euro.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Times New Roman"/>
              <a:buNone/>
            </a:pPr>
            <a:r>
              <a:rPr b="1" i="0" lang="en-US" sz="4000" u="sng" cap="none" strike="noStrik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Appreciation</a:t>
            </a:r>
            <a:r>
              <a:rPr b="1" i="0" lang="en-US" sz="4000" u="none" cap="none" strike="noStrik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</a:t>
            </a:r>
            <a:r>
              <a:rPr b="1" i="0" lang="en-US" sz="3600" u="none" cap="none" strike="noStrik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increase of value of a country's currency with respect to a foreign currency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Font typeface="Times New Roman"/>
              <a:buChar char="•"/>
            </a:pPr>
            <a:r>
              <a:rPr b="1" i="0" lang="en-US" sz="3600" u="none" cap="none" strike="noStrik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Less units of dollars are needed to buy a single unit of the other currency.</a:t>
            </a:r>
            <a:r>
              <a:rPr b="1" i="0" lang="en-US" sz="3600" u="none" cap="none" strike="noStrike">
                <a:solidFill>
                  <a:srgbClr val="CC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mes New Roman"/>
              <a:buChar char="•"/>
            </a:pPr>
            <a:r>
              <a:rPr b="1" i="0" lang="en-US" sz="3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dollar is said to be “Stronger”</a:t>
            </a:r>
            <a:endParaRPr/>
          </a:p>
        </p:txBody>
      </p:sp>
    </p:spTree>
  </p:cSld>
  <p:clrMapOvr>
    <a:masterClrMapping/>
  </p:clrMapOvr>
  <p:transition spd="med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27BA0"/>
        </a:solidFill>
      </p:bgPr>
    </p:bg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/>
          <p:nvPr/>
        </p:nvSpPr>
        <p:spPr>
          <a:xfrm>
            <a:off x="381000" y="0"/>
            <a:ext cx="8458200" cy="139065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45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FOREX Supply and Demand Simplified</a:t>
            </a:r>
            <a:endParaRPr/>
          </a:p>
        </p:txBody>
      </p:sp>
      <p:sp>
        <p:nvSpPr>
          <p:cNvPr id="125" name="Shape 125"/>
          <p:cNvSpPr txBox="1"/>
          <p:nvPr/>
        </p:nvSpPr>
        <p:spPr>
          <a:xfrm>
            <a:off x="0" y="1295400"/>
            <a:ext cx="9144000" cy="3433762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-457200" lvl="0" marL="457200" marR="0" rt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Font typeface="Times New Roman"/>
              <a:buNone/>
            </a:pPr>
            <a:r>
              <a:rPr b="1" i="0" lang="en-US" sz="33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Imagine a huge table with all the different currencies from every country</a:t>
            </a:r>
            <a:endParaRPr/>
          </a:p>
          <a:p>
            <a:pPr indent="-457200" lvl="0" marL="457200" marR="0" rt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Times New Roman"/>
              <a:buNone/>
            </a:pPr>
            <a:r>
              <a:rPr b="1" i="0" lang="en-US" sz="3300" u="none" cap="none" strike="noStrik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 is the Foreign Exchange Market!</a:t>
            </a:r>
            <a:endParaRPr/>
          </a:p>
          <a:p>
            <a:pPr indent="-457200" lvl="1" marL="91440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33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Just like at a product market, you can’t take things without paying.</a:t>
            </a:r>
            <a:endParaRPr/>
          </a:p>
          <a:p>
            <a:pPr indent="-457200" lvl="1" marL="91440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33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If you </a:t>
            </a:r>
            <a:r>
              <a:rPr b="1" i="0" lang="en-US" sz="3300" u="sng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demand</a:t>
            </a:r>
            <a:r>
              <a:rPr b="1" i="0" lang="en-US" sz="33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one currency,  you must </a:t>
            </a:r>
            <a:r>
              <a:rPr b="1" i="0" lang="en-US" sz="3300" u="sng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supply</a:t>
            </a:r>
            <a:r>
              <a:rPr b="1" i="0" lang="en-US" sz="33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your currency.</a:t>
            </a:r>
            <a:endParaRPr/>
          </a:p>
        </p:txBody>
      </p:sp>
      <p:pic>
        <p:nvPicPr>
          <p:cNvPr descr="istockphoto_6516964-world-currencies" id="126" name="Shape 1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400800" y="4953000"/>
            <a:ext cx="2546318" cy="1699107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pic>
      <p:sp>
        <p:nvSpPr>
          <p:cNvPr id="127" name="Shape 127"/>
          <p:cNvSpPr txBox="1"/>
          <p:nvPr/>
        </p:nvSpPr>
        <p:spPr>
          <a:xfrm>
            <a:off x="457200" y="4729162"/>
            <a:ext cx="5638800" cy="15525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Font typeface="Times New Roman"/>
              <a:buNone/>
            </a:pPr>
            <a:r>
              <a:rPr b="1" i="0" lang="en-US" sz="24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Ex: If Canadians w</a:t>
            </a:r>
            <a:r>
              <a:rPr b="1" lang="en-US" sz="2400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ant</a:t>
            </a:r>
            <a:r>
              <a:rPr b="1" i="0" lang="en-US" sz="24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Russian Rubles. The demand for Rubles in the FOREX market will increase and the supply of Canadian Dollars will increase. </a:t>
            </a:r>
            <a:endParaRPr/>
          </a:p>
        </p:txBody>
      </p:sp>
    </p:spTree>
  </p:cSld>
  <p:clrMapOvr>
    <a:masterClrMapping/>
  </p:clrMapOvr>
  <p:transition spd="med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27BA0"/>
        </a:solidFill>
      </p:bgPr>
    </p:bg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2" name="Shape 132"/>
          <p:cNvCxnSpPr/>
          <p:nvPr/>
        </p:nvCxnSpPr>
        <p:spPr>
          <a:xfrm flipH="1">
            <a:off x="4829175" y="4743450"/>
            <a:ext cx="2933700" cy="25400"/>
          </a:xfrm>
          <a:prstGeom prst="straightConnector1">
            <a:avLst/>
          </a:prstGeom>
          <a:noFill/>
          <a:ln cap="flat" cmpd="sng" w="5715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133" name="Shape 133"/>
          <p:cNvGrpSpPr/>
          <p:nvPr/>
        </p:nvGrpSpPr>
        <p:grpSpPr>
          <a:xfrm>
            <a:off x="4829175" y="1765300"/>
            <a:ext cx="4103687" cy="3941762"/>
            <a:chOff x="2338387" y="1504950"/>
            <a:chExt cx="4745037" cy="4324350"/>
          </a:xfrm>
        </p:grpSpPr>
        <p:cxnSp>
          <p:nvCxnSpPr>
            <p:cNvPr id="134" name="Shape 134"/>
            <p:cNvCxnSpPr/>
            <p:nvPr/>
          </p:nvCxnSpPr>
          <p:spPr>
            <a:xfrm>
              <a:off x="2363787" y="1504950"/>
              <a:ext cx="0" cy="4324350"/>
            </a:xfrm>
            <a:prstGeom prst="straightConnector1">
              <a:avLst/>
            </a:prstGeom>
            <a:noFill/>
            <a:ln cap="flat" cmpd="sng" w="508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35" name="Shape 135"/>
            <p:cNvCxnSpPr/>
            <p:nvPr/>
          </p:nvCxnSpPr>
          <p:spPr>
            <a:xfrm>
              <a:off x="2338387" y="5802312"/>
              <a:ext cx="4745037" cy="0"/>
            </a:xfrm>
            <a:prstGeom prst="straightConnector1">
              <a:avLst/>
            </a:prstGeom>
            <a:noFill/>
            <a:ln cap="flat" cmpd="sng" w="508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136" name="Shape 136"/>
          <p:cNvSpPr txBox="1"/>
          <p:nvPr/>
        </p:nvSpPr>
        <p:spPr>
          <a:xfrm>
            <a:off x="4392612" y="1460500"/>
            <a:ext cx="304800" cy="708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spcFirstLastPara="1" rIns="92075" wrap="square" tIns="460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4000" u="sng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$</a:t>
            </a:r>
            <a:endParaRPr/>
          </a:p>
        </p:txBody>
      </p:sp>
      <p:sp>
        <p:nvSpPr>
          <p:cNvPr id="137" name="Shape 137"/>
          <p:cNvSpPr txBox="1"/>
          <p:nvPr/>
        </p:nvSpPr>
        <p:spPr>
          <a:xfrm>
            <a:off x="3787775" y="4130675"/>
            <a:ext cx="673100" cy="519112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</a:t>
            </a:r>
            <a:r>
              <a:rPr b="1" baseline="-2500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/>
          </a:p>
        </p:txBody>
      </p:sp>
      <p:sp>
        <p:nvSpPr>
          <p:cNvPr id="138" name="Shape 138"/>
          <p:cNvSpPr txBox="1"/>
          <p:nvPr/>
        </p:nvSpPr>
        <p:spPr>
          <a:xfrm>
            <a:off x="8362950" y="3351212"/>
            <a:ext cx="506412" cy="523875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b="1" baseline="-2500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/>
          </a:p>
        </p:txBody>
      </p:sp>
      <p:sp>
        <p:nvSpPr>
          <p:cNvPr id="139" name="Shape 139"/>
          <p:cNvSpPr txBox="1"/>
          <p:nvPr/>
        </p:nvSpPr>
        <p:spPr>
          <a:xfrm>
            <a:off x="5614987" y="1414462"/>
            <a:ext cx="2057400" cy="7016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spcFirstLastPara="1" rIns="92075" wrap="square" tIns="460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4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Euros</a:t>
            </a:r>
            <a:endParaRPr/>
          </a:p>
        </p:txBody>
      </p:sp>
      <p:sp>
        <p:nvSpPr>
          <p:cNvPr id="140" name="Shape 140"/>
          <p:cNvSpPr txBox="1"/>
          <p:nvPr/>
        </p:nvSpPr>
        <p:spPr>
          <a:xfrm>
            <a:off x="6372225" y="5705475"/>
            <a:ext cx="2554287" cy="458787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Quantity of Euros</a:t>
            </a:r>
            <a:endParaRPr/>
          </a:p>
        </p:txBody>
      </p:sp>
      <p:sp>
        <p:nvSpPr>
          <p:cNvPr id="141" name="Shape 141"/>
          <p:cNvSpPr txBox="1"/>
          <p:nvPr/>
        </p:nvSpPr>
        <p:spPr>
          <a:xfrm>
            <a:off x="4268787" y="4392612"/>
            <a:ext cx="622300" cy="5238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er</a:t>
            </a:r>
            <a:r>
              <a:rPr b="1" baseline="-25000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endParaRPr/>
          </a:p>
        </p:txBody>
      </p:sp>
      <p:sp>
        <p:nvSpPr>
          <p:cNvPr id="142" name="Shape 142"/>
          <p:cNvSpPr/>
          <p:nvPr/>
        </p:nvSpPr>
        <p:spPr>
          <a:xfrm rot="-240000">
            <a:off x="6438900" y="4019550"/>
            <a:ext cx="2092325" cy="1503362"/>
          </a:xfrm>
          <a:custGeom>
            <a:pathLst>
              <a:path extrusionOk="0" h="120000" w="120000">
                <a:moveTo>
                  <a:pt x="0" y="120000"/>
                </a:moveTo>
                <a:lnTo>
                  <a:pt x="17300" y="106676"/>
                </a:lnTo>
                <a:lnTo>
                  <a:pt x="33969" y="92830"/>
                </a:lnTo>
                <a:lnTo>
                  <a:pt x="49967" y="78490"/>
                </a:lnTo>
                <a:lnTo>
                  <a:pt x="65371" y="63686"/>
                </a:lnTo>
                <a:lnTo>
                  <a:pt x="80026" y="48417"/>
                </a:lnTo>
                <a:lnTo>
                  <a:pt x="94088" y="32743"/>
                </a:lnTo>
                <a:lnTo>
                  <a:pt x="107360" y="16603"/>
                </a:lnTo>
                <a:lnTo>
                  <a:pt x="120000" y="0"/>
                </a:lnTo>
              </a:path>
            </a:pathLst>
          </a:custGeom>
          <a:noFill/>
          <a:ln cap="flat" cmpd="sng" w="57150">
            <a:solidFill>
              <a:srgbClr val="99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Shape 143"/>
          <p:cNvSpPr txBox="1"/>
          <p:nvPr/>
        </p:nvSpPr>
        <p:spPr>
          <a:xfrm>
            <a:off x="7751762" y="2959100"/>
            <a:ext cx="387350" cy="523875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/>
          </a:p>
        </p:txBody>
      </p:sp>
      <p:cxnSp>
        <p:nvCxnSpPr>
          <p:cNvPr id="144" name="Shape 144"/>
          <p:cNvCxnSpPr/>
          <p:nvPr/>
        </p:nvCxnSpPr>
        <p:spPr>
          <a:xfrm rot="10800000">
            <a:off x="4851400" y="4054475"/>
            <a:ext cx="2071687" cy="0"/>
          </a:xfrm>
          <a:prstGeom prst="straightConnector1">
            <a:avLst/>
          </a:prstGeom>
          <a:noFill/>
          <a:ln cap="flat" cmpd="sng" w="5715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45" name="Shape 145"/>
          <p:cNvSpPr txBox="1"/>
          <p:nvPr/>
        </p:nvSpPr>
        <p:spPr>
          <a:xfrm>
            <a:off x="4284662" y="3779837"/>
            <a:ext cx="601662" cy="5238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2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er</a:t>
            </a:r>
            <a:r>
              <a:rPr b="1" baseline="-25000" i="0" lang="en-US" sz="2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</a:t>
            </a:r>
            <a:endParaRPr/>
          </a:p>
        </p:txBody>
      </p:sp>
      <p:sp>
        <p:nvSpPr>
          <p:cNvPr id="146" name="Shape 146"/>
          <p:cNvSpPr/>
          <p:nvPr/>
        </p:nvSpPr>
        <p:spPr>
          <a:xfrm rot="-360000">
            <a:off x="5764212" y="2187575"/>
            <a:ext cx="2317750" cy="3000375"/>
          </a:xfrm>
          <a:custGeom>
            <a:pathLst>
              <a:path extrusionOk="0" h="120000" w="120000">
                <a:moveTo>
                  <a:pt x="0" y="0"/>
                </a:moveTo>
                <a:lnTo>
                  <a:pt x="5224" y="9680"/>
                </a:lnTo>
                <a:lnTo>
                  <a:pt x="10859" y="19165"/>
                </a:lnTo>
                <a:lnTo>
                  <a:pt x="16822" y="28370"/>
                </a:lnTo>
                <a:lnTo>
                  <a:pt x="23141" y="37351"/>
                </a:lnTo>
                <a:lnTo>
                  <a:pt x="29651" y="45968"/>
                </a:lnTo>
                <a:lnTo>
                  <a:pt x="36571" y="54334"/>
                </a:lnTo>
                <a:lnTo>
                  <a:pt x="43738" y="62392"/>
                </a:lnTo>
                <a:lnTo>
                  <a:pt x="51233" y="70198"/>
                </a:lnTo>
                <a:lnTo>
                  <a:pt x="58946" y="77584"/>
                </a:lnTo>
                <a:lnTo>
                  <a:pt x="66934" y="84719"/>
                </a:lnTo>
                <a:lnTo>
                  <a:pt x="75167" y="91461"/>
                </a:lnTo>
                <a:lnTo>
                  <a:pt x="83674" y="97896"/>
                </a:lnTo>
                <a:lnTo>
                  <a:pt x="92400" y="103940"/>
                </a:lnTo>
                <a:lnTo>
                  <a:pt x="101372" y="109647"/>
                </a:lnTo>
                <a:lnTo>
                  <a:pt x="110590" y="114991"/>
                </a:lnTo>
                <a:lnTo>
                  <a:pt x="120000" y="120000"/>
                </a:lnTo>
              </a:path>
            </a:pathLst>
          </a:custGeom>
          <a:noFill/>
          <a:ln cap="flat" cmpd="sng" w="57150">
            <a:solidFill>
              <a:srgbClr val="0000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Shape 147"/>
          <p:cNvSpPr/>
          <p:nvPr/>
        </p:nvSpPr>
        <p:spPr>
          <a:xfrm rot="-240000">
            <a:off x="5146675" y="3294062"/>
            <a:ext cx="2670175" cy="1903412"/>
          </a:xfrm>
          <a:custGeom>
            <a:pathLst>
              <a:path extrusionOk="0" h="120000" w="120000">
                <a:moveTo>
                  <a:pt x="0" y="120000"/>
                </a:moveTo>
                <a:lnTo>
                  <a:pt x="17300" y="106676"/>
                </a:lnTo>
                <a:lnTo>
                  <a:pt x="33969" y="92830"/>
                </a:lnTo>
                <a:lnTo>
                  <a:pt x="49967" y="78490"/>
                </a:lnTo>
                <a:lnTo>
                  <a:pt x="65371" y="63686"/>
                </a:lnTo>
                <a:lnTo>
                  <a:pt x="80026" y="48417"/>
                </a:lnTo>
                <a:lnTo>
                  <a:pt x="94088" y="32743"/>
                </a:lnTo>
                <a:lnTo>
                  <a:pt x="107360" y="16603"/>
                </a:lnTo>
                <a:lnTo>
                  <a:pt x="120000" y="0"/>
                </a:lnTo>
              </a:path>
            </a:pathLst>
          </a:custGeom>
          <a:noFill/>
          <a:ln cap="flat" cmpd="sng" w="57150">
            <a:solidFill>
              <a:srgbClr val="99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Shape 148"/>
          <p:cNvSpPr txBox="1"/>
          <p:nvPr/>
        </p:nvSpPr>
        <p:spPr>
          <a:xfrm>
            <a:off x="8024812" y="4981575"/>
            <a:ext cx="619125" cy="519112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</a:t>
            </a:r>
            <a:endParaRPr/>
          </a:p>
        </p:txBody>
      </p:sp>
      <p:sp>
        <p:nvSpPr>
          <p:cNvPr id="149" name="Shape 149"/>
          <p:cNvSpPr/>
          <p:nvPr/>
        </p:nvSpPr>
        <p:spPr>
          <a:xfrm>
            <a:off x="7366000" y="3865562"/>
            <a:ext cx="609600" cy="3810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Shape 150"/>
          <p:cNvSpPr/>
          <p:nvPr/>
        </p:nvSpPr>
        <p:spPr>
          <a:xfrm rot="5400000">
            <a:off x="4772818" y="4248943"/>
            <a:ext cx="555625" cy="319087"/>
          </a:xfrm>
          <a:prstGeom prst="rightArrow">
            <a:avLst>
              <a:gd fmla="val 16635" name="adj1"/>
              <a:gd fmla="val 50000" name="adj2"/>
            </a:avLst>
          </a:prstGeom>
          <a:solidFill>
            <a:srgbClr val="FF0000"/>
          </a:solidFill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Shape 151"/>
          <p:cNvSpPr txBox="1"/>
          <p:nvPr/>
        </p:nvSpPr>
        <p:spPr>
          <a:xfrm>
            <a:off x="4284662" y="1938337"/>
            <a:ext cx="441325" cy="708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b="1" i="0" lang="en-US" sz="400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€</a:t>
            </a:r>
            <a:endParaRPr/>
          </a:p>
        </p:txBody>
      </p:sp>
      <p:grpSp>
        <p:nvGrpSpPr>
          <p:cNvPr id="152" name="Shape 152"/>
          <p:cNvGrpSpPr/>
          <p:nvPr/>
        </p:nvGrpSpPr>
        <p:grpSpPr>
          <a:xfrm>
            <a:off x="677862" y="1770062"/>
            <a:ext cx="4103687" cy="3941762"/>
            <a:chOff x="2338387" y="1504950"/>
            <a:chExt cx="4745037" cy="4324350"/>
          </a:xfrm>
        </p:grpSpPr>
        <p:cxnSp>
          <p:nvCxnSpPr>
            <p:cNvPr id="153" name="Shape 153"/>
            <p:cNvCxnSpPr/>
            <p:nvPr/>
          </p:nvCxnSpPr>
          <p:spPr>
            <a:xfrm>
              <a:off x="2363787" y="1504950"/>
              <a:ext cx="0" cy="4324350"/>
            </a:xfrm>
            <a:prstGeom prst="straightConnector1">
              <a:avLst/>
            </a:prstGeom>
            <a:noFill/>
            <a:ln cap="flat" cmpd="sng" w="508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54" name="Shape 154"/>
            <p:cNvCxnSpPr/>
            <p:nvPr/>
          </p:nvCxnSpPr>
          <p:spPr>
            <a:xfrm>
              <a:off x="2338387" y="5802312"/>
              <a:ext cx="4745037" cy="0"/>
            </a:xfrm>
            <a:prstGeom prst="straightConnector1">
              <a:avLst/>
            </a:prstGeom>
            <a:noFill/>
            <a:ln cap="flat" cmpd="sng" w="508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155" name="Shape 155"/>
          <p:cNvSpPr txBox="1"/>
          <p:nvPr/>
        </p:nvSpPr>
        <p:spPr>
          <a:xfrm>
            <a:off x="373062" y="1909762"/>
            <a:ext cx="152400" cy="708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spcFirstLastPara="1" rIns="92075" wrap="square" tIns="460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4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$</a:t>
            </a:r>
            <a:endParaRPr/>
          </a:p>
        </p:txBody>
      </p:sp>
      <p:sp>
        <p:nvSpPr>
          <p:cNvPr id="156" name="Shape 156"/>
          <p:cNvSpPr txBox="1"/>
          <p:nvPr/>
        </p:nvSpPr>
        <p:spPr>
          <a:xfrm>
            <a:off x="1463675" y="1419225"/>
            <a:ext cx="2057400" cy="7016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spcFirstLastPara="1" rIns="92075" wrap="square" tIns="460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4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Dollars</a:t>
            </a:r>
            <a:endParaRPr/>
          </a:p>
        </p:txBody>
      </p:sp>
      <p:sp>
        <p:nvSpPr>
          <p:cNvPr id="157" name="Shape 157"/>
          <p:cNvSpPr txBox="1"/>
          <p:nvPr/>
        </p:nvSpPr>
        <p:spPr>
          <a:xfrm>
            <a:off x="2217737" y="5707062"/>
            <a:ext cx="2728912" cy="460375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Quantity of Dollars</a:t>
            </a:r>
            <a:endParaRPr/>
          </a:p>
        </p:txBody>
      </p:sp>
      <p:cxnSp>
        <p:nvCxnSpPr>
          <p:cNvPr id="158" name="Shape 158"/>
          <p:cNvCxnSpPr/>
          <p:nvPr/>
        </p:nvCxnSpPr>
        <p:spPr>
          <a:xfrm rot="10800000">
            <a:off x="677862" y="3962400"/>
            <a:ext cx="1436687" cy="0"/>
          </a:xfrm>
          <a:prstGeom prst="straightConnector1">
            <a:avLst/>
          </a:prstGeom>
          <a:noFill/>
          <a:ln cap="flat" cmpd="sng" w="5715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59" name="Shape 159"/>
          <p:cNvSpPr txBox="1"/>
          <p:nvPr/>
        </p:nvSpPr>
        <p:spPr>
          <a:xfrm>
            <a:off x="141287" y="2835275"/>
            <a:ext cx="622300" cy="5222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2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er</a:t>
            </a:r>
            <a:r>
              <a:rPr b="1" baseline="-25000" i="0" lang="en-US" sz="2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endParaRPr/>
          </a:p>
        </p:txBody>
      </p:sp>
      <p:sp>
        <p:nvSpPr>
          <p:cNvPr id="160" name="Shape 160"/>
          <p:cNvSpPr/>
          <p:nvPr/>
        </p:nvSpPr>
        <p:spPr>
          <a:xfrm rot="-360000">
            <a:off x="1150937" y="2289175"/>
            <a:ext cx="2463800" cy="3006725"/>
          </a:xfrm>
          <a:custGeom>
            <a:pathLst>
              <a:path extrusionOk="0" h="120000" w="120000">
                <a:moveTo>
                  <a:pt x="0" y="0"/>
                </a:moveTo>
                <a:lnTo>
                  <a:pt x="5224" y="9680"/>
                </a:lnTo>
                <a:lnTo>
                  <a:pt x="10859" y="19165"/>
                </a:lnTo>
                <a:lnTo>
                  <a:pt x="16822" y="28370"/>
                </a:lnTo>
                <a:lnTo>
                  <a:pt x="23141" y="37351"/>
                </a:lnTo>
                <a:lnTo>
                  <a:pt x="29651" y="45968"/>
                </a:lnTo>
                <a:lnTo>
                  <a:pt x="36571" y="54334"/>
                </a:lnTo>
                <a:lnTo>
                  <a:pt x="43738" y="62392"/>
                </a:lnTo>
                <a:lnTo>
                  <a:pt x="51233" y="70198"/>
                </a:lnTo>
                <a:lnTo>
                  <a:pt x="58946" y="77584"/>
                </a:lnTo>
                <a:lnTo>
                  <a:pt x="66934" y="84719"/>
                </a:lnTo>
                <a:lnTo>
                  <a:pt x="75167" y="91461"/>
                </a:lnTo>
                <a:lnTo>
                  <a:pt x="83674" y="97896"/>
                </a:lnTo>
                <a:lnTo>
                  <a:pt x="92400" y="103940"/>
                </a:lnTo>
                <a:lnTo>
                  <a:pt x="101372" y="109647"/>
                </a:lnTo>
                <a:lnTo>
                  <a:pt x="110590" y="114991"/>
                </a:lnTo>
                <a:lnTo>
                  <a:pt x="120000" y="120000"/>
                </a:lnTo>
              </a:path>
            </a:pathLst>
          </a:custGeom>
          <a:noFill/>
          <a:ln cap="flat" cmpd="sng" w="57150">
            <a:solidFill>
              <a:srgbClr val="0000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Shape 161"/>
          <p:cNvSpPr/>
          <p:nvPr/>
        </p:nvSpPr>
        <p:spPr>
          <a:xfrm rot="-240000">
            <a:off x="817562" y="2449512"/>
            <a:ext cx="2686050" cy="2460625"/>
          </a:xfrm>
          <a:custGeom>
            <a:pathLst>
              <a:path extrusionOk="0" h="120000" w="120000">
                <a:moveTo>
                  <a:pt x="0" y="120000"/>
                </a:moveTo>
                <a:lnTo>
                  <a:pt x="17300" y="106676"/>
                </a:lnTo>
                <a:lnTo>
                  <a:pt x="33969" y="92830"/>
                </a:lnTo>
                <a:lnTo>
                  <a:pt x="49967" y="78490"/>
                </a:lnTo>
                <a:lnTo>
                  <a:pt x="65371" y="63686"/>
                </a:lnTo>
                <a:lnTo>
                  <a:pt x="80026" y="48417"/>
                </a:lnTo>
                <a:lnTo>
                  <a:pt x="94088" y="32743"/>
                </a:lnTo>
                <a:lnTo>
                  <a:pt x="107360" y="16603"/>
                </a:lnTo>
                <a:lnTo>
                  <a:pt x="120000" y="0"/>
                </a:lnTo>
              </a:path>
            </a:pathLst>
          </a:custGeom>
          <a:noFill/>
          <a:ln cap="flat" cmpd="sng" w="57150">
            <a:solidFill>
              <a:srgbClr val="99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Shape 162"/>
          <p:cNvSpPr txBox="1"/>
          <p:nvPr/>
        </p:nvSpPr>
        <p:spPr>
          <a:xfrm>
            <a:off x="3433762" y="2030412"/>
            <a:ext cx="385762" cy="523875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/>
          </a:p>
        </p:txBody>
      </p:sp>
      <p:sp>
        <p:nvSpPr>
          <p:cNvPr id="163" name="Shape 163"/>
          <p:cNvSpPr txBox="1"/>
          <p:nvPr/>
        </p:nvSpPr>
        <p:spPr>
          <a:xfrm>
            <a:off x="141287" y="3648075"/>
            <a:ext cx="601662" cy="5238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2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er</a:t>
            </a:r>
            <a:r>
              <a:rPr b="1" baseline="-25000" i="0" lang="en-US" sz="2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</a:t>
            </a:r>
            <a:endParaRPr/>
          </a:p>
        </p:txBody>
      </p:sp>
      <p:sp>
        <p:nvSpPr>
          <p:cNvPr id="164" name="Shape 164"/>
          <p:cNvSpPr/>
          <p:nvPr/>
        </p:nvSpPr>
        <p:spPr>
          <a:xfrm rot="-360000">
            <a:off x="2189162" y="2133600"/>
            <a:ext cx="1765300" cy="2157412"/>
          </a:xfrm>
          <a:custGeom>
            <a:pathLst>
              <a:path extrusionOk="0" h="120000" w="120000">
                <a:moveTo>
                  <a:pt x="0" y="0"/>
                </a:moveTo>
                <a:lnTo>
                  <a:pt x="5224" y="9680"/>
                </a:lnTo>
                <a:lnTo>
                  <a:pt x="10859" y="19165"/>
                </a:lnTo>
                <a:lnTo>
                  <a:pt x="16822" y="28370"/>
                </a:lnTo>
                <a:lnTo>
                  <a:pt x="23141" y="37351"/>
                </a:lnTo>
                <a:lnTo>
                  <a:pt x="29651" y="45968"/>
                </a:lnTo>
                <a:lnTo>
                  <a:pt x="36571" y="54334"/>
                </a:lnTo>
                <a:lnTo>
                  <a:pt x="43738" y="62392"/>
                </a:lnTo>
                <a:lnTo>
                  <a:pt x="51233" y="70198"/>
                </a:lnTo>
                <a:lnTo>
                  <a:pt x="58946" y="77584"/>
                </a:lnTo>
                <a:lnTo>
                  <a:pt x="66934" y="84719"/>
                </a:lnTo>
                <a:lnTo>
                  <a:pt x="75167" y="91461"/>
                </a:lnTo>
                <a:lnTo>
                  <a:pt x="83674" y="97896"/>
                </a:lnTo>
                <a:lnTo>
                  <a:pt x="92400" y="103940"/>
                </a:lnTo>
                <a:lnTo>
                  <a:pt x="101372" y="109647"/>
                </a:lnTo>
                <a:lnTo>
                  <a:pt x="110590" y="114991"/>
                </a:lnTo>
                <a:lnTo>
                  <a:pt x="120000" y="120000"/>
                </a:lnTo>
              </a:path>
            </a:pathLst>
          </a:custGeom>
          <a:noFill/>
          <a:ln cap="flat" cmpd="sng" w="57150">
            <a:solidFill>
              <a:srgbClr val="0000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Shape 165"/>
          <p:cNvSpPr txBox="1"/>
          <p:nvPr/>
        </p:nvSpPr>
        <p:spPr>
          <a:xfrm>
            <a:off x="3625850" y="5059362"/>
            <a:ext cx="455612" cy="519112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</a:t>
            </a:r>
            <a:endParaRPr/>
          </a:p>
        </p:txBody>
      </p:sp>
      <p:sp>
        <p:nvSpPr>
          <p:cNvPr id="166" name="Shape 166"/>
          <p:cNvSpPr/>
          <p:nvPr/>
        </p:nvSpPr>
        <p:spPr>
          <a:xfrm>
            <a:off x="3022600" y="4056062"/>
            <a:ext cx="609600" cy="3810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Shape 167"/>
          <p:cNvSpPr txBox="1"/>
          <p:nvPr/>
        </p:nvSpPr>
        <p:spPr>
          <a:xfrm>
            <a:off x="238125" y="1408112"/>
            <a:ext cx="439737" cy="708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b="1" i="0" lang="en-US" sz="4000" u="sng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€</a:t>
            </a:r>
            <a:endParaRPr/>
          </a:p>
        </p:txBody>
      </p:sp>
      <p:cxnSp>
        <p:nvCxnSpPr>
          <p:cNvPr id="168" name="Shape 168"/>
          <p:cNvCxnSpPr/>
          <p:nvPr/>
        </p:nvCxnSpPr>
        <p:spPr>
          <a:xfrm rot="10800000">
            <a:off x="700087" y="3221037"/>
            <a:ext cx="2030412" cy="0"/>
          </a:xfrm>
          <a:prstGeom prst="straightConnector1">
            <a:avLst/>
          </a:prstGeom>
          <a:noFill/>
          <a:ln cap="flat" cmpd="sng" w="5715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69" name="Shape 169"/>
          <p:cNvSpPr/>
          <p:nvPr/>
        </p:nvSpPr>
        <p:spPr>
          <a:xfrm rot="-5400000">
            <a:off x="723106" y="3429793"/>
            <a:ext cx="557212" cy="320675"/>
          </a:xfrm>
          <a:prstGeom prst="rightArrow">
            <a:avLst>
              <a:gd fmla="val 16635" name="adj1"/>
              <a:gd fmla="val 50000" name="adj2"/>
            </a:avLst>
          </a:prstGeom>
          <a:solidFill>
            <a:srgbClr val="33CC33"/>
          </a:solidFill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Shape 170"/>
          <p:cNvSpPr txBox="1"/>
          <p:nvPr/>
        </p:nvSpPr>
        <p:spPr>
          <a:xfrm>
            <a:off x="-65087" y="-28575"/>
            <a:ext cx="9139237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4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happens if Europeans prefer vacationing in the United States? </a:t>
            </a:r>
            <a:endParaRPr/>
          </a:p>
        </p:txBody>
      </p:sp>
      <p:sp>
        <p:nvSpPr>
          <p:cNvPr id="171" name="Shape 171"/>
          <p:cNvSpPr txBox="1"/>
          <p:nvPr/>
        </p:nvSpPr>
        <p:spPr>
          <a:xfrm>
            <a:off x="209550" y="5965825"/>
            <a:ext cx="4508500" cy="5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Font typeface="Times New Roman"/>
              <a:buNone/>
            </a:pPr>
            <a:r>
              <a:rPr b="1" i="0" lang="en-US" sz="2800" u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Dollar APPRECIATES </a:t>
            </a:r>
            <a:endParaRPr/>
          </a:p>
        </p:txBody>
      </p:sp>
      <p:sp>
        <p:nvSpPr>
          <p:cNvPr id="172" name="Shape 172"/>
          <p:cNvSpPr txBox="1"/>
          <p:nvPr/>
        </p:nvSpPr>
        <p:spPr>
          <a:xfrm>
            <a:off x="4814887" y="5954712"/>
            <a:ext cx="4259262" cy="5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Times New Roman"/>
              <a:buNone/>
            </a:pPr>
            <a:r>
              <a:rPr b="1" i="0" lang="en-US" sz="2800" u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Euro DEPRECIATES</a:t>
            </a:r>
            <a:endParaRPr/>
          </a:p>
        </p:txBody>
      </p:sp>
    </p:spTree>
  </p:cSld>
  <p:clrMapOvr>
    <a:masterClrMapping/>
  </p:clrMapOvr>
  <p:transition spd="slow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27BA0"/>
        </a:solidFill>
      </p:bgPr>
    </p:bg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/>
          <p:nvPr/>
        </p:nvSpPr>
        <p:spPr>
          <a:xfrm>
            <a:off x="228600" y="2895600"/>
            <a:ext cx="8643937" cy="1095375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-4572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66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FOREX Shifters</a:t>
            </a:r>
            <a:endParaRPr/>
          </a:p>
        </p:txBody>
      </p:sp>
      <p:sp>
        <p:nvSpPr>
          <p:cNvPr id="178" name="Shape 178"/>
          <p:cNvSpPr txBox="1"/>
          <p:nvPr/>
        </p:nvSpPr>
        <p:spPr>
          <a:xfrm>
            <a:off x="1600200" y="3962400"/>
            <a:ext cx="5943600" cy="9461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Times New Roman"/>
              <a:buNone/>
            </a:pPr>
            <a:r>
              <a:rPr b="1" i="0" lang="en-US" sz="2800" u="none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Let’s use the example of the US Dollar and the British Pound</a:t>
            </a:r>
            <a:endParaRPr/>
          </a:p>
        </p:txBody>
      </p:sp>
    </p:spTree>
  </p:cSld>
  <p:clrMapOvr>
    <a:masterClrMapping/>
  </p:clrMapOvr>
  <p:transition spd="med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