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wav" ContentType="audio/wav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embeddings/oleObject3.bin" ContentType="application/vnd.openxmlformats-officedocument.oleObject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25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26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89" r:id="rId2"/>
    <p:sldMasterId id="2147483731" r:id="rId3"/>
  </p:sldMasterIdLst>
  <p:notesMasterIdLst>
    <p:notesMasterId r:id="rId37"/>
  </p:notesMasterIdLst>
  <p:sldIdLst>
    <p:sldId id="316" r:id="rId4"/>
    <p:sldId id="365" r:id="rId5"/>
    <p:sldId id="317" r:id="rId6"/>
    <p:sldId id="325" r:id="rId7"/>
    <p:sldId id="322" r:id="rId8"/>
    <p:sldId id="321" r:id="rId9"/>
    <p:sldId id="323" r:id="rId10"/>
    <p:sldId id="324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343" r:id="rId29"/>
    <p:sldId id="344" r:id="rId30"/>
    <p:sldId id="345" r:id="rId31"/>
    <p:sldId id="346" r:id="rId32"/>
    <p:sldId id="347" r:id="rId33"/>
    <p:sldId id="348" r:id="rId34"/>
    <p:sldId id="349" r:id="rId35"/>
    <p:sldId id="350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CC"/>
    <a:srgbClr val="4D4D4D"/>
    <a:srgbClr val="FF3300"/>
    <a:srgbClr val="000000"/>
    <a:srgbClr val="FFFF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2" autoAdjust="0"/>
    <p:restoredTop sz="94660"/>
  </p:normalViewPr>
  <p:slideViewPr>
    <p:cSldViewPr>
      <p:cViewPr varScale="1">
        <p:scale>
          <a:sx n="111" d="100"/>
          <a:sy n="111" d="100"/>
        </p:scale>
        <p:origin x="-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Relationship Id="rId2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Relationship Id="rId2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6C292-5977-4C60-B4ED-E98A0F01E5D4}" type="datetimeFigureOut">
              <a:rPr lang="en-US" smtClean="0"/>
              <a:pPr/>
              <a:t>2/9/14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99043E-5E4C-496F-A8BF-B6123029CA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748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9043E-5E4C-496F-A8BF-B6123029CA9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14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10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830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11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2936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12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9832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13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8289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14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6128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15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9603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16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2172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17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9645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18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7275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19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624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9043E-5E4C-496F-A8BF-B6123029CA9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149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20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4532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21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7234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22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1234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23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8322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24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555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25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9390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26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64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9043E-5E4C-496F-A8BF-B6123029CA9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323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9043E-5E4C-496F-A8BF-B6123029CA9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103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9043E-5E4C-496F-A8BF-B6123029CA9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37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9043E-5E4C-496F-A8BF-B6123029CA9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30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9043E-5E4C-496F-A8BF-B6123029CA9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915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9043E-5E4C-496F-A8BF-B6123029CA9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979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A2C18-C705-4BD0-9DFC-126B6931D110}" type="slidenum">
              <a:rPr lang="en-US" smtClean="0">
                <a:solidFill>
                  <a:prstClr val="white"/>
                </a:solidFill>
              </a:rPr>
              <a:pPr/>
              <a:t>9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419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5DE3E-2A77-4D33-AB69-D75439B59F0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63C6F-D31B-4D44-B24C-A467F081A5F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3AD0F-062A-4202-8621-F7DE674CE06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3C3BBEF-421B-4EB1-A59D-1880DFF71B9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EC9A9B8-B254-4BBA-A7EE-5B14BC48A11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C4301-20F3-40EF-910E-2D41C01D7E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3E79A-4A5A-4327-8BDD-13BC77DB6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1D5AD-D8D6-4978-A799-93FC8BF86B7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2E769-187D-4F1E-B8BF-65991238450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94BC6-4331-4897-A4CA-4C5C521695A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9CD5D-E2DC-40BB-90FF-F3CBA1BB0FB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01E4B-85B1-4D99-A36D-27AAD47483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9E182-BD63-4114-A887-C1CF6D116F9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02500-9DC3-496C-AEA6-567445DACF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49291-6006-40AC-B90A-10FC9462CEA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6365A-FF13-497F-A0C9-5B29D42DF64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DED2C-2F8A-475D-B84F-E21A5E01A3B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AA644FC-13FF-407A-8182-0034C46E81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B146145-C65D-4E27-9013-CEB428088EE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2F9F8-2214-4567-AC89-FF717541FC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A78EB-47FE-43BA-8505-E8253338D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D393A-B6FA-47C6-9F7D-3CCEC21F2E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D2311-A20D-4B2A-9E8B-733E1E3961F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54EC6-1E7C-4A5F-81A2-7B04FFC8A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05116-139D-4AB8-BE71-45EADD55F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7BCCF-2381-40D6-8A6A-9565F6B4B7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ED6D1-8BC8-4D4F-8B6F-938D4EA80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00C80-FFF0-498A-891D-D051EACE42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6CDF4-5C47-47E2-AB12-7DC898886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AF5E-6286-46A2-8B10-7A5E69D00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C72E9-158D-43CE-9CCE-F4A038383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62AE303-4A3B-42A8-99F0-A579761745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F94D-95ED-4D8E-A699-E6E1A36FA57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631EB-E17E-448F-805A-53D4C45C776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46B81-86A1-4993-80B0-28E31FB6DDB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7A470-E3F4-487A-BBBB-EE6F33E5C27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9737B-2D33-49D8-8320-13FD692BD2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33204-2AD1-4824-A73F-824EDE8EECD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8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B812B9D1-7D0C-4C4D-8E8F-E4ADE4D6871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7E8A1F44-A1EE-46FB-AB13-A7226ED14BB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80FA8-66C0-434D-9EBC-FB3EC83684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10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17.w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18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4" Type="http://schemas.openxmlformats.org/officeDocument/2006/relationships/oleObject" Target="../embeddings/oleObject6.bin"/><Relationship Id="rId5" Type="http://schemas.openxmlformats.org/officeDocument/2006/relationships/image" Target="../media/image19.wmf"/><Relationship Id="rId6" Type="http://schemas.openxmlformats.org/officeDocument/2006/relationships/oleObject" Target="../embeddings/oleObject7.bin"/><Relationship Id="rId7" Type="http://schemas.openxmlformats.org/officeDocument/2006/relationships/image" Target="../media/image20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4" Type="http://schemas.openxmlformats.org/officeDocument/2006/relationships/oleObject" Target="../embeddings/oleObject8.bin"/><Relationship Id="rId5" Type="http://schemas.openxmlformats.org/officeDocument/2006/relationships/image" Target="../media/image21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oleObject" Target="../embeddings/oleObject9.bin"/><Relationship Id="rId5" Type="http://schemas.openxmlformats.org/officeDocument/2006/relationships/image" Target="../media/image22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oleObject" Target="../embeddings/oleObject10.bin"/><Relationship Id="rId5" Type="http://schemas.openxmlformats.org/officeDocument/2006/relationships/image" Target="../media/image22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24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atin typeface="Comic Sans MS" pitchFamily="66" charset="0"/>
              </a:rPr>
              <a:t>Chapter 8 - Bonding</a:t>
            </a:r>
            <a:endParaRPr lang="en-US" sz="6000" b="1" dirty="0">
              <a:latin typeface="Comic Sans MS" pitchFamily="66" charset="0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685800" y="990600"/>
            <a:ext cx="4572000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200" b="1">
                <a:solidFill>
                  <a:srgbClr val="000000"/>
                </a:solidFill>
              </a:rPr>
              <a:t>Polar-Covalent bonds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62000" y="2971800"/>
            <a:ext cx="6934200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200" b="1" dirty="0" err="1">
                <a:solidFill>
                  <a:srgbClr val="000000"/>
                </a:solidFill>
              </a:rPr>
              <a:t>Nonpolar</a:t>
            </a:r>
            <a:r>
              <a:rPr lang="en-US" sz="3200" b="1" dirty="0">
                <a:solidFill>
                  <a:srgbClr val="000000"/>
                </a:solidFill>
              </a:rPr>
              <a:t>-Covalent bonds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762000"/>
          </a:xfrm>
        </p:spPr>
        <p:txBody>
          <a:bodyPr/>
          <a:lstStyle/>
          <a:p>
            <a:r>
              <a:rPr lang="en-US" sz="3600" u="sng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Covalent Bonds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143000" y="1676400"/>
            <a:ext cx="777240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Clr>
                <a:srgbClr val="C00000"/>
              </a:buClr>
              <a:buFont typeface="Wingdings" pitchFamily="2" charset="2"/>
              <a:buChar char="§"/>
            </a:pPr>
            <a:r>
              <a:rPr lang="en-US" b="1" dirty="0">
                <a:solidFill>
                  <a:srgbClr val="000000"/>
                </a:solidFill>
              </a:rPr>
              <a:t> Electrons are unequally shared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§"/>
            </a:pPr>
            <a:r>
              <a:rPr lang="en-US" b="1" dirty="0">
                <a:solidFill>
                  <a:srgbClr val="000000"/>
                </a:solidFill>
              </a:rPr>
              <a:t> Electronegativity difference between .3 </a:t>
            </a:r>
            <a:endParaRPr lang="en-US" b="1" dirty="0" smtClean="0">
              <a:solidFill>
                <a:srgbClr val="000000"/>
              </a:solidFill>
            </a:endParaRPr>
          </a:p>
          <a:p>
            <a:pPr eaLnBrk="0" hangingPunct="0">
              <a:buClr>
                <a:srgbClr val="C00000"/>
              </a:buClr>
            </a:pP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 and </a:t>
            </a:r>
            <a:r>
              <a:rPr lang="en-US" b="1" dirty="0">
                <a:solidFill>
                  <a:srgbClr val="000000"/>
                </a:solidFill>
              </a:rPr>
              <a:t>1.7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127125" y="3505200"/>
            <a:ext cx="7026275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Clr>
                <a:srgbClr val="C00000"/>
              </a:buClr>
              <a:buFont typeface="Wingdings" pitchFamily="2" charset="2"/>
              <a:buChar char="§"/>
            </a:pPr>
            <a:r>
              <a:rPr lang="en-US" b="1" dirty="0">
                <a:solidFill>
                  <a:srgbClr val="000000"/>
                </a:solidFill>
              </a:rPr>
              <a:t> Electrons are equally shared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§"/>
            </a:pPr>
            <a:r>
              <a:rPr lang="en-US" b="1" dirty="0">
                <a:solidFill>
                  <a:srgbClr val="000000"/>
                </a:solidFill>
              </a:rPr>
              <a:t> Electronegativity difference of </a:t>
            </a:r>
            <a:endParaRPr lang="en-US" b="1" dirty="0" smtClean="0">
              <a:solidFill>
                <a:srgbClr val="000000"/>
              </a:solidFill>
            </a:endParaRPr>
          </a:p>
          <a:p>
            <a:pPr eaLnBrk="0" hangingPunct="0">
              <a:buClr>
                <a:srgbClr val="C00000"/>
              </a:buClr>
            </a:pPr>
            <a:r>
              <a:rPr lang="en-US" b="1" dirty="0" smtClean="0">
                <a:solidFill>
                  <a:srgbClr val="000000"/>
                </a:solidFill>
              </a:rPr>
              <a:t>  0 </a:t>
            </a:r>
            <a:r>
              <a:rPr lang="en-US" b="1" dirty="0">
                <a:solidFill>
                  <a:srgbClr val="000000"/>
                </a:solidFill>
              </a:rPr>
              <a:t>to </a:t>
            </a:r>
            <a:r>
              <a:rPr lang="en-US" b="1" dirty="0" smtClean="0">
                <a:solidFill>
                  <a:srgbClr val="000000"/>
                </a:solidFill>
              </a:rPr>
              <a:t>0.3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609600"/>
            <a:ext cx="6400800" cy="3888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62000" y="0"/>
            <a:ext cx="731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US" sz="3600" b="1" u="sng" kern="0" dirty="0" smtClean="0">
                <a:solidFill>
                  <a:srgbClr val="000000"/>
                </a:solidFill>
                <a:latin typeface="Comic Sans MS"/>
              </a:rPr>
              <a:t>Covalent Bonding Forces</a:t>
            </a:r>
            <a:endParaRPr lang="en-US" sz="3600" b="1" u="sng" kern="0" dirty="0">
              <a:solidFill>
                <a:srgbClr val="000000"/>
              </a:solidFill>
              <a:latin typeface="Comic Sans MS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38200" y="4648200"/>
            <a:ext cx="7543800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Electron – electron </a:t>
            </a: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repulsive 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forces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38200" y="5181600"/>
            <a:ext cx="6629400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Proton – proton </a:t>
            </a: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repulsive 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forces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38200" y="5725180"/>
            <a:ext cx="7848600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Electron – proton </a:t>
            </a: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attractive 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forces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Bond Length and Energy</a:t>
            </a:r>
          </a:p>
        </p:txBody>
      </p:sp>
      <p:graphicFrame>
        <p:nvGraphicFramePr>
          <p:cNvPr id="85143" name="Group 151"/>
          <p:cNvGraphicFramePr>
            <a:graphicFrameLocks noGrp="1"/>
          </p:cNvGraphicFramePr>
          <p:nvPr>
            <p:ph idx="1"/>
          </p:nvPr>
        </p:nvGraphicFramePr>
        <p:xfrm>
          <a:off x="685800" y="685800"/>
          <a:ext cx="7848600" cy="457911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600200"/>
                <a:gridCol w="1905000"/>
                <a:gridCol w="2209800"/>
                <a:gridCol w="21336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Bond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Bond 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Bond length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 (pm)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Bond Energy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(kJ/mol)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 - 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Single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154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347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 = 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Double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134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614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 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Triple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839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 - 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Single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143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358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 = 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Double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123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745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 - 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Single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143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 = N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Double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138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615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sym typeface="Symbol" pitchFamily="18" charset="2"/>
                        </a:rPr>
                        <a:t> 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Triple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891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85144" name="Text Box 152"/>
          <p:cNvSpPr txBox="1">
            <a:spLocks noChangeArrowheads="1"/>
          </p:cNvSpPr>
          <p:nvPr/>
        </p:nvSpPr>
        <p:spPr bwMode="auto">
          <a:xfrm>
            <a:off x="593725" y="5330825"/>
            <a:ext cx="8169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Bonds between elements become </a:t>
            </a:r>
            <a:r>
              <a:rPr lang="en-US" dirty="0">
                <a:solidFill>
                  <a:srgbClr val="C00000"/>
                </a:solidFill>
              </a:rPr>
              <a:t>shorter</a:t>
            </a:r>
            <a:r>
              <a:rPr lang="en-US" dirty="0">
                <a:solidFill>
                  <a:srgbClr val="000000"/>
                </a:solidFill>
              </a:rPr>
              <a:t> and </a:t>
            </a:r>
            <a:r>
              <a:rPr lang="en-US" dirty="0">
                <a:solidFill>
                  <a:srgbClr val="C00000"/>
                </a:solidFill>
              </a:rPr>
              <a:t>stronger</a:t>
            </a:r>
            <a:r>
              <a:rPr lang="en-US" dirty="0">
                <a:solidFill>
                  <a:srgbClr val="000000"/>
                </a:solidFill>
              </a:rPr>
              <a:t> as multiplicity increases.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1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9144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Bond Energy and Enthalpy</a:t>
            </a:r>
          </a:p>
        </p:txBody>
      </p:sp>
      <p:graphicFrame>
        <p:nvGraphicFramePr>
          <p:cNvPr id="96260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212191"/>
              </p:ext>
            </p:extLst>
          </p:nvPr>
        </p:nvGraphicFramePr>
        <p:xfrm>
          <a:off x="1089025" y="1066800"/>
          <a:ext cx="7346950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4" name="Equation" r:id="rId4" imgW="2095200" imgH="253800" progId="Equation.DSMT4">
                  <p:embed/>
                </p:oleObj>
              </mc:Choice>
              <mc:Fallback>
                <p:oleObj name="Equation" r:id="rId4" imgW="2095200" imgH="253800" progId="Equation.DSMT4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9025" y="1066800"/>
                        <a:ext cx="7346950" cy="89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2557463" y="2667000"/>
            <a:ext cx="60531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D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Bond energy per mole of bonds</a:t>
            </a:r>
          </a:p>
        </p:txBody>
      </p:sp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2574925" y="2057400"/>
            <a:ext cx="2851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Energy required</a:t>
            </a:r>
          </a:p>
        </p:txBody>
      </p:sp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5943600" y="2057400"/>
            <a:ext cx="2859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Energy released</a:t>
            </a:r>
          </a:p>
        </p:txBody>
      </p:sp>
      <p:sp>
        <p:nvSpPr>
          <p:cNvPr id="96265" name="Text Box 9"/>
          <p:cNvSpPr txBox="1">
            <a:spLocks noChangeArrowheads="1"/>
          </p:cNvSpPr>
          <p:nvPr/>
        </p:nvSpPr>
        <p:spPr bwMode="auto">
          <a:xfrm>
            <a:off x="1066800" y="3657600"/>
            <a:ext cx="7178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>
                <a:solidFill>
                  <a:srgbClr val="000000"/>
                </a:solidFill>
              </a:rPr>
              <a:t>Breaking</a:t>
            </a:r>
            <a:r>
              <a:rPr lang="en-US">
                <a:solidFill>
                  <a:srgbClr val="000000"/>
                </a:solidFill>
              </a:rPr>
              <a:t> bonds always </a:t>
            </a:r>
            <a:r>
              <a:rPr lang="en-US" u="sng">
                <a:solidFill>
                  <a:srgbClr val="000000"/>
                </a:solidFill>
              </a:rPr>
              <a:t>requires</a:t>
            </a:r>
            <a:r>
              <a:rPr lang="en-US">
                <a:solidFill>
                  <a:srgbClr val="000000"/>
                </a:solidFill>
              </a:rPr>
              <a:t> energy</a:t>
            </a:r>
          </a:p>
        </p:txBody>
      </p:sp>
      <p:sp>
        <p:nvSpPr>
          <p:cNvPr id="96266" name="Text Box 10"/>
          <p:cNvSpPr txBox="1">
            <a:spLocks noChangeArrowheads="1"/>
          </p:cNvSpPr>
          <p:nvPr/>
        </p:nvSpPr>
        <p:spPr bwMode="auto">
          <a:xfrm>
            <a:off x="3200400" y="4191000"/>
            <a:ext cx="40941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Breaking = endothermic</a:t>
            </a:r>
          </a:p>
        </p:txBody>
      </p:sp>
      <p:sp>
        <p:nvSpPr>
          <p:cNvPr id="96267" name="Text Box 11"/>
          <p:cNvSpPr txBox="1">
            <a:spLocks noChangeArrowheads="1"/>
          </p:cNvSpPr>
          <p:nvPr/>
        </p:nvSpPr>
        <p:spPr bwMode="auto">
          <a:xfrm>
            <a:off x="1066800" y="4953000"/>
            <a:ext cx="7178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>
                <a:solidFill>
                  <a:srgbClr val="000000"/>
                </a:solidFill>
              </a:rPr>
              <a:t>Forming</a:t>
            </a:r>
            <a:r>
              <a:rPr lang="en-US">
                <a:solidFill>
                  <a:srgbClr val="000000"/>
                </a:solidFill>
              </a:rPr>
              <a:t> bonds always </a:t>
            </a:r>
            <a:r>
              <a:rPr lang="en-US" u="sng">
                <a:solidFill>
                  <a:srgbClr val="000000"/>
                </a:solidFill>
              </a:rPr>
              <a:t>releases</a:t>
            </a:r>
            <a:r>
              <a:rPr lang="en-US">
                <a:solidFill>
                  <a:srgbClr val="000000"/>
                </a:solidFill>
              </a:rPr>
              <a:t> energy</a:t>
            </a:r>
          </a:p>
        </p:txBody>
      </p:sp>
      <p:sp>
        <p:nvSpPr>
          <p:cNvPr id="96268" name="Text Box 12"/>
          <p:cNvSpPr txBox="1">
            <a:spLocks noChangeArrowheads="1"/>
          </p:cNvSpPr>
          <p:nvPr/>
        </p:nvSpPr>
        <p:spPr bwMode="auto">
          <a:xfrm>
            <a:off x="3216275" y="5486400"/>
            <a:ext cx="3794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Forming = exothermic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6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9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3" grpId="0"/>
      <p:bldP spid="96264" grpId="0"/>
      <p:bldP spid="96265" grpId="0"/>
      <p:bldP spid="96266" grpId="0"/>
      <p:bldP spid="96267" grpId="0"/>
      <p:bldP spid="9626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6553200" cy="838200"/>
          </a:xfrm>
        </p:spPr>
        <p:txBody>
          <a:bodyPr/>
          <a:lstStyle/>
          <a:p>
            <a:r>
              <a:rPr lang="en-US" sz="400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</a:t>
            </a:r>
            <a:r>
              <a:rPr lang="en-US" sz="4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Octet</a:t>
            </a:r>
            <a:r>
              <a:rPr lang="en-US" sz="400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Rule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" y="990600"/>
            <a:ext cx="8686800" cy="180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dirty="0">
                <a:solidFill>
                  <a:srgbClr val="000000"/>
                </a:solidFill>
              </a:rPr>
              <a:t>Combinations of elements tend to form so that each atom, by gaining, losing, or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sharing</a:t>
            </a:r>
            <a:r>
              <a:rPr lang="en-US" b="1" dirty="0">
                <a:solidFill>
                  <a:srgbClr val="000000"/>
                </a:solidFill>
              </a:rPr>
              <a:t> electrons, has an octet of electrons in its highest occupied energy level.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838200" y="5257800"/>
            <a:ext cx="3026791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00"/>
                </a:solidFill>
              </a:rPr>
              <a:t>Monatomic chlorine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105400" y="5257800"/>
            <a:ext cx="2739853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000000"/>
                </a:solidFill>
              </a:rPr>
              <a:t>Diatomic chlorine</a:t>
            </a:r>
            <a:endParaRPr lang="en-US" sz="2400" b="1" dirty="0">
              <a:solidFill>
                <a:srgbClr val="000000"/>
              </a:solidFill>
            </a:endParaRPr>
          </a:p>
        </p:txBody>
      </p:sp>
      <p:pic>
        <p:nvPicPr>
          <p:cNvPr id="14343" name="Picture 7" descr="http://upload.wikimedia.org/wikipedia/commons/thumb/c/c7/Elektronenformel_Punkte_Chlor.svg/200px-Elektronenformel_Punkte_Chlor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505200"/>
            <a:ext cx="1371600" cy="1371600"/>
          </a:xfrm>
          <a:prstGeom prst="rect">
            <a:avLst/>
          </a:prstGeom>
          <a:noFill/>
        </p:spPr>
      </p:pic>
      <p:pic>
        <p:nvPicPr>
          <p:cNvPr id="14345" name="Picture 9" descr="http://upload.wikimedia.org/wikipedia/commons/thumb/1/1a/Elektronenformel_Punkte_Cl_Cl_2.svg/200px-Elektronenformel_Punkte_Cl_Cl_2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581400"/>
            <a:ext cx="2516697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utoUpdateAnimBg="0"/>
      <p:bldP spid="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839200" cy="11430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</a:t>
            </a:r>
            <a:r>
              <a:rPr lang="en-US" sz="36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Octet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Rule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and 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Covalent 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Compounds</a:t>
            </a: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686800" cy="44012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800000"/>
              </a:buClr>
              <a:buFont typeface="Wingdings" pitchFamily="2" charset="2"/>
              <a:buChar char="v"/>
            </a:pPr>
            <a:r>
              <a:rPr lang="en-US" dirty="0" smtClean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Covalent </a:t>
            </a:r>
            <a:r>
              <a:rPr lang="en-US" b="1" dirty="0">
                <a:solidFill>
                  <a:srgbClr val="006600"/>
                </a:solidFill>
              </a:rPr>
              <a:t>compounds tend to form so that each atom, by </a:t>
            </a:r>
            <a:r>
              <a:rPr lang="en-US" b="1" u="sng" dirty="0">
                <a:solidFill>
                  <a:srgbClr val="006600"/>
                </a:solidFill>
              </a:rPr>
              <a:t>sharing</a:t>
            </a:r>
            <a:r>
              <a:rPr lang="en-US" b="1" dirty="0">
                <a:solidFill>
                  <a:srgbClr val="006600"/>
                </a:solidFill>
              </a:rPr>
              <a:t> electrons, has an octet of electrons in its highest occupied energy level</a:t>
            </a:r>
            <a:r>
              <a:rPr lang="en-US" b="1" dirty="0" smtClean="0">
                <a:solidFill>
                  <a:srgbClr val="006600"/>
                </a:solidFill>
              </a:rPr>
              <a:t>.</a:t>
            </a:r>
          </a:p>
          <a:p>
            <a:pPr>
              <a:buClr>
                <a:srgbClr val="800000"/>
              </a:buClr>
            </a:pPr>
            <a:endParaRPr lang="en-US" dirty="0" smtClean="0">
              <a:solidFill>
                <a:srgbClr val="0066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Char char="v"/>
            </a:pPr>
            <a:r>
              <a:rPr lang="en-US" dirty="0" smtClean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Covalent compounds involve atoms of </a:t>
            </a:r>
            <a:r>
              <a:rPr lang="en-US" b="1" i="1" u="sng" dirty="0" smtClean="0">
                <a:solidFill>
                  <a:srgbClr val="006600"/>
                </a:solidFill>
              </a:rPr>
              <a:t>nonmetals only</a:t>
            </a:r>
            <a:r>
              <a:rPr lang="en-US" b="1" dirty="0" smtClean="0">
                <a:solidFill>
                  <a:srgbClr val="006600"/>
                </a:solidFill>
              </a:rPr>
              <a:t>.</a:t>
            </a:r>
          </a:p>
          <a:p>
            <a:pPr>
              <a:buClr>
                <a:srgbClr val="800000"/>
              </a:buClr>
            </a:pPr>
            <a:endParaRPr lang="en-US" dirty="0" smtClean="0">
              <a:solidFill>
                <a:srgbClr val="006600"/>
              </a:solidFill>
            </a:endParaRPr>
          </a:p>
          <a:p>
            <a:pPr>
              <a:buClr>
                <a:srgbClr val="800000"/>
              </a:buClr>
              <a:buFont typeface="Wingdings" pitchFamily="2" charset="2"/>
              <a:buChar char="v"/>
            </a:pPr>
            <a:r>
              <a:rPr lang="en-US" dirty="0" smtClean="0">
                <a:solidFill>
                  <a:srgbClr val="006600"/>
                </a:solidFill>
              </a:rPr>
              <a:t> </a:t>
            </a:r>
            <a:r>
              <a:rPr lang="en-US" b="1" dirty="0" smtClean="0">
                <a:solidFill>
                  <a:srgbClr val="006600"/>
                </a:solidFill>
              </a:rPr>
              <a:t>The term “</a:t>
            </a:r>
            <a:r>
              <a:rPr lang="en-US" b="1" i="1" u="sng" dirty="0" smtClean="0">
                <a:solidFill>
                  <a:srgbClr val="006600"/>
                </a:solidFill>
              </a:rPr>
              <a:t>molecule</a:t>
            </a:r>
            <a:r>
              <a:rPr lang="en-US" b="1" dirty="0" smtClean="0">
                <a:solidFill>
                  <a:srgbClr val="006600"/>
                </a:solidFill>
              </a:rPr>
              <a:t>” is used exclusively for covalent bonding</a:t>
            </a:r>
          </a:p>
          <a:p>
            <a:pPr>
              <a:buClr>
                <a:srgbClr val="800000"/>
              </a:buClr>
              <a:buFont typeface="Wingdings" pitchFamily="2" charset="2"/>
              <a:buChar char="v"/>
            </a:pPr>
            <a:endParaRPr lang="en-US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7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87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11430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</a:t>
            </a:r>
            <a:r>
              <a:rPr lang="en-US" sz="36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Octet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Rule: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The Diatomic Fluorine Molecule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1430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1336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1242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41148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1054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1430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1336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31242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41148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51054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39091" y="1295400"/>
            <a:ext cx="5277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</a:rPr>
              <a:t>F</a:t>
            </a:r>
            <a:endParaRPr lang="en-US" sz="4400" dirty="0">
              <a:solidFill>
                <a:srgbClr val="000099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3400" y="2971800"/>
            <a:ext cx="5277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</a:rPr>
              <a:t>F</a:t>
            </a:r>
            <a:endParaRPr lang="en-US" sz="4400" dirty="0">
              <a:solidFill>
                <a:srgbClr val="000099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rot="5400000" flipH="1" flipV="1">
            <a:off x="11437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11437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rot="5400000" flipH="1" flipV="1">
            <a:off x="21343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rot="5400000" flipH="1" flipV="1">
            <a:off x="21343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rot="5400000" flipH="1" flipV="1">
            <a:off x="31249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5400000" flipH="1" flipV="1">
            <a:off x="31249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 flipH="1" flipV="1">
            <a:off x="41155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rot="5400000" flipH="1" flipV="1">
            <a:off x="41155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5400000" flipH="1" flipV="1">
            <a:off x="51061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rot="16200000" flipH="1">
            <a:off x="44203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rot="16200000" flipH="1">
            <a:off x="44203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rot="16200000" flipH="1">
            <a:off x="34297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rot="16200000" flipH="1">
            <a:off x="34297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rot="16200000" flipH="1">
            <a:off x="24391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16200000" flipH="1">
            <a:off x="24391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rot="16200000" flipH="1">
            <a:off x="14485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16200000" flipH="1">
            <a:off x="1448595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rot="16200000" flipH="1">
            <a:off x="54109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219200" y="19812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19200" y="36576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286000" y="36576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86000" y="19812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267200" y="198120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67200" y="365760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24600" y="2209800"/>
            <a:ext cx="266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Each has </a:t>
            </a:r>
            <a:r>
              <a:rPr lang="en-US" i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seven</a:t>
            </a:r>
            <a:r>
              <a:rPr lang="en-US" dirty="0" smtClean="0">
                <a:solidFill>
                  <a:srgbClr val="000000"/>
                </a:solidFill>
              </a:rPr>
              <a:t> valence electrons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057400" y="1371600"/>
            <a:ext cx="3886200" cy="1066800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smtClean="0">
              <a:solidFill>
                <a:srgbClr val="FFFFFF"/>
              </a:solidFill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2057400" y="3048000"/>
            <a:ext cx="3886200" cy="1066800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smtClean="0">
              <a:solidFill>
                <a:srgbClr val="FFFFFF"/>
              </a:solidFill>
            </a:endParaRPr>
          </a:p>
        </p:txBody>
      </p:sp>
      <p:cxnSp>
        <p:nvCxnSpPr>
          <p:cNvPr id="56" name="Straight Connector 55"/>
          <p:cNvCxnSpPr>
            <a:stCxn id="53" idx="3"/>
            <a:endCxn id="52" idx="1"/>
          </p:cNvCxnSpPr>
          <p:nvPr/>
        </p:nvCxnSpPr>
        <p:spPr bwMode="auto">
          <a:xfrm>
            <a:off x="5943600" y="1905000"/>
            <a:ext cx="381000" cy="99729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9" name="Straight Connector 58"/>
          <p:cNvCxnSpPr>
            <a:stCxn id="54" idx="3"/>
            <a:endCxn id="52" idx="1"/>
          </p:cNvCxnSpPr>
          <p:nvPr/>
        </p:nvCxnSpPr>
        <p:spPr bwMode="auto">
          <a:xfrm flipV="1">
            <a:off x="5943600" y="2902298"/>
            <a:ext cx="381000" cy="67910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62" name="TextBox 61"/>
          <p:cNvSpPr txBox="1"/>
          <p:nvPr/>
        </p:nvSpPr>
        <p:spPr>
          <a:xfrm>
            <a:off x="3048000" y="4724400"/>
            <a:ext cx="9316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0099"/>
                </a:solidFill>
              </a:rPr>
              <a:t>F</a:t>
            </a:r>
            <a:endParaRPr lang="en-US" sz="9600" dirty="0">
              <a:solidFill>
                <a:srgbClr val="000099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495800" y="4724400"/>
            <a:ext cx="9316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0099"/>
                </a:solidFill>
              </a:rPr>
              <a:t>F</a:t>
            </a:r>
            <a:endParaRPr lang="en-US" sz="9600" dirty="0">
              <a:solidFill>
                <a:srgbClr val="000099"/>
              </a:solidFill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5486400" y="51054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54864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40386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4648200" y="60960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5105400" y="60960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5105400" y="45720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0" name="Oval 69"/>
          <p:cNvSpPr/>
          <p:nvPr/>
        </p:nvSpPr>
        <p:spPr bwMode="auto">
          <a:xfrm>
            <a:off x="4648200" y="45720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40386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3581400" y="44958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3" name="Oval 72"/>
          <p:cNvSpPr/>
          <p:nvPr/>
        </p:nvSpPr>
        <p:spPr bwMode="auto">
          <a:xfrm>
            <a:off x="3581400" y="60960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4" name="Oval 73"/>
          <p:cNvSpPr/>
          <p:nvPr/>
        </p:nvSpPr>
        <p:spPr bwMode="auto">
          <a:xfrm>
            <a:off x="3124200" y="60960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3124200" y="44958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2667000" y="55626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2667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 animBg="1"/>
      <p:bldP spid="54" grpId="0" animBg="1"/>
      <p:bldP spid="62" grpId="0"/>
      <p:bldP spid="63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10668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</a:t>
            </a:r>
            <a:r>
              <a:rPr lang="en-US" sz="36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Octet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Rule: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The Diatomic Oxygen Molecule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1430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1336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1242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41148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1054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1430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1336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31242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41148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51054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39091" y="1295400"/>
            <a:ext cx="8803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</a:rPr>
              <a:t>O </a:t>
            </a:r>
            <a:endParaRPr lang="en-US" sz="4400" dirty="0">
              <a:solidFill>
                <a:srgbClr val="000099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3400" y="2971800"/>
            <a:ext cx="6351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</a:rPr>
              <a:t>O</a:t>
            </a:r>
            <a:endParaRPr lang="en-US" sz="4400" dirty="0">
              <a:solidFill>
                <a:srgbClr val="000099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rot="5400000" flipH="1" flipV="1">
            <a:off x="11437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11437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rot="5400000" flipH="1" flipV="1">
            <a:off x="21343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rot="5400000" flipH="1" flipV="1">
            <a:off x="21343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rot="5400000" flipH="1" flipV="1">
            <a:off x="31249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5400000" flipH="1" flipV="1">
            <a:off x="31249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 flipH="1" flipV="1">
            <a:off x="41155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5400000" flipH="1" flipV="1">
            <a:off x="51061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rot="16200000" flipH="1">
            <a:off x="44203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rot="16200000" flipH="1">
            <a:off x="34297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rot="16200000" flipH="1">
            <a:off x="34297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rot="16200000" flipH="1">
            <a:off x="24391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16200000" flipH="1">
            <a:off x="24391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rot="16200000" flipH="1">
            <a:off x="14485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16200000" flipH="1">
            <a:off x="1448595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rot="16200000" flipH="1">
            <a:off x="54109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219200" y="19812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19200" y="36576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286000" y="36576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86000" y="19812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267200" y="198120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67200" y="365760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24600" y="2209800"/>
            <a:ext cx="266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Each has </a:t>
            </a:r>
            <a:r>
              <a:rPr lang="en-US" i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</a:t>
            </a:r>
            <a:r>
              <a:rPr lang="en-US" dirty="0" smtClean="0">
                <a:solidFill>
                  <a:srgbClr val="000000"/>
                </a:solidFill>
              </a:rPr>
              <a:t> valence electrons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057400" y="1371600"/>
            <a:ext cx="3886200" cy="1066800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smtClean="0">
              <a:solidFill>
                <a:srgbClr val="FFFFFF"/>
              </a:solidFill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2057400" y="3048000"/>
            <a:ext cx="3886200" cy="1066800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smtClean="0">
              <a:solidFill>
                <a:srgbClr val="FFFFFF"/>
              </a:solidFill>
            </a:endParaRPr>
          </a:p>
        </p:txBody>
      </p:sp>
      <p:cxnSp>
        <p:nvCxnSpPr>
          <p:cNvPr id="56" name="Straight Connector 55"/>
          <p:cNvCxnSpPr>
            <a:stCxn id="53" idx="3"/>
            <a:endCxn id="52" idx="1"/>
          </p:cNvCxnSpPr>
          <p:nvPr/>
        </p:nvCxnSpPr>
        <p:spPr bwMode="auto">
          <a:xfrm>
            <a:off x="5943600" y="1905000"/>
            <a:ext cx="381000" cy="99729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9" name="Straight Connector 58"/>
          <p:cNvCxnSpPr>
            <a:stCxn id="54" idx="3"/>
            <a:endCxn id="52" idx="1"/>
          </p:cNvCxnSpPr>
          <p:nvPr/>
        </p:nvCxnSpPr>
        <p:spPr bwMode="auto">
          <a:xfrm flipV="1">
            <a:off x="5943600" y="2902298"/>
            <a:ext cx="381000" cy="67910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62" name="TextBox 61"/>
          <p:cNvSpPr txBox="1"/>
          <p:nvPr/>
        </p:nvSpPr>
        <p:spPr>
          <a:xfrm>
            <a:off x="3048000" y="4724400"/>
            <a:ext cx="11673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0099"/>
                </a:solidFill>
              </a:rPr>
              <a:t>O</a:t>
            </a:r>
            <a:endParaRPr lang="en-US" sz="9600" dirty="0">
              <a:solidFill>
                <a:srgbClr val="000099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800600" y="4754940"/>
            <a:ext cx="11673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0099"/>
                </a:solidFill>
              </a:rPr>
              <a:t>O</a:t>
            </a:r>
            <a:endParaRPr lang="en-US" sz="9600" dirty="0">
              <a:solidFill>
                <a:srgbClr val="000099"/>
              </a:solidFill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5486400" y="47244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5791200" y="49530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41910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45720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5486400" y="60960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5791200" y="57912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4191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4572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4" name="Oval 73"/>
          <p:cNvSpPr/>
          <p:nvPr/>
        </p:nvSpPr>
        <p:spPr bwMode="auto">
          <a:xfrm>
            <a:off x="3352800" y="60960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3352800" y="46482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3048000" y="5867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3048000" y="48768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 animBg="1"/>
      <p:bldP spid="54" grpId="0" animBg="1"/>
      <p:bldP spid="62" grpId="0"/>
      <p:bldP spid="63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1" grpId="0" animBg="1"/>
      <p:bldP spid="72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</a:t>
            </a:r>
            <a:r>
              <a:rPr lang="en-US" sz="36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Octet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Rule: 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Diatomic Nitrogen Molecule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1430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1336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1242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41148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105400" y="19050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1430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1336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31242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41148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5105400" y="3581400"/>
            <a:ext cx="762000" cy="15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39091" y="1295400"/>
            <a:ext cx="6431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</a:rPr>
              <a:t>N</a:t>
            </a:r>
            <a:endParaRPr lang="en-US" sz="4400" dirty="0">
              <a:solidFill>
                <a:srgbClr val="000099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3400" y="2971800"/>
            <a:ext cx="6431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99"/>
                </a:solidFill>
              </a:rPr>
              <a:t>N</a:t>
            </a:r>
            <a:endParaRPr lang="en-US" sz="4400" dirty="0">
              <a:solidFill>
                <a:srgbClr val="000099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rot="5400000" flipH="1" flipV="1">
            <a:off x="11437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11437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rot="5400000" flipH="1" flipV="1">
            <a:off x="21343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rot="5400000" flipH="1" flipV="1">
            <a:off x="21343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rot="5400000" flipH="1" flipV="1">
            <a:off x="31249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 flipH="1" flipV="1">
            <a:off x="41155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5400000" flipH="1" flipV="1">
            <a:off x="51061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rot="16200000" flipH="1">
            <a:off x="44203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rot="16200000" flipH="1">
            <a:off x="34297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rot="16200000" flipH="1">
            <a:off x="2439194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16200000" flipH="1">
            <a:off x="24391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rot="16200000" flipH="1">
            <a:off x="14485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16200000" flipH="1">
            <a:off x="1448595" y="16756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rot="16200000" flipH="1">
            <a:off x="5410994" y="3352006"/>
            <a:ext cx="457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219200" y="19812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19200" y="36576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286000" y="36576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86000" y="1981200"/>
            <a:ext cx="52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267200" y="198120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67200" y="3657600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24600" y="2209800"/>
            <a:ext cx="266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Each has </a:t>
            </a:r>
            <a:r>
              <a:rPr lang="en-US" i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five</a:t>
            </a:r>
            <a:r>
              <a:rPr lang="en-US" dirty="0" smtClean="0">
                <a:solidFill>
                  <a:srgbClr val="000000"/>
                </a:solidFill>
              </a:rPr>
              <a:t> valence electrons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057400" y="1371600"/>
            <a:ext cx="3886200" cy="1066800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smtClean="0">
              <a:solidFill>
                <a:srgbClr val="FFFFFF"/>
              </a:solidFill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2057400" y="3048000"/>
            <a:ext cx="3886200" cy="1066800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smtClean="0">
              <a:solidFill>
                <a:srgbClr val="FFFFFF"/>
              </a:solidFill>
            </a:endParaRPr>
          </a:p>
        </p:txBody>
      </p:sp>
      <p:cxnSp>
        <p:nvCxnSpPr>
          <p:cNvPr id="56" name="Straight Connector 55"/>
          <p:cNvCxnSpPr>
            <a:stCxn id="53" idx="3"/>
            <a:endCxn id="52" idx="1"/>
          </p:cNvCxnSpPr>
          <p:nvPr/>
        </p:nvCxnSpPr>
        <p:spPr bwMode="auto">
          <a:xfrm>
            <a:off x="5943600" y="1905000"/>
            <a:ext cx="381000" cy="99729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9" name="Straight Connector 58"/>
          <p:cNvCxnSpPr>
            <a:stCxn id="54" idx="3"/>
            <a:endCxn id="52" idx="1"/>
          </p:cNvCxnSpPr>
          <p:nvPr/>
        </p:nvCxnSpPr>
        <p:spPr bwMode="auto">
          <a:xfrm flipV="1">
            <a:off x="5943600" y="2902298"/>
            <a:ext cx="381000" cy="67910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62" name="TextBox 61"/>
          <p:cNvSpPr txBox="1"/>
          <p:nvPr/>
        </p:nvSpPr>
        <p:spPr>
          <a:xfrm>
            <a:off x="3048000" y="4724400"/>
            <a:ext cx="11849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0099"/>
                </a:solidFill>
              </a:rPr>
              <a:t>N</a:t>
            </a:r>
            <a:endParaRPr lang="en-US" sz="9600" dirty="0">
              <a:solidFill>
                <a:srgbClr val="000099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24400" y="4724400"/>
            <a:ext cx="17187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0099"/>
                </a:solidFill>
              </a:rPr>
              <a:t> N</a:t>
            </a:r>
            <a:endParaRPr lang="en-US" sz="9600" dirty="0">
              <a:solidFill>
                <a:srgbClr val="000099"/>
              </a:solidFill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6400800" y="51054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64008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41910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45720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4953000" y="5562600"/>
            <a:ext cx="228600" cy="228600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4191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4572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4953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2667000" y="55626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2667000" y="5105400"/>
            <a:ext cx="228600" cy="2286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 animBg="1"/>
      <p:bldP spid="54" grpId="0" animBg="1"/>
      <p:bldP spid="62" grpId="0"/>
      <p:bldP spid="63" grpId="0"/>
      <p:bldP spid="64" grpId="0" animBg="1"/>
      <p:bldP spid="65" grpId="0" animBg="1"/>
      <p:bldP spid="66" grpId="0" animBg="1"/>
      <p:bldP spid="67" grpId="0" animBg="1"/>
      <p:bldP spid="68" grpId="0" animBg="1"/>
      <p:bldP spid="71" grpId="0" animBg="1"/>
      <p:bldP spid="72" grpId="0" animBg="1"/>
      <p:bldP spid="75" grpId="0" animBg="1"/>
      <p:bldP spid="76" grpId="0" animBg="1"/>
      <p:bldP spid="7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066800"/>
            <a:ext cx="8305800" cy="51816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Lewis structures show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how valence electrons are arranged among atoms in a molecule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.</a:t>
            </a:r>
          </a:p>
          <a:p>
            <a:pPr>
              <a:buClr>
                <a:srgbClr val="C00000"/>
              </a:buClr>
              <a:buNone/>
            </a:pP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Lewis structures Reflect the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central idea that stability of a compound relates to noble gas electron configuration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.</a:t>
            </a:r>
          </a:p>
          <a:p>
            <a:pPr>
              <a:buClr>
                <a:srgbClr val="C00000"/>
              </a:buClr>
              <a:buNone/>
            </a:pPr>
            <a:endParaRPr lang="en-US" sz="2800" dirty="0" smtClean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Shared electrons pairs are covalent bonds and can be represented by two dots (:) or by a single line ( - )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3810000" cy="762000"/>
          </a:xfrm>
          <a:noFill/>
          <a:ln/>
        </p:spPr>
        <p:txBody>
          <a:bodyPr/>
          <a:lstStyle/>
          <a:p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Lewis Structures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08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4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733800" cy="762000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Ionic </a:t>
            </a:r>
            <a:r>
              <a:rPr lang="en-US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Bonding</a:t>
            </a:r>
            <a:endParaRPr lang="en-US" sz="3600" u="sng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914400" y="762000"/>
            <a:ext cx="6553200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200" b="1" dirty="0">
                <a:solidFill>
                  <a:schemeClr val="tx1"/>
                </a:solidFill>
              </a:rPr>
              <a:t> Electrons are </a:t>
            </a:r>
            <a:r>
              <a:rPr lang="en-US" sz="3200" b="1" dirty="0">
                <a:solidFill>
                  <a:srgbClr val="C00000"/>
                </a:solidFill>
              </a:rPr>
              <a:t>transferred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898525" y="4368800"/>
            <a:ext cx="7305675" cy="24314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200" b="1" dirty="0">
                <a:solidFill>
                  <a:schemeClr val="tx1"/>
                </a:solidFill>
              </a:rPr>
              <a:t> Electronegativity differences are  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None/>
            </a:pPr>
            <a:r>
              <a:rPr lang="en-US" sz="3200" b="1" dirty="0">
                <a:solidFill>
                  <a:schemeClr val="tx1"/>
                </a:solidFill>
              </a:rPr>
              <a:t>  generally greater than 1.7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3200" b="1" dirty="0">
                <a:solidFill>
                  <a:schemeClr val="tx1"/>
                </a:solidFill>
              </a:rPr>
              <a:t> The formation of ionic bonds is 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None/>
            </a:pPr>
            <a:r>
              <a:rPr lang="en-US" sz="3200" b="1" dirty="0">
                <a:solidFill>
                  <a:schemeClr val="tx1"/>
                </a:solidFill>
              </a:rPr>
              <a:t>  </a:t>
            </a:r>
            <a:r>
              <a:rPr lang="en-US" sz="3200" b="1" dirty="0">
                <a:solidFill>
                  <a:srgbClr val="C00000"/>
                </a:solidFill>
              </a:rPr>
              <a:t>always exothermic</a:t>
            </a:r>
            <a:r>
              <a:rPr lang="en-US" sz="3200" b="1" dirty="0">
                <a:solidFill>
                  <a:schemeClr val="tx1"/>
                </a:solidFill>
              </a:rPr>
              <a:t>!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None/>
            </a:pP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9" name="Picture 8" descr="IonicBondin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295400"/>
            <a:ext cx="7239000" cy="2867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  <a:noFill/>
          <a:ln/>
        </p:spPr>
        <p:txBody>
          <a:bodyPr lIns="90488" tIns="44450" rIns="90488" bIns="44450"/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Comments About the Octet Rule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46482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4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2nd row elements C, N, O, F observe the octet rule (HONC rule as well).</a:t>
            </a:r>
          </a:p>
          <a:p>
            <a:pPr>
              <a:spcBef>
                <a:spcPct val="4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2nd row elements B and Be often have fewer than 8 electrons around themselves - they are very reactive.</a:t>
            </a:r>
          </a:p>
          <a:p>
            <a:pPr>
              <a:spcBef>
                <a:spcPct val="4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3rd row and heavier elements CAN exceed the octet rule using empty valence </a:t>
            </a:r>
            <a:r>
              <a:rPr lang="en-US" sz="2400" i="1" dirty="0">
                <a:solidFill>
                  <a:schemeClr val="tx1"/>
                </a:solidFill>
              </a:rPr>
              <a:t>d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orbitals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ct val="4000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When writing Lewis structures, satisfy octets first, then place electrons around elements having available </a:t>
            </a:r>
            <a:r>
              <a:rPr lang="en-US" sz="2400" i="1" dirty="0">
                <a:solidFill>
                  <a:schemeClr val="tx1"/>
                </a:solidFill>
              </a:rPr>
              <a:t>d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orbitals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819400"/>
            <a:ext cx="8305800" cy="2514600"/>
          </a:xfrm>
          <a:noFill/>
          <a:ln w="12700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Show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how valence electrons are arranged among atoms in a molecule.</a:t>
            </a:r>
          </a:p>
          <a:p>
            <a:pPr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Reflect the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central idea that stability of a compound relates to noble gas electron configuration.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1295400"/>
            <a:ext cx="3810000" cy="762000"/>
          </a:xfrm>
          <a:noFill/>
          <a:ln/>
        </p:spPr>
        <p:txBody>
          <a:bodyPr/>
          <a:lstStyle/>
          <a:p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Lewis Structures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52400"/>
            <a:ext cx="29813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  <a:noFill/>
          <a:ln/>
        </p:spPr>
        <p:txBody>
          <a:bodyPr lIns="90488" tIns="44450" rIns="90488" bIns="44450"/>
          <a:lstStyle/>
          <a:p>
            <a:r>
              <a:rPr 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</a:t>
            </a:r>
            <a:r>
              <a:rPr lang="en-US" sz="32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HONC</a:t>
            </a:r>
            <a:r>
              <a:rPr lang="en-US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Rule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839200" cy="59436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2800" dirty="0" smtClean="0">
                <a:solidFill>
                  <a:schemeClr val="tx1"/>
                </a:solidFill>
              </a:rPr>
              <a:t>ydrogen (and </a:t>
            </a:r>
            <a:r>
              <a:rPr lang="en-US" sz="28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2800" dirty="0" smtClean="0">
                <a:solidFill>
                  <a:schemeClr val="tx1"/>
                </a:solidFill>
              </a:rPr>
              <a:t>alogens) form one covalent bond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2800" dirty="0" smtClean="0">
                <a:solidFill>
                  <a:schemeClr val="tx1"/>
                </a:solidFill>
              </a:rPr>
              <a:t>xygen (and sulfur) form two covalent bonds</a:t>
            </a:r>
          </a:p>
          <a:p>
            <a:pPr lvl="1"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400" dirty="0" smtClean="0">
                <a:solidFill>
                  <a:schemeClr val="tx1"/>
                </a:solidFill>
              </a:rPr>
              <a:t>One double bond, or two single bonds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2800" dirty="0" smtClean="0">
                <a:solidFill>
                  <a:schemeClr val="tx1"/>
                </a:solidFill>
              </a:rPr>
              <a:t>itrogen (and phosphorus) form three covalent bonds</a:t>
            </a:r>
          </a:p>
          <a:p>
            <a:pPr lvl="1"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400" dirty="0" smtClean="0">
                <a:solidFill>
                  <a:schemeClr val="tx1"/>
                </a:solidFill>
              </a:rPr>
              <a:t>One triple bond, or three single bonds, or one double bond and a single bond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800" dirty="0" smtClean="0">
                <a:solidFill>
                  <a:schemeClr val="tx1"/>
                </a:solidFill>
              </a:rPr>
              <a:t>arbon (and silicon) form four covalent bonds.</a:t>
            </a:r>
          </a:p>
          <a:p>
            <a:pPr lvl="1">
              <a:spcBef>
                <a:spcPct val="4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400" dirty="0" smtClean="0">
                <a:solidFill>
                  <a:schemeClr val="tx1"/>
                </a:solidFill>
              </a:rPr>
              <a:t>Two double bonds, or four single bonds, or a triple and a single, or a double and two singles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638800" y="4267200"/>
            <a:ext cx="5334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4632325" y="4264025"/>
            <a:ext cx="4572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</a:rPr>
              <a:t>H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622925" y="3276600"/>
            <a:ext cx="4572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</a:rPr>
              <a:t>H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638800" y="5195888"/>
            <a:ext cx="45720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</a:rPr>
              <a:t>H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6705600" y="4313238"/>
            <a:ext cx="4572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000000"/>
                </a:solidFill>
              </a:rPr>
              <a:t>Cl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603875" y="3595688"/>
            <a:ext cx="492125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</a:rPr>
              <a:t>..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 rot="-5400000">
            <a:off x="4904581" y="4253707"/>
            <a:ext cx="492125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</a:rPr>
              <a:t>..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638800" y="4572000"/>
            <a:ext cx="49212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</a:rPr>
              <a:t>..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 rot="5496964" flipV="1">
            <a:off x="6033294" y="4264819"/>
            <a:ext cx="49212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</a:rPr>
              <a:t>..</a:t>
            </a:r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609600"/>
          </a:xfrm>
        </p:spPr>
        <p:txBody>
          <a:bodyPr/>
          <a:lstStyle/>
          <a:p>
            <a:r>
              <a:rPr lang="en-US" sz="2800">
                <a:solidFill>
                  <a:schemeClr val="tx1"/>
                </a:solidFill>
              </a:rPr>
              <a:t>Completing a Lewis Structure -</a:t>
            </a:r>
            <a:r>
              <a:rPr lang="en-US">
                <a:solidFill>
                  <a:schemeClr val="tx1"/>
                </a:solidFill>
              </a:rPr>
              <a:t>CH</a:t>
            </a:r>
            <a:r>
              <a:rPr lang="en-US" baseline="-25000">
                <a:solidFill>
                  <a:schemeClr val="tx1"/>
                </a:solidFill>
              </a:rPr>
              <a:t>3</a:t>
            </a:r>
            <a:r>
              <a:rPr lang="en-US">
                <a:solidFill>
                  <a:schemeClr val="tx1"/>
                </a:solidFill>
              </a:rPr>
              <a:t>Cl</a:t>
            </a:r>
            <a:br>
              <a:rPr lang="en-US">
                <a:solidFill>
                  <a:schemeClr val="tx1"/>
                </a:solidFill>
              </a:rPr>
            </a:br>
            <a:endParaRPr lang="en-US">
              <a:solidFill>
                <a:schemeClr val="tx1"/>
              </a:solidFill>
            </a:endParaRP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685800" y="1676400"/>
            <a:ext cx="57531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Blip>
                <a:blip r:embed="rId4"/>
              </a:buBlip>
            </a:pPr>
            <a:r>
              <a:rPr lang="en-US" sz="2400" b="1">
                <a:solidFill>
                  <a:srgbClr val="000000"/>
                </a:solidFill>
              </a:rPr>
              <a:t> Add up available valence electrons: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1981200" y="2209800"/>
            <a:ext cx="6407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Blip>
                <a:blip r:embed="rId4"/>
              </a:buBlip>
            </a:pPr>
            <a:r>
              <a:rPr lang="en-US" sz="2400" b="1">
                <a:solidFill>
                  <a:srgbClr val="000000"/>
                </a:solidFill>
              </a:rPr>
              <a:t> C = 4, H = (3)(1), Cl = 7   Total = 14 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685800" y="2851150"/>
            <a:ext cx="4038600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Blip>
                <a:blip r:embed="rId4"/>
              </a:buBlip>
            </a:pPr>
            <a:r>
              <a:rPr lang="en-US" sz="2400" b="1">
                <a:solidFill>
                  <a:srgbClr val="000000"/>
                </a:solidFill>
              </a:rPr>
              <a:t> Join peripheral atoms  </a:t>
            </a:r>
          </a:p>
          <a:p>
            <a:pPr eaLnBrk="0" hangingPunct="0"/>
            <a:r>
              <a:rPr lang="en-US" sz="2400" b="1">
                <a:solidFill>
                  <a:srgbClr val="000000"/>
                </a:solidFill>
              </a:rPr>
              <a:t>  to the central atom  </a:t>
            </a:r>
          </a:p>
          <a:p>
            <a:pPr eaLnBrk="0" hangingPunct="0"/>
            <a:r>
              <a:rPr lang="en-US" sz="2400" b="1">
                <a:solidFill>
                  <a:srgbClr val="000000"/>
                </a:solidFill>
              </a:rPr>
              <a:t>  with electron pairs.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685800" y="4267200"/>
            <a:ext cx="4191000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Blip>
                <a:blip r:embed="rId4"/>
              </a:buBlip>
            </a:pPr>
            <a:r>
              <a:rPr lang="en-US" sz="2400" b="1">
                <a:solidFill>
                  <a:srgbClr val="000000"/>
                </a:solidFill>
              </a:rPr>
              <a:t> Complete octets on     </a:t>
            </a:r>
          </a:p>
          <a:p>
            <a:pPr eaLnBrk="0" hangingPunct="0"/>
            <a:r>
              <a:rPr lang="en-US" sz="2400" b="1">
                <a:solidFill>
                  <a:srgbClr val="000000"/>
                </a:solidFill>
              </a:rPr>
              <a:t>  atoms other than </a:t>
            </a:r>
          </a:p>
          <a:p>
            <a:pPr eaLnBrk="0" hangingPunct="0"/>
            <a:r>
              <a:rPr lang="en-US" sz="2400" b="1">
                <a:solidFill>
                  <a:srgbClr val="000000"/>
                </a:solidFill>
              </a:rPr>
              <a:t>  hydrogen with remaining   </a:t>
            </a:r>
          </a:p>
          <a:p>
            <a:pPr eaLnBrk="0" hangingPunct="0"/>
            <a:r>
              <a:rPr lang="en-US" sz="2400" b="1">
                <a:solidFill>
                  <a:srgbClr val="000000"/>
                </a:solidFill>
              </a:rPr>
              <a:t>  electrons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677863" y="1066800"/>
            <a:ext cx="7621638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Blip>
                <a:blip r:embed="rId4"/>
              </a:buBlip>
            </a:pPr>
            <a:r>
              <a:rPr lang="en-US" sz="2400" b="1" dirty="0">
                <a:solidFill>
                  <a:srgbClr val="000000"/>
                </a:solidFill>
              </a:rPr>
              <a:t> Make </a:t>
            </a:r>
            <a:r>
              <a:rPr lang="en-US" sz="2400" b="1" dirty="0" smtClean="0">
                <a:solidFill>
                  <a:srgbClr val="000000"/>
                </a:solidFill>
              </a:rPr>
              <a:t>the atom wanting the most bonds central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6689725" y="3886200"/>
            <a:ext cx="447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000000"/>
                </a:solidFill>
              </a:rPr>
              <a:t>..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6705600" y="4572000"/>
            <a:ext cx="447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000000"/>
                </a:solidFill>
              </a:rPr>
              <a:t>..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 rot="-5400000">
            <a:off x="6938962" y="4271963"/>
            <a:ext cx="447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000000"/>
                </a:solidFill>
              </a:rPr>
              <a:t>..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autoUpdateAnimBg="0"/>
      <p:bldP spid="19460" grpId="0" autoUpdateAnimBg="0"/>
      <p:bldP spid="19461" grpId="0" autoUpdateAnimBg="0"/>
      <p:bldP spid="19462" grpId="0" autoUpdateAnimBg="0"/>
      <p:bldP spid="19463" grpId="0" autoUpdateAnimBg="0"/>
      <p:bldP spid="19464" grpId="0" autoUpdateAnimBg="0"/>
      <p:bldP spid="19465" grpId="0" autoUpdateAnimBg="0"/>
      <p:bldP spid="19466" grpId="0" autoUpdateAnimBg="0"/>
      <p:bldP spid="19468" grpId="0" autoUpdateAnimBg="0"/>
      <p:bldP spid="19469" grpId="0" autoUpdateAnimBg="0"/>
      <p:bldP spid="19470" grpId="0" autoUpdateAnimBg="0"/>
      <p:bldP spid="19471" grpId="0" autoUpdateAnimBg="0"/>
      <p:bldP spid="19472" grpId="0" autoUpdateAnimBg="0"/>
      <p:bldP spid="19473" grpId="0" autoUpdateAnimBg="0"/>
      <p:bldP spid="19474" grpId="0" autoUpdateAnimBg="0"/>
      <p:bldP spid="19475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Multiple Covalent Bonds:</a:t>
            </a:r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Double bonds</a:t>
            </a:r>
          </a:p>
        </p:txBody>
      </p:sp>
      <p:graphicFrame>
        <p:nvGraphicFramePr>
          <p:cNvPr id="20491" name="Object 11"/>
          <p:cNvGraphicFramePr>
            <a:graphicFrameLocks noGrp="1" noChangeAspect="1"/>
          </p:cNvGraphicFramePr>
          <p:nvPr>
            <p:ph sz="half" idx="1"/>
          </p:nvPr>
        </p:nvGraphicFramePr>
        <p:xfrm>
          <a:off x="685800" y="1905000"/>
          <a:ext cx="7162800" cy="235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09" name="ChemSketch" r:id="rId4" imgW="3566160" imgH="1173480" progId="">
                  <p:embed/>
                </p:oleObj>
              </mc:Choice>
              <mc:Fallback>
                <p:oleObj name="ChemSketch" r:id="rId4" imgW="3566160" imgH="117348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05000"/>
                        <a:ext cx="7162800" cy="2357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057400" y="4724400"/>
            <a:ext cx="51974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rgbClr val="FF3300"/>
                </a:solidFill>
              </a:rPr>
              <a:t>Two</a:t>
            </a:r>
            <a:r>
              <a:rPr lang="en-US" sz="2400" b="1">
                <a:solidFill>
                  <a:srgbClr val="000000"/>
                </a:solidFill>
              </a:rPr>
              <a:t> pairs of shared electrons</a:t>
            </a:r>
          </a:p>
        </p:txBody>
      </p:sp>
      <p:graphicFrame>
        <p:nvGraphicFramePr>
          <p:cNvPr id="20493" name="Object 13"/>
          <p:cNvGraphicFramePr>
            <a:graphicFrameLocks noGrp="1" noChangeAspect="1"/>
          </p:cNvGraphicFramePr>
          <p:nvPr>
            <p:ph sz="half" idx="2"/>
          </p:nvPr>
        </p:nvGraphicFramePr>
        <p:xfrm>
          <a:off x="5181600" y="1905000"/>
          <a:ext cx="7086600" cy="233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10" name="ChemSketch" r:id="rId6" imgW="3566160" imgH="1173480" progId="">
                  <p:embed/>
                </p:oleObj>
              </mc:Choice>
              <mc:Fallback>
                <p:oleObj name="ChemSketch" r:id="rId6" imgW="3566160" imgH="1173480" progId="">
                  <p:embed/>
                  <p:pic>
                    <p:nvPicPr>
                      <p:cNvPr id="0" name="Picture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1905000"/>
                        <a:ext cx="7086600" cy="2332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3810000" y="4114800"/>
            <a:ext cx="1355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Eth</a:t>
            </a:r>
            <a:r>
              <a:rPr lang="en-US" u="sng">
                <a:solidFill>
                  <a:srgbClr val="000000"/>
                </a:solidFill>
              </a:rPr>
              <a:t>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Multiple Covalent Bonds:</a:t>
            </a:r>
            <a: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Triple bonds</a:t>
            </a:r>
          </a:p>
        </p:txBody>
      </p:sp>
      <p:graphicFrame>
        <p:nvGraphicFramePr>
          <p:cNvPr id="21510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1752600" y="3200400"/>
          <a:ext cx="11049000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33" name="ChemSketch" r:id="rId4" imgW="3889248" imgH="393192" progId="">
                  <p:embed/>
                </p:oleObj>
              </mc:Choice>
              <mc:Fallback>
                <p:oleObj name="ChemSketch" r:id="rId4" imgW="3889248" imgH="393192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200400"/>
                        <a:ext cx="11049000" cy="111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828800" y="4724400"/>
            <a:ext cx="6035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rgbClr val="FF3300"/>
                </a:solidFill>
              </a:rPr>
              <a:t>Three </a:t>
            </a:r>
            <a:r>
              <a:rPr lang="en-US" sz="2400" b="1">
                <a:solidFill>
                  <a:srgbClr val="000000"/>
                </a:solidFill>
              </a:rPr>
              <a:t>pairs of shared electrons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886200" y="4114800"/>
            <a:ext cx="13604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</a:rPr>
              <a:t>Eth</a:t>
            </a:r>
            <a:r>
              <a:rPr lang="en-US" b="1" u="sng">
                <a:solidFill>
                  <a:srgbClr val="000000"/>
                </a:solidFill>
              </a:rPr>
              <a:t>yne</a:t>
            </a:r>
          </a:p>
        </p:txBody>
      </p:sp>
      <p:graphicFrame>
        <p:nvGraphicFramePr>
          <p:cNvPr id="21515" name="Object 11"/>
          <p:cNvGraphicFramePr>
            <a:graphicFrameLocks noGrp="1" noChangeAspect="1"/>
          </p:cNvGraphicFramePr>
          <p:nvPr>
            <p:ph sz="half" idx="2"/>
          </p:nvPr>
        </p:nvGraphicFramePr>
        <p:xfrm>
          <a:off x="1752600" y="2057400"/>
          <a:ext cx="11049000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34" name="ChemSketch" r:id="rId6" imgW="3874008" imgH="399288" progId="">
                  <p:embed/>
                </p:oleObj>
              </mc:Choice>
              <mc:Fallback>
                <p:oleObj name="ChemSketch" r:id="rId6" imgW="3874008" imgH="399288" progId="">
                  <p:embed/>
                  <p:pic>
                    <p:nvPicPr>
                      <p:cNvPr id="0" name="Picture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057400"/>
                        <a:ext cx="11049000" cy="113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Acetic Acid</a:t>
            </a:r>
            <a:endParaRPr lang="en-US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2642" name="Object 2"/>
          <p:cNvGraphicFramePr>
            <a:graphicFrameLocks noChangeAspect="1"/>
          </p:cNvGraphicFramePr>
          <p:nvPr/>
        </p:nvGraphicFramePr>
        <p:xfrm>
          <a:off x="0" y="1828800"/>
          <a:ext cx="3657600" cy="3346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56" name="ChemSketch" r:id="rId4" imgW="1231392" imgH="1127760" progId="">
                  <p:embed/>
                </p:oleObj>
              </mc:Choice>
              <mc:Fallback>
                <p:oleObj name="ChemSketch" r:id="rId4" imgW="1231392" imgH="112776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28800"/>
                        <a:ext cx="3657600" cy="3346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0" y="1371600"/>
            <a:ext cx="518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Two electrons (one bond) per hydrogen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2667000"/>
            <a:ext cx="419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Eight electrons (four bonds) per carbon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0" y="3886200"/>
            <a:ext cx="480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Eight electrons (two bonds, two unshared pairs) per oxygen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76200"/>
            <a:ext cx="7772400" cy="1143000"/>
          </a:xfrm>
          <a:noFill/>
          <a:ln/>
        </p:spPr>
        <p:txBody>
          <a:bodyPr lIns="90488" tIns="44450" rIns="90488" bIns="44450"/>
          <a:lstStyle/>
          <a:p>
            <a:r>
              <a:rPr lang="en-US" sz="40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Resonance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914400"/>
            <a:ext cx="8458200" cy="11430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Blip>
                <a:blip r:embed="rId3"/>
              </a:buBlip>
            </a:pPr>
            <a:r>
              <a:rPr lang="en-US" sz="2400">
                <a:solidFill>
                  <a:schemeClr val="tx1"/>
                </a:solidFill>
              </a:rPr>
              <a:t>Resonance is invoked when more than one valid Lewis structure can be written for a particular molecule.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33400" y="4572000"/>
            <a:ext cx="8610600" cy="884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Blip>
                <a:blip r:embed="rId3"/>
              </a:buBlip>
            </a:pPr>
            <a:r>
              <a:rPr lang="en-US" b="1">
                <a:solidFill>
                  <a:srgbClr val="FFFFFF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</a:rPr>
              <a:t>The actual structure is an average of the resonance  </a:t>
            </a:r>
          </a:p>
          <a:p>
            <a:pPr eaLnBrk="0" hangingPunct="0"/>
            <a:r>
              <a:rPr lang="en-US" sz="2400" b="1">
                <a:solidFill>
                  <a:srgbClr val="000000"/>
                </a:solidFill>
              </a:rPr>
              <a:t>   structures.</a:t>
            </a:r>
          </a:p>
        </p:txBody>
      </p:sp>
      <p:graphicFrame>
        <p:nvGraphicFramePr>
          <p:cNvPr id="22536" name="Object 8"/>
          <p:cNvGraphicFramePr>
            <a:graphicFrameLocks noGrp="1" noChangeAspect="1"/>
          </p:cNvGraphicFramePr>
          <p:nvPr>
            <p:ph sz="half" idx="2"/>
          </p:nvPr>
        </p:nvGraphicFramePr>
        <p:xfrm>
          <a:off x="1447800" y="2057400"/>
          <a:ext cx="6477000" cy="267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44" name="ChemSketch" r:id="rId4" imgW="2743200" imgH="1134000" progId="">
                  <p:embed/>
                </p:oleObj>
              </mc:Choice>
              <mc:Fallback>
                <p:oleObj name="ChemSketch" r:id="rId4" imgW="2743200" imgH="113400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057400"/>
                        <a:ext cx="6477000" cy="2676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  <a:ext uri="{FAA26D3D-D897-4be2-8F04-BA451C77F1D7}">
                          <ma14:placeholderFlag xmlns:ma14="http://schemas.microsoft.com/office/mac/drawingml/2011/main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505200" y="2133600"/>
            <a:ext cx="2544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Benzene, C</a:t>
            </a:r>
            <a:r>
              <a:rPr lang="en-US" baseline="-25000">
                <a:solidFill>
                  <a:srgbClr val="FF3300"/>
                </a:solidFill>
              </a:rPr>
              <a:t>6</a:t>
            </a:r>
            <a:r>
              <a:rPr lang="en-US">
                <a:solidFill>
                  <a:srgbClr val="FF3300"/>
                </a:solidFill>
              </a:rPr>
              <a:t>H</a:t>
            </a:r>
            <a:r>
              <a:rPr lang="en-US" baseline="-25000">
                <a:solidFill>
                  <a:srgbClr val="FF3300"/>
                </a:solidFill>
              </a:rPr>
              <a:t>6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33400" y="5486400"/>
            <a:ext cx="8610600" cy="884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Blip>
                <a:blip r:embed="rId3"/>
              </a:buBlip>
            </a:pPr>
            <a:r>
              <a:rPr lang="en-US" b="1">
                <a:solidFill>
                  <a:srgbClr val="FFFFFF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</a:rPr>
              <a:t>The bond lengths in the ring are identical, and </a:t>
            </a:r>
          </a:p>
          <a:p>
            <a:pPr eaLnBrk="0" hangingPunct="0"/>
            <a:r>
              <a:rPr lang="en-US" sz="2400" b="1">
                <a:solidFill>
                  <a:srgbClr val="000000"/>
                </a:solidFill>
              </a:rPr>
              <a:t>   between those of single and double bonds.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 autoUpdateAnimBg="0"/>
      <p:bldP spid="22532" grpId="0" autoUpdateAnimBg="0"/>
      <p:bldP spid="22538" grpId="0"/>
      <p:bldP spid="22539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229600" cy="914400"/>
          </a:xfrm>
          <a:noFill/>
          <a:ln/>
        </p:spPr>
        <p:txBody>
          <a:bodyPr lIns="90488" tIns="44450" rIns="90488" bIns="44450"/>
          <a:lstStyle/>
          <a:p>
            <a:r>
              <a:rPr lang="en-US" sz="32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Resonance Bond Length and Bond Energy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1143000"/>
            <a:ext cx="8458200" cy="11430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Blip>
                <a:blip r:embed="rId3"/>
              </a:buBlip>
            </a:pPr>
            <a:r>
              <a:rPr lang="en-US" sz="2800">
                <a:solidFill>
                  <a:schemeClr val="tx1"/>
                </a:solidFill>
              </a:rPr>
              <a:t>Resonance bonds are </a:t>
            </a:r>
            <a:r>
              <a:rPr lang="en-US" sz="2800" u="sng">
                <a:solidFill>
                  <a:schemeClr val="tx1"/>
                </a:solidFill>
              </a:rPr>
              <a:t>shorter</a:t>
            </a:r>
            <a:r>
              <a:rPr lang="en-US" sz="2800">
                <a:solidFill>
                  <a:schemeClr val="tx1"/>
                </a:solidFill>
              </a:rPr>
              <a:t> and </a:t>
            </a:r>
            <a:r>
              <a:rPr lang="en-US" sz="2800" u="sng">
                <a:solidFill>
                  <a:schemeClr val="tx1"/>
                </a:solidFill>
              </a:rPr>
              <a:t>stronger</a:t>
            </a:r>
            <a:r>
              <a:rPr lang="en-US" sz="2800">
                <a:solidFill>
                  <a:schemeClr val="tx1"/>
                </a:solidFill>
              </a:rPr>
              <a:t> than single bonds.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533400" y="4572000"/>
            <a:ext cx="8610600" cy="884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Blip>
                <a:blip r:embed="rId3"/>
              </a:buBlip>
            </a:pPr>
            <a:r>
              <a:rPr lang="en-US" b="1">
                <a:solidFill>
                  <a:srgbClr val="FFFFFF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</a:rPr>
              <a:t>Resonance bonds are </a:t>
            </a:r>
            <a:r>
              <a:rPr lang="en-US" sz="2400" b="1" u="sng">
                <a:solidFill>
                  <a:srgbClr val="000000"/>
                </a:solidFill>
              </a:rPr>
              <a:t>longer</a:t>
            </a:r>
            <a:r>
              <a:rPr lang="en-US" sz="2400" b="1">
                <a:solidFill>
                  <a:srgbClr val="000000"/>
                </a:solidFill>
              </a:rPr>
              <a:t> and </a:t>
            </a:r>
            <a:r>
              <a:rPr lang="en-US" sz="2400" b="1" u="sng">
                <a:solidFill>
                  <a:srgbClr val="000000"/>
                </a:solidFill>
              </a:rPr>
              <a:t>weaker</a:t>
            </a:r>
            <a:r>
              <a:rPr lang="en-US" sz="2400" b="1">
                <a:solidFill>
                  <a:srgbClr val="000000"/>
                </a:solidFill>
              </a:rPr>
              <a:t> than double</a:t>
            </a:r>
          </a:p>
          <a:p>
            <a:pPr eaLnBrk="0" hangingPunct="0"/>
            <a:r>
              <a:rPr lang="en-US" sz="2400" b="1">
                <a:solidFill>
                  <a:srgbClr val="000000"/>
                </a:solidFill>
              </a:rPr>
              <a:t>   bonds.</a:t>
            </a:r>
          </a:p>
        </p:txBody>
      </p:sp>
      <p:graphicFrame>
        <p:nvGraphicFramePr>
          <p:cNvPr id="91141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1447800" y="2057400"/>
          <a:ext cx="6477000" cy="267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68" name="ChemSketch" r:id="rId4" imgW="2743200" imgH="1134000" progId="">
                  <p:embed/>
                </p:oleObj>
              </mc:Choice>
              <mc:Fallback>
                <p:oleObj name="ChemSketch" r:id="rId4" imgW="2743200" imgH="113400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057400"/>
                        <a:ext cx="6477000" cy="2676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animBg="1" autoUpdateAnimBg="0"/>
      <p:bldP spid="91140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3600" u="sng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Resonance in Ozone, O</a:t>
            </a:r>
            <a:r>
              <a:rPr lang="en-US" sz="3600" u="sng" baseline="-25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914400" y="4800600"/>
            <a:ext cx="56388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u="sng">
                <a:solidFill>
                  <a:srgbClr val="FF3300"/>
                </a:solidFill>
              </a:rPr>
              <a:t>Neither</a:t>
            </a:r>
            <a:r>
              <a:rPr lang="en-US" b="1">
                <a:solidFill>
                  <a:srgbClr val="FF3300"/>
                </a:solidFill>
              </a:rPr>
              <a:t> structure is correct.</a:t>
            </a:r>
          </a:p>
        </p:txBody>
      </p:sp>
      <p:graphicFrame>
        <p:nvGraphicFramePr>
          <p:cNvPr id="23557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2362200" y="1295400"/>
          <a:ext cx="9372600" cy="346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2" name="ChemSketch" r:id="rId3" imgW="3395520" imgH="1255680" progId="">
                  <p:embed/>
                </p:oleObj>
              </mc:Choice>
              <mc:Fallback>
                <p:oleObj name="ChemSketch" r:id="rId3" imgW="3395520" imgH="125568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295400"/>
                        <a:ext cx="9372600" cy="3465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  <a:ext uri="{FAA26D3D-D897-4be2-8F04-BA451C77F1D7}">
                          <ma14:placeholderFlag xmlns:ma14="http://schemas.microsoft.com/office/mac/drawingml/2011/main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914400" y="5486400"/>
            <a:ext cx="7712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Oxygen bond lengths are identical, and  intermediate to single and double bonds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733800" cy="17526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Determination of Ionic Character</a:t>
            </a:r>
          </a:p>
        </p:txBody>
      </p:sp>
      <p:pic>
        <p:nvPicPr>
          <p:cNvPr id="66563" name="Picture 3" descr="electrolysis_1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533400"/>
            <a:ext cx="4375291" cy="5638800"/>
          </a:xfrm>
          <a:prstGeom prst="rect">
            <a:avLst/>
          </a:prstGeom>
          <a:noFill/>
        </p:spPr>
      </p:pic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228600" y="3962400"/>
            <a:ext cx="3581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Compounds are ionic if they conduct electricity in their molten state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228600" y="1828800"/>
            <a:ext cx="3733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Electronegativity difference is </a:t>
            </a:r>
            <a:r>
              <a:rPr lang="en-US" b="1" u="sng" dirty="0">
                <a:solidFill>
                  <a:schemeClr val="tx1"/>
                </a:solidFill>
              </a:rPr>
              <a:t>not</a:t>
            </a:r>
            <a:r>
              <a:rPr lang="en-US" dirty="0">
                <a:solidFill>
                  <a:schemeClr val="tx1"/>
                </a:solidFill>
              </a:rPr>
              <a:t> the final determination of ionic character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  <p:bldP spid="6656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81000" y="914400"/>
            <a:ext cx="46132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>
                <a:solidFill>
                  <a:srgbClr val="000000"/>
                </a:solidFill>
              </a:rPr>
              <a:t>Resonance in a carbonate ion: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57200" y="3352800"/>
            <a:ext cx="44386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>
                <a:solidFill>
                  <a:srgbClr val="000000"/>
                </a:solidFill>
              </a:rPr>
              <a:t>Resonance in an acetate ion: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609600"/>
          </a:xfrm>
        </p:spPr>
        <p:txBody>
          <a:bodyPr/>
          <a:lstStyle/>
          <a:p>
            <a:r>
              <a:rPr lang="en-US" sz="3600" u="sng" dirty="0">
                <a:solidFill>
                  <a:schemeClr val="tx1"/>
                </a:solidFill>
              </a:rPr>
              <a:t>Resonance in Polyatomic Ions</a:t>
            </a:r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371600"/>
            <a:ext cx="54197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038600"/>
            <a:ext cx="52673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C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762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Localized 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Electron Model</a:t>
            </a: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609600" y="1066800"/>
            <a:ext cx="7712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Lewis structures are an application of the “</a:t>
            </a:r>
            <a:r>
              <a:rPr lang="en-US" b="1" u="sng" dirty="0">
                <a:solidFill>
                  <a:srgbClr val="C00000"/>
                </a:solidFill>
              </a:rPr>
              <a:t>L</a:t>
            </a:r>
            <a:r>
              <a:rPr lang="en-US" b="1" dirty="0">
                <a:solidFill>
                  <a:srgbClr val="C00000"/>
                </a:solidFill>
              </a:rPr>
              <a:t>ocalized </a:t>
            </a:r>
            <a:r>
              <a:rPr lang="en-US" b="1" u="sng" dirty="0">
                <a:solidFill>
                  <a:srgbClr val="C00000"/>
                </a:solidFill>
              </a:rPr>
              <a:t>E</a:t>
            </a:r>
            <a:r>
              <a:rPr lang="en-US" b="1" dirty="0">
                <a:solidFill>
                  <a:srgbClr val="C00000"/>
                </a:solidFill>
              </a:rPr>
              <a:t>lectron </a:t>
            </a:r>
            <a:r>
              <a:rPr lang="en-US" b="1" u="sng" dirty="0">
                <a:solidFill>
                  <a:srgbClr val="C00000"/>
                </a:solidFill>
              </a:rPr>
              <a:t>M</a:t>
            </a:r>
            <a:r>
              <a:rPr lang="en-US" b="1" dirty="0">
                <a:solidFill>
                  <a:srgbClr val="C00000"/>
                </a:solidFill>
              </a:rPr>
              <a:t>odel</a:t>
            </a:r>
            <a:r>
              <a:rPr lang="en-US" b="1" dirty="0">
                <a:solidFill>
                  <a:srgbClr val="000000"/>
                </a:solidFill>
              </a:rPr>
              <a:t>”</a:t>
            </a:r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1447800" y="2133600"/>
            <a:ext cx="7696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L.E.M.</a:t>
            </a:r>
            <a:r>
              <a:rPr lang="en-US" b="1" dirty="0">
                <a:solidFill>
                  <a:srgbClr val="FFFFFF"/>
                </a:solidFill>
              </a:rPr>
              <a:t> </a:t>
            </a:r>
            <a:r>
              <a:rPr lang="en-US" b="1" dirty="0">
                <a:solidFill>
                  <a:srgbClr val="000000"/>
                </a:solidFill>
              </a:rPr>
              <a:t>says: Electron pairs can be thought of as “belonging” to pairs of atoms when bonding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1447800" y="3625850"/>
            <a:ext cx="7331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u="sng" dirty="0">
                <a:solidFill>
                  <a:srgbClr val="000000"/>
                </a:solidFill>
              </a:rPr>
              <a:t>Resonance</a:t>
            </a:r>
            <a:r>
              <a:rPr lang="en-US" b="1" dirty="0">
                <a:solidFill>
                  <a:srgbClr val="000000"/>
                </a:solidFill>
              </a:rPr>
              <a:t> points out a </a:t>
            </a:r>
            <a:r>
              <a:rPr lang="en-US" b="1" u="sng" dirty="0">
                <a:solidFill>
                  <a:srgbClr val="000000"/>
                </a:solidFill>
              </a:rPr>
              <a:t>weakness</a:t>
            </a:r>
            <a:r>
              <a:rPr lang="en-US" b="1" dirty="0">
                <a:solidFill>
                  <a:srgbClr val="000000"/>
                </a:solidFill>
              </a:rPr>
              <a:t> in the Localized Electron Model.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22860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8610600" cy="19812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>
                <a:solidFill>
                  <a:schemeClr val="tx1"/>
                </a:solidFill>
              </a:rPr>
              <a:t>  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Models are attempts to explain how nature operates on the microscopic level based on experiences in the macroscopic world.</a:t>
            </a:r>
          </a:p>
        </p:txBody>
      </p:sp>
      <p:pic>
        <p:nvPicPr>
          <p:cNvPr id="26628" name="Picture 4" descr="crickandwat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09800"/>
            <a:ext cx="4057650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65125" y="2819400"/>
            <a:ext cx="390207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 dirty="0">
                <a:solidFill>
                  <a:srgbClr val="000000"/>
                </a:solidFill>
              </a:rPr>
              <a:t>Models can be </a:t>
            </a:r>
            <a:r>
              <a:rPr lang="en-US" sz="2400" b="1" dirty="0">
                <a:solidFill>
                  <a:srgbClr val="C00000"/>
                </a:solidFill>
              </a:rPr>
              <a:t>physical</a:t>
            </a:r>
            <a:r>
              <a:rPr lang="en-US" sz="2400" b="1" dirty="0">
                <a:solidFill>
                  <a:srgbClr val="000000"/>
                </a:solidFill>
              </a:rPr>
              <a:t> as with this DNA model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81000" y="3779838"/>
            <a:ext cx="4953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 dirty="0">
                <a:solidFill>
                  <a:srgbClr val="000000"/>
                </a:solidFill>
              </a:rPr>
              <a:t>Models can be </a:t>
            </a:r>
            <a:r>
              <a:rPr lang="en-US" sz="2400" b="1" dirty="0">
                <a:solidFill>
                  <a:srgbClr val="C00000"/>
                </a:solidFill>
              </a:rPr>
              <a:t>mathematical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381000" y="4465638"/>
            <a:ext cx="428307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b="1" dirty="0">
                <a:solidFill>
                  <a:srgbClr val="000000"/>
                </a:solidFill>
              </a:rPr>
              <a:t>Models can be </a:t>
            </a:r>
            <a:r>
              <a:rPr lang="en-US" sz="2400" b="1" dirty="0">
                <a:solidFill>
                  <a:srgbClr val="C00000"/>
                </a:solidFill>
              </a:rPr>
              <a:t>theoretical</a:t>
            </a:r>
            <a:r>
              <a:rPr lang="en-US" sz="2400" b="1" dirty="0">
                <a:solidFill>
                  <a:srgbClr val="000000"/>
                </a:solidFill>
              </a:rPr>
              <a:t> or </a:t>
            </a:r>
            <a:r>
              <a:rPr lang="en-US" sz="2400" b="1" dirty="0">
                <a:solidFill>
                  <a:srgbClr val="C00000"/>
                </a:solidFill>
              </a:rPr>
              <a:t>philosophical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utoUpdateAnimBg="0"/>
      <p:bldP spid="26630" grpId="0" autoUpdateAnimBg="0"/>
      <p:bldP spid="26631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FFC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  <a:noFill/>
          <a:ln/>
        </p:spPr>
        <p:txBody>
          <a:bodyPr lIns="90488" tIns="44450" rIns="90488" bIns="44450"/>
          <a:lstStyle/>
          <a:p>
            <a:r>
              <a:rPr lang="en-US" sz="3600" u="sng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Fundamental Properties of Models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41148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</a:rPr>
              <a:t>A model does not equal reality.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</a:rPr>
              <a:t>Models are oversimplifications, and are therefore often wrong.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</a:rPr>
              <a:t>Models become more complicated as they age.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6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</a:rPr>
              <a:t>We must understand the underlying assumptions in a model so that we don’t misuse it.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Coulomb’s Law</a:t>
            </a:r>
          </a:p>
        </p:txBody>
      </p:sp>
      <p:graphicFrame>
        <p:nvGraphicFramePr>
          <p:cNvPr id="69637" name="Object 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30417064"/>
              </p:ext>
            </p:extLst>
          </p:nvPr>
        </p:nvGraphicFramePr>
        <p:xfrm>
          <a:off x="1600200" y="2976563"/>
          <a:ext cx="6170613" cy="14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17" name="Equation" r:id="rId4" imgW="1892160" imgH="431640" progId="Equation.DSMT4">
                  <p:embed/>
                </p:oleObj>
              </mc:Choice>
              <mc:Fallback>
                <p:oleObj name="Equation" r:id="rId4" imgW="1892160" imgH="431640" progId="Equation.DSMT4">
                  <p:embed/>
                  <p:pic>
                    <p:nvPicPr>
                      <p:cNvPr id="0" name="Picture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976563"/>
                        <a:ext cx="6170613" cy="1408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39" name="Object 7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74945126"/>
              </p:ext>
            </p:extLst>
          </p:nvPr>
        </p:nvGraphicFramePr>
        <p:xfrm>
          <a:off x="3124200" y="4419600"/>
          <a:ext cx="2667000" cy="146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18" name="Equation" r:id="rId6" imgW="787320" imgH="431640" progId="Equation.DSMT4">
                  <p:embed/>
                </p:oleObj>
              </mc:Choice>
              <mc:Fallback>
                <p:oleObj name="Equation" r:id="rId6" imgW="787320" imgH="431640" progId="Equation.DSMT4">
                  <p:embed/>
                  <p:pic>
                    <p:nvPicPr>
                      <p:cNvPr id="0" name="Picture 1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419600"/>
                        <a:ext cx="2667000" cy="146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09600" y="1143000"/>
            <a:ext cx="8077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“The energy of interaction between a pair of ions is proportional to the product of their charges, divided by the distance between their centers”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title"/>
          </p:nvPr>
        </p:nvSpPr>
        <p:spPr>
          <a:xfrm>
            <a:off x="3352800" y="0"/>
            <a:ext cx="2057400" cy="1752600"/>
          </a:xfrm>
        </p:spPr>
        <p:txBody>
          <a:bodyPr/>
          <a:lstStyle/>
          <a:p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Table of Ion Sizes</a:t>
            </a:r>
          </a:p>
        </p:txBody>
      </p:sp>
      <p:pic>
        <p:nvPicPr>
          <p:cNvPr id="74754" name="Picture 2" descr="ionsiz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696200" cy="6858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Estimate </a:t>
            </a:r>
            <a:r>
              <a:rPr lang="en-US" sz="3200" dirty="0">
                <a:solidFill>
                  <a:schemeClr val="tx1"/>
                </a:solidFill>
                <a:sym typeface="Symbol" pitchFamily="18" charset="2"/>
              </a:rPr>
              <a:t></a:t>
            </a:r>
            <a:r>
              <a:rPr lang="en-US" sz="3200" dirty="0" err="1">
                <a:solidFill>
                  <a:schemeClr val="tx1"/>
                </a:solidFill>
                <a:sym typeface="Symbol" pitchFamily="18" charset="2"/>
              </a:rPr>
              <a:t>H</a:t>
            </a:r>
            <a:r>
              <a:rPr lang="en-US" sz="3200" baseline="-25000" dirty="0" err="1">
                <a:solidFill>
                  <a:schemeClr val="tx1"/>
                </a:solidFill>
                <a:sym typeface="Symbol" pitchFamily="18" charset="2"/>
              </a:rPr>
              <a:t>f</a:t>
            </a:r>
            <a:r>
              <a:rPr lang="en-US" sz="3200" dirty="0">
                <a:solidFill>
                  <a:schemeClr val="tx1"/>
                </a:solidFill>
                <a:sym typeface="Symbol" pitchFamily="18" charset="2"/>
              </a:rPr>
              <a:t> for Sodium Chloride</a:t>
            </a:r>
          </a:p>
        </p:txBody>
      </p:sp>
      <p:graphicFrame>
        <p:nvGraphicFramePr>
          <p:cNvPr id="72785" name="Group 81"/>
          <p:cNvGraphicFramePr>
            <a:graphicFrameLocks noGrp="1"/>
          </p:cNvGraphicFramePr>
          <p:nvPr>
            <p:ph type="tbl" idx="1"/>
          </p:nvPr>
        </p:nvGraphicFramePr>
        <p:xfrm>
          <a:off x="1447800" y="1371600"/>
          <a:ext cx="6248400" cy="19812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4343400"/>
                <a:gridCol w="1905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Lattice 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-786 kJ/mol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Ionization Energy for 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495 kJ/mol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Electron Affinity for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Cl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-349 kJ/mol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Bond energy of Cl</a:t>
                      </a:r>
                      <a:r>
                        <a:rPr kumimoji="0" lang="en-US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239 kJ/mol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Enthalpy of sublimation for 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109 kJ/mol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2209800" y="685800"/>
            <a:ext cx="487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Na(s) + ½ Cl</a:t>
            </a:r>
            <a:r>
              <a:rPr lang="en-US" b="1" baseline="-25000" dirty="0">
                <a:solidFill>
                  <a:srgbClr val="C00000"/>
                </a:solidFill>
                <a:sym typeface="Symbol" pitchFamily="18" charset="2"/>
              </a:rPr>
              <a:t>2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(g) 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b="1" dirty="0" err="1">
                <a:solidFill>
                  <a:srgbClr val="C00000"/>
                </a:solidFill>
                <a:sym typeface="Wingdings" pitchFamily="2" charset="2"/>
              </a:rPr>
              <a:t>NaCl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(s)</a:t>
            </a:r>
            <a:endParaRPr lang="en-US" b="1" dirty="0">
              <a:solidFill>
                <a:srgbClr val="C00000"/>
              </a:solidFill>
              <a:sym typeface="Symbol" pitchFamily="18" charset="2"/>
            </a:endParaRPr>
          </a:p>
        </p:txBody>
      </p:sp>
      <p:sp>
        <p:nvSpPr>
          <p:cNvPr id="72786" name="Text Box 82"/>
          <p:cNvSpPr txBox="1">
            <a:spLocks noChangeArrowheads="1"/>
          </p:cNvSpPr>
          <p:nvPr/>
        </p:nvSpPr>
        <p:spPr bwMode="auto">
          <a:xfrm>
            <a:off x="2057400" y="3581400"/>
            <a:ext cx="5318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Na(s) </a:t>
            </a:r>
            <a:r>
              <a:rPr lang="en-US" sz="2400" dirty="0">
                <a:solidFill>
                  <a:schemeClr val="tx1"/>
                </a:solidFill>
                <a:sym typeface="Wingdings" pitchFamily="2" charset="2"/>
              </a:rPr>
              <a:t> Na(g)                     + 109 kJ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2787" name="Text Box 83"/>
          <p:cNvSpPr txBox="1">
            <a:spLocks noChangeArrowheads="1"/>
          </p:cNvSpPr>
          <p:nvPr/>
        </p:nvSpPr>
        <p:spPr bwMode="auto">
          <a:xfrm>
            <a:off x="2057400" y="3962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Na(g) </a:t>
            </a:r>
            <a:r>
              <a:rPr lang="en-US" sz="2400">
                <a:solidFill>
                  <a:schemeClr val="tx1"/>
                </a:solidFill>
                <a:sym typeface="Wingdings" pitchFamily="2" charset="2"/>
              </a:rPr>
              <a:t> Na</a:t>
            </a:r>
            <a:r>
              <a:rPr lang="en-US" sz="2400" baseline="30000">
                <a:solidFill>
                  <a:schemeClr val="tx1"/>
                </a:solidFill>
                <a:sym typeface="Wingdings" pitchFamily="2" charset="2"/>
              </a:rPr>
              <a:t>+</a:t>
            </a:r>
            <a:r>
              <a:rPr lang="en-US" sz="2400">
                <a:solidFill>
                  <a:schemeClr val="tx1"/>
                </a:solidFill>
                <a:sym typeface="Wingdings" pitchFamily="2" charset="2"/>
              </a:rPr>
              <a:t>(g) + e</a:t>
            </a:r>
            <a:r>
              <a:rPr lang="en-US" sz="2400" baseline="30000">
                <a:solidFill>
                  <a:schemeClr val="tx1"/>
                </a:solidFill>
                <a:sym typeface="Wingdings" pitchFamily="2" charset="2"/>
              </a:rPr>
              <a:t>-</a:t>
            </a:r>
            <a:r>
              <a:rPr lang="en-US" sz="2400">
                <a:solidFill>
                  <a:schemeClr val="tx1"/>
                </a:solidFill>
                <a:sym typeface="Wingdings" pitchFamily="2" charset="2"/>
              </a:rPr>
              <a:t>             + 495 kJ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72789" name="Text Box 85"/>
          <p:cNvSpPr txBox="1">
            <a:spLocks noChangeArrowheads="1"/>
          </p:cNvSpPr>
          <p:nvPr/>
        </p:nvSpPr>
        <p:spPr bwMode="auto">
          <a:xfrm>
            <a:off x="1752600" y="4389438"/>
            <a:ext cx="5776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½ Cl</a:t>
            </a:r>
            <a:r>
              <a:rPr lang="en-US" sz="2400" baseline="-25000">
                <a:solidFill>
                  <a:schemeClr val="tx1"/>
                </a:solidFill>
              </a:rPr>
              <a:t>2</a:t>
            </a:r>
            <a:r>
              <a:rPr lang="en-US" sz="2400">
                <a:solidFill>
                  <a:schemeClr val="tx1"/>
                </a:solidFill>
              </a:rPr>
              <a:t>(g) </a:t>
            </a:r>
            <a:r>
              <a:rPr lang="en-US" sz="2400">
                <a:solidFill>
                  <a:schemeClr val="tx1"/>
                </a:solidFill>
                <a:sym typeface="Wingdings" pitchFamily="2" charset="2"/>
              </a:rPr>
              <a:t> Cl(g)                   + ½(239 kJ)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72790" name="Text Box 86"/>
          <p:cNvSpPr txBox="1">
            <a:spLocks noChangeArrowheads="1"/>
          </p:cNvSpPr>
          <p:nvPr/>
        </p:nvSpPr>
        <p:spPr bwMode="auto">
          <a:xfrm>
            <a:off x="1600200" y="4800600"/>
            <a:ext cx="6188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Cl(g) + e</a:t>
            </a:r>
            <a:r>
              <a:rPr lang="en-US" sz="2400" baseline="30000">
                <a:solidFill>
                  <a:schemeClr val="tx1"/>
                </a:solidFill>
              </a:rPr>
              <a:t>-</a:t>
            </a:r>
            <a:r>
              <a:rPr lang="en-US" sz="2400">
                <a:solidFill>
                  <a:schemeClr val="tx1"/>
                </a:solidFill>
              </a:rPr>
              <a:t> </a:t>
            </a:r>
            <a:r>
              <a:rPr lang="en-US" sz="2400">
                <a:solidFill>
                  <a:schemeClr val="tx1"/>
                </a:solidFill>
                <a:sym typeface="Wingdings" pitchFamily="2" charset="2"/>
              </a:rPr>
              <a:t> Cl</a:t>
            </a:r>
            <a:r>
              <a:rPr lang="en-US" sz="2400" baseline="30000">
                <a:solidFill>
                  <a:schemeClr val="tx1"/>
                </a:solidFill>
                <a:sym typeface="Wingdings" pitchFamily="2" charset="2"/>
              </a:rPr>
              <a:t>-</a:t>
            </a:r>
            <a:r>
              <a:rPr lang="en-US" sz="2400">
                <a:solidFill>
                  <a:schemeClr val="tx1"/>
                </a:solidFill>
                <a:sym typeface="Wingdings" pitchFamily="2" charset="2"/>
              </a:rPr>
              <a:t>(g)                      - 349 kJ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72791" name="Text Box 87"/>
          <p:cNvSpPr txBox="1">
            <a:spLocks noChangeArrowheads="1"/>
          </p:cNvSpPr>
          <p:nvPr/>
        </p:nvSpPr>
        <p:spPr bwMode="auto">
          <a:xfrm>
            <a:off x="838200" y="52578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chemeClr val="tx1"/>
                </a:solidFill>
              </a:rPr>
              <a:t>Na</a:t>
            </a:r>
            <a:r>
              <a:rPr lang="en-US" sz="2400" baseline="30000">
                <a:solidFill>
                  <a:schemeClr val="tx1"/>
                </a:solidFill>
              </a:rPr>
              <a:t>+</a:t>
            </a:r>
            <a:r>
              <a:rPr lang="en-US" sz="2400">
                <a:solidFill>
                  <a:schemeClr val="tx1"/>
                </a:solidFill>
              </a:rPr>
              <a:t>(g) + Cl</a:t>
            </a:r>
            <a:r>
              <a:rPr lang="en-US" sz="2400" baseline="30000">
                <a:solidFill>
                  <a:schemeClr val="tx1"/>
                </a:solidFill>
              </a:rPr>
              <a:t>-</a:t>
            </a:r>
            <a:r>
              <a:rPr lang="en-US" sz="2400">
                <a:solidFill>
                  <a:schemeClr val="tx1"/>
                </a:solidFill>
              </a:rPr>
              <a:t>(g) </a:t>
            </a:r>
            <a:r>
              <a:rPr lang="en-US" sz="2400">
                <a:solidFill>
                  <a:schemeClr val="tx1"/>
                </a:solidFill>
                <a:sym typeface="Wingdings" pitchFamily="2" charset="2"/>
              </a:rPr>
              <a:t> NaCl(s)                    -786 kJ</a:t>
            </a:r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72792" name="Line 88"/>
          <p:cNvSpPr>
            <a:spLocks noChangeShapeType="1"/>
          </p:cNvSpPr>
          <p:nvPr/>
        </p:nvSpPr>
        <p:spPr bwMode="auto">
          <a:xfrm>
            <a:off x="609600" y="5715000"/>
            <a:ext cx="723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93" name="Text Box 89"/>
          <p:cNvSpPr txBox="1">
            <a:spLocks noChangeArrowheads="1"/>
          </p:cNvSpPr>
          <p:nvPr/>
        </p:nvSpPr>
        <p:spPr bwMode="auto">
          <a:xfrm>
            <a:off x="304800" y="57912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sym typeface="Symbol" pitchFamily="18" charset="2"/>
              </a:rPr>
              <a:t> </a:t>
            </a:r>
            <a:r>
              <a:rPr lang="en-US" sz="2400" b="1" dirty="0">
                <a:solidFill>
                  <a:srgbClr val="C00000"/>
                </a:solidFill>
                <a:sym typeface="Symbol" pitchFamily="18" charset="2"/>
              </a:rPr>
              <a:t>Na(s) + ½ Cl</a:t>
            </a:r>
            <a:r>
              <a:rPr lang="en-US" sz="2400" b="1" baseline="-25000" dirty="0">
                <a:solidFill>
                  <a:srgbClr val="C00000"/>
                </a:solidFill>
                <a:sym typeface="Symbol" pitchFamily="18" charset="2"/>
              </a:rPr>
              <a:t>2</a:t>
            </a:r>
            <a:r>
              <a:rPr lang="en-US" sz="2400" b="1" dirty="0">
                <a:solidFill>
                  <a:srgbClr val="C00000"/>
                </a:solidFill>
                <a:sym typeface="Symbol" pitchFamily="18" charset="2"/>
              </a:rPr>
              <a:t>(g) </a:t>
            </a:r>
            <a:r>
              <a:rPr lang="en-US" sz="24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400" b="1" dirty="0" err="1">
                <a:solidFill>
                  <a:srgbClr val="C00000"/>
                </a:solidFill>
                <a:sym typeface="Wingdings" pitchFamily="2" charset="2"/>
              </a:rPr>
              <a:t>NaCl</a:t>
            </a:r>
            <a:r>
              <a:rPr lang="en-US" sz="2400" b="1" dirty="0">
                <a:solidFill>
                  <a:srgbClr val="C00000"/>
                </a:solidFill>
                <a:sym typeface="Wingdings" pitchFamily="2" charset="2"/>
              </a:rPr>
              <a:t>(s)            -412 kJ/mol</a:t>
            </a:r>
          </a:p>
        </p:txBody>
      </p:sp>
      <p:sp>
        <p:nvSpPr>
          <p:cNvPr id="72794" name="Line 90"/>
          <p:cNvSpPr>
            <a:spLocks noChangeShapeType="1"/>
          </p:cNvSpPr>
          <p:nvPr/>
        </p:nvSpPr>
        <p:spPr bwMode="auto">
          <a:xfrm flipV="1">
            <a:off x="2133600" y="41148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95" name="Line 91"/>
          <p:cNvSpPr>
            <a:spLocks noChangeShapeType="1"/>
          </p:cNvSpPr>
          <p:nvPr/>
        </p:nvSpPr>
        <p:spPr bwMode="auto">
          <a:xfrm flipV="1">
            <a:off x="3429000" y="37338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96" name="Line 92"/>
          <p:cNvSpPr>
            <a:spLocks noChangeShapeType="1"/>
          </p:cNvSpPr>
          <p:nvPr/>
        </p:nvSpPr>
        <p:spPr bwMode="auto">
          <a:xfrm flipV="1">
            <a:off x="3505200" y="4038600"/>
            <a:ext cx="4572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97" name="Line 93"/>
          <p:cNvSpPr>
            <a:spLocks noChangeShapeType="1"/>
          </p:cNvSpPr>
          <p:nvPr/>
        </p:nvSpPr>
        <p:spPr bwMode="auto">
          <a:xfrm flipV="1">
            <a:off x="914400" y="5334000"/>
            <a:ext cx="4572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98" name="Line 94"/>
          <p:cNvSpPr>
            <a:spLocks noChangeShapeType="1"/>
          </p:cNvSpPr>
          <p:nvPr/>
        </p:nvSpPr>
        <p:spPr bwMode="auto">
          <a:xfrm flipV="1">
            <a:off x="2133600" y="53340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99" name="Line 95"/>
          <p:cNvSpPr>
            <a:spLocks noChangeShapeType="1"/>
          </p:cNvSpPr>
          <p:nvPr/>
        </p:nvSpPr>
        <p:spPr bwMode="auto">
          <a:xfrm flipV="1">
            <a:off x="3429000" y="48768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800" name="Line 96"/>
          <p:cNvSpPr>
            <a:spLocks noChangeShapeType="1"/>
          </p:cNvSpPr>
          <p:nvPr/>
        </p:nvSpPr>
        <p:spPr bwMode="auto">
          <a:xfrm flipV="1">
            <a:off x="2590800" y="48768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801" name="Line 97"/>
          <p:cNvSpPr>
            <a:spLocks noChangeShapeType="1"/>
          </p:cNvSpPr>
          <p:nvPr/>
        </p:nvSpPr>
        <p:spPr bwMode="auto">
          <a:xfrm flipV="1">
            <a:off x="4495800" y="40386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802" name="Line 98"/>
          <p:cNvSpPr>
            <a:spLocks noChangeShapeType="1"/>
          </p:cNvSpPr>
          <p:nvPr/>
        </p:nvSpPr>
        <p:spPr bwMode="auto">
          <a:xfrm flipV="1">
            <a:off x="1752600" y="48768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803" name="Line 99"/>
          <p:cNvSpPr>
            <a:spLocks noChangeShapeType="1"/>
          </p:cNvSpPr>
          <p:nvPr/>
        </p:nvSpPr>
        <p:spPr bwMode="auto">
          <a:xfrm flipV="1">
            <a:off x="3505200" y="4419600"/>
            <a:ext cx="381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7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2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2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2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2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72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72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72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2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72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72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0" dur="500"/>
                                        <p:tgtEl>
                                          <p:spTgt spid="7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86" grpId="0"/>
      <p:bldP spid="72787" grpId="0"/>
      <p:bldP spid="72789" grpId="0"/>
      <p:bldP spid="72790" grpId="0"/>
      <p:bldP spid="72791" grpId="0"/>
      <p:bldP spid="72792" grpId="0" animBg="1"/>
      <p:bldP spid="72793" grpId="0"/>
      <p:bldP spid="72794" grpId="0" animBg="1"/>
      <p:bldP spid="72795" grpId="0" animBg="1"/>
      <p:bldP spid="72796" grpId="0" animBg="1"/>
      <p:bldP spid="72797" grpId="0" animBg="1"/>
      <p:bldP spid="72798" grpId="0" animBg="1"/>
      <p:bldP spid="72799" grpId="0" animBg="1"/>
      <p:bldP spid="72800" grpId="0" animBg="1"/>
      <p:bldP spid="72801" grpId="0" animBg="1"/>
      <p:bldP spid="72802" grpId="0" animBg="1"/>
      <p:bldP spid="7280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Sodium Chloride Crystal Lattice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0" y="1143000"/>
            <a:ext cx="464820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Ionic compounds form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solid </a:t>
            </a:r>
            <a:r>
              <a:rPr lang="en-US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crystals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at ordinary temperatures.</a:t>
            </a:r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0" y="2667000"/>
            <a:ext cx="4587875" cy="22467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Ionic compounds organize in a characteristic crystal lattice of alternating positive and negative ions.</a:t>
            </a:r>
          </a:p>
        </p:txBody>
      </p:sp>
      <p:pic>
        <p:nvPicPr>
          <p:cNvPr id="7" name="Picture 6" descr="NaC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143000"/>
            <a:ext cx="3810000" cy="3743325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28600" y="5181600"/>
            <a:ext cx="8610600" cy="838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sng" strike="noStrike" kern="0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salts</a:t>
            </a:r>
            <a:r>
              <a:rPr kumimoji="0" lang="en-US" sz="2800" i="0" u="sng" strike="noStrike" kern="0" cap="none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i="0" u="sng" strike="noStrike" kern="0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 ionic compounds</a:t>
            </a:r>
            <a:r>
              <a:rPr kumimoji="0" lang="en-US" sz="2800" i="0" u="sng" strike="noStrike" kern="0" cap="none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i="0" u="sng" strike="noStrike" kern="0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form</a:t>
            </a:r>
            <a:r>
              <a:rPr kumimoji="0" lang="en-US" sz="2800" i="0" u="sng" strike="noStrike" kern="0" cap="none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i="0" u="sng" strike="noStrike" kern="0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crystals</a:t>
            </a:r>
            <a:r>
              <a:rPr kumimoji="0" lang="en-US" sz="2800" i="0" u="none" strike="noStrike" kern="0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en-US" sz="2800" i="0" u="none" strike="noStrike" kern="0" cap="none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 autoUpdateAnimBg="0"/>
      <p:bldP spid="138245" grpId="0" autoUpdateAnimBg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Properties of Ionic Compounds</a:t>
            </a:r>
          </a:p>
        </p:txBody>
      </p:sp>
      <p:graphicFrame>
        <p:nvGraphicFramePr>
          <p:cNvPr id="154726" name="Group 102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041776"/>
        </p:xfrm>
        <a:graphic>
          <a:graphicData uri="http://schemas.openxmlformats.org/drawingml/2006/table">
            <a:tbl>
              <a:tblPr>
                <a:effectLst>
                  <a:outerShdw blurRad="50800" dist="1016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124200"/>
                <a:gridCol w="5105400"/>
              </a:tblGrid>
              <a:tr h="636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Structure: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Crystalline solids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Melting point: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Generally high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Boiling Point: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Generally high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Electrical Conductivity: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Excellent conductors, molten and aqueous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Solubility in water: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</a:tabLst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Generally soluble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886200" cy="1828800"/>
          </a:xfrm>
        </p:spPr>
        <p:txBody>
          <a:bodyPr/>
          <a:lstStyle/>
          <a:p>
            <a:r>
              <a:rPr lang="en-US" sz="4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Covalent</a:t>
            </a:r>
            <a:br>
              <a:rPr lang="en-US" sz="4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8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Bonding</a:t>
            </a:r>
            <a:endParaRPr lang="en-US" sz="4800" u="sng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3" descr="Methan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692470"/>
            <a:ext cx="4724400" cy="61655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1905000"/>
            <a:ext cx="4876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Bonding models for methane, CH</a:t>
            </a:r>
            <a:r>
              <a:rPr lang="en-US" baseline="-25000" dirty="0" smtClean="0">
                <a:solidFill>
                  <a:srgbClr val="000000"/>
                </a:solidFill>
              </a:rPr>
              <a:t>4</a:t>
            </a:r>
            <a:r>
              <a:rPr lang="en-US" dirty="0" smtClean="0">
                <a:solidFill>
                  <a:srgbClr val="000000"/>
                </a:solidFill>
              </a:rPr>
              <a:t>. Models are NOT reality. Each has its own strengths and limitations.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6" descr="methane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9200" y="4267200"/>
            <a:ext cx="1905000" cy="2020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1256</TotalTime>
  <Words>1335</Words>
  <Application>Microsoft Macintosh PowerPoint</Application>
  <PresentationFormat>On-screen Show (4:3)</PresentationFormat>
  <Paragraphs>269</Paragraphs>
  <Slides>33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1_Chemistry Format</vt:lpstr>
      <vt:lpstr>2_Chemistry Format</vt:lpstr>
      <vt:lpstr>Office Theme</vt:lpstr>
      <vt:lpstr>Equation</vt:lpstr>
      <vt:lpstr>ChemSketch</vt:lpstr>
      <vt:lpstr>Chapter 8 - Bonding</vt:lpstr>
      <vt:lpstr>Ionic Bonding</vt:lpstr>
      <vt:lpstr>Determination of Ionic Character</vt:lpstr>
      <vt:lpstr>Coulomb’s Law</vt:lpstr>
      <vt:lpstr>Table of Ion Sizes</vt:lpstr>
      <vt:lpstr>Estimate Hf for Sodium Chloride</vt:lpstr>
      <vt:lpstr>Sodium Chloride Crystal Lattice</vt:lpstr>
      <vt:lpstr>Properties of Ionic Compounds</vt:lpstr>
      <vt:lpstr>Covalent Bonding</vt:lpstr>
      <vt:lpstr>Covalent Bonds</vt:lpstr>
      <vt:lpstr>PowerPoint Presentation</vt:lpstr>
      <vt:lpstr>Bond Length and Energy</vt:lpstr>
      <vt:lpstr>Bond Energy and Enthalpy</vt:lpstr>
      <vt:lpstr>The Octet Rule</vt:lpstr>
      <vt:lpstr>The Octet Rule and  Covalent Compounds</vt:lpstr>
      <vt:lpstr>The Octet Rule:  The Diatomic Fluorine Molecule</vt:lpstr>
      <vt:lpstr>The Octet Rule:  The Diatomic Oxygen Molecule</vt:lpstr>
      <vt:lpstr>The Octet Rule:  The Diatomic Nitrogen Molecule</vt:lpstr>
      <vt:lpstr>Lewis Structures</vt:lpstr>
      <vt:lpstr>Comments About the Octet Rule</vt:lpstr>
      <vt:lpstr>Lewis Structures</vt:lpstr>
      <vt:lpstr>The HONC Rule</vt:lpstr>
      <vt:lpstr>Completing a Lewis Structure -CH3Cl </vt:lpstr>
      <vt:lpstr>Multiple Covalent Bonds: Double bonds</vt:lpstr>
      <vt:lpstr>Multiple Covalent Bonds: Triple bonds</vt:lpstr>
      <vt:lpstr>Acetic Acid</vt:lpstr>
      <vt:lpstr>Resonance</vt:lpstr>
      <vt:lpstr>Resonance Bond Length and Bond Energy</vt:lpstr>
      <vt:lpstr>Resonance in Ozone, O3</vt:lpstr>
      <vt:lpstr>Resonance in Polyatomic Ions</vt:lpstr>
      <vt:lpstr>The Localized Electron Model</vt:lpstr>
      <vt:lpstr>Models</vt:lpstr>
      <vt:lpstr>Fundamental Properties of Models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8_IonicBonding</dc:title>
  <dc:creator>Andy Allan</dc:creator>
  <cp:lastModifiedBy>Carrie Duesing</cp:lastModifiedBy>
  <cp:revision>96</cp:revision>
  <dcterms:created xsi:type="dcterms:W3CDTF">2006-05-22T16:00:24Z</dcterms:created>
  <dcterms:modified xsi:type="dcterms:W3CDTF">2014-02-10T00:01:32Z</dcterms:modified>
</cp:coreProperties>
</file>