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9" r:id="rId5"/>
    <p:sldId id="267" r:id="rId6"/>
    <p:sldId id="265" r:id="rId7"/>
    <p:sldId id="262" r:id="rId8"/>
    <p:sldId id="263" r:id="rId9"/>
    <p:sldId id="261" r:id="rId10"/>
    <p:sldId id="264" r:id="rId11"/>
    <p:sldId id="260" r:id="rId12"/>
    <p:sldId id="266" r:id="rId13"/>
    <p:sldId id="25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97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062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4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469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6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8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72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99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4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3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7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F2472-C199-4021-A938-842120F5EBD7}" type="datetimeFigureOut">
              <a:rPr lang="en-US" smtClean="0"/>
              <a:t>6/16/2016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B56D0-7B69-4BC1-A350-1AABDE534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9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A plane can carry a maximum cargo weight of 160,000 pounds. A company uses one of these planes to ship 2,000-pound containers.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total cargo weight is a function of the number of containers in the plane. What is the greatest value in the domain for this situation?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200000"/>
              </a:lnSpc>
              <a:buNone/>
            </a:pPr>
            <a:r>
              <a:rPr lang="en-US" smtClean="0"/>
              <a:t>Man</a:t>
            </a:r>
            <a:r>
              <a:rPr lang="en-US" dirty="0" smtClean="0"/>
              <a:t>	8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/>
              <a:t>Light	800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/>
              <a:t>Rose	80</a:t>
            </a:r>
            <a:endParaRPr lang="en-US" dirty="0"/>
          </a:p>
          <a:p>
            <a:pPr marL="0" indent="0">
              <a:lnSpc>
                <a:spcPct val="200000"/>
              </a:lnSpc>
              <a:buNone/>
            </a:pPr>
            <a:r>
              <a:rPr lang="en-US" dirty="0" smtClean="0"/>
              <a:t>Bird	320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2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10. Which situation can be represented by </a:t>
                </a:r>
                <a:r>
                  <a:rPr lang="en-US" b="0" i="1" dirty="0" smtClean="0">
                    <a:latin typeface="Cambria Math" panose="02040503050406030204" pitchFamily="18" charset="0"/>
                  </a:rPr>
                  <a:t/>
                </a:r>
                <a:br>
                  <a:rPr lang="en-US" b="0" i="1" dirty="0" smtClean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=12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 t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Song: The number of eggs, </a:t>
            </a:r>
            <a:r>
              <a:rPr lang="en-US" sz="2400" i="1" dirty="0" smtClean="0"/>
              <a:t>y</a:t>
            </a:r>
            <a:r>
              <a:rPr lang="en-US" sz="2400" dirty="0" smtClean="0"/>
              <a:t>, in </a:t>
            </a:r>
            <a:r>
              <a:rPr lang="en-US" sz="2400" i="1" dirty="0" smtClean="0"/>
              <a:t>x</a:t>
            </a:r>
            <a:r>
              <a:rPr lang="en-US" sz="2400" dirty="0" smtClean="0"/>
              <a:t> dozen eggs for sale after 4 dozen eggs are sold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Suit: The cost</a:t>
            </a:r>
            <a:r>
              <a:rPr lang="en-US" sz="2400" dirty="0" smtClean="0"/>
              <a:t>, </a:t>
            </a:r>
            <a:r>
              <a:rPr lang="en-US" sz="2400" i="1" dirty="0" smtClean="0"/>
              <a:t>y</a:t>
            </a:r>
            <a:r>
              <a:rPr lang="en-US" sz="2400" dirty="0" smtClean="0"/>
              <a:t>, </a:t>
            </a:r>
            <a:r>
              <a:rPr lang="en-US" sz="2400" dirty="0" smtClean="0"/>
              <a:t>of buying</a:t>
            </a:r>
            <a:r>
              <a:rPr lang="en-US" sz="2400" dirty="0" smtClean="0"/>
              <a:t> </a:t>
            </a:r>
            <a:r>
              <a:rPr lang="en-US" sz="2400" i="1" dirty="0" smtClean="0"/>
              <a:t>x</a:t>
            </a:r>
            <a:r>
              <a:rPr lang="en-US" sz="2400" dirty="0" smtClean="0"/>
              <a:t> movie tickets that sell for $8 each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Shell: The cost</a:t>
            </a:r>
            <a:r>
              <a:rPr lang="en-US" sz="2400" dirty="0" smtClean="0"/>
              <a:t>, </a:t>
            </a:r>
            <a:r>
              <a:rPr lang="en-US" sz="2400" i="1" dirty="0" smtClean="0"/>
              <a:t>y</a:t>
            </a:r>
            <a:r>
              <a:rPr lang="en-US" sz="2400" dirty="0" smtClean="0"/>
              <a:t>, after a $4 discount, of buying </a:t>
            </a:r>
            <a:r>
              <a:rPr lang="en-US" sz="2400" i="1" dirty="0" smtClean="0"/>
              <a:t>x</a:t>
            </a:r>
            <a:r>
              <a:rPr lang="en-US" sz="2400" dirty="0" smtClean="0"/>
              <a:t> T-shirts that sell for $12 each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dirty="0" smtClean="0"/>
              <a:t>Mind: The number of inches</a:t>
            </a:r>
            <a:r>
              <a:rPr lang="en-US" sz="2400" dirty="0" smtClean="0"/>
              <a:t>, </a:t>
            </a:r>
            <a:r>
              <a:rPr lang="en-US" sz="2400" i="1" dirty="0" smtClean="0"/>
              <a:t>y</a:t>
            </a:r>
            <a:r>
              <a:rPr lang="en-US" sz="2400" dirty="0" smtClean="0"/>
              <a:t>, in an </a:t>
            </a:r>
            <a:r>
              <a:rPr lang="en-US" sz="2400" i="1" dirty="0" smtClean="0"/>
              <a:t>x</a:t>
            </a:r>
            <a:r>
              <a:rPr lang="en-US" sz="2400" dirty="0" smtClean="0"/>
              <a:t>-foot-tall tree after cutting off 4 feet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9121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11. What is the equation in standard form of the line that passes through the point (4, -8) and has a slope of ¼?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295143"/>
                <a:ext cx="10515600" cy="3881819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Pass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=36</m:t>
                    </m:r>
                  </m:oMath>
                </a14:m>
                <a:endParaRPr lang="en-US" b="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Go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=28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Swim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=−36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Grow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=−28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295143"/>
                <a:ext cx="10515600" cy="3881819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02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12. A tennis player broke the old record for the most matches won in a tournament by at least 2 matches.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Which inequality can be used to find all possible values of </a:t>
            </a:r>
            <a:r>
              <a:rPr lang="en-US" i="1" dirty="0" smtClean="0"/>
              <a:t>t</a:t>
            </a:r>
            <a:r>
              <a:rPr lang="en-US" dirty="0" smtClean="0"/>
              <a:t>, the number of matches the player won, in terms of </a:t>
            </a:r>
            <a:r>
              <a:rPr lang="en-US" i="1" dirty="0" smtClean="0"/>
              <a:t>r</a:t>
            </a:r>
            <a:r>
              <a:rPr lang="en-US" dirty="0" smtClean="0"/>
              <a:t>, the old record?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18504" y="2054225"/>
                <a:ext cx="5181600" cy="4351338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School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−2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Houston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Harm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Life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18504" y="2054225"/>
                <a:ext cx="5181600" cy="4351338"/>
              </a:xfrm>
              <a:blipFill rotWithShape="0">
                <a:blip r:embed="rId2"/>
                <a:stretch>
                  <a:fillRect l="-2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594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13. The total cost of renting a banquet hall is a function of the number of hours the hall is rented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owner of the banquet hall charged $85 per half hour up to a maximum of 4 hours plus a $50 cleaning fee.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What is the greatest value in the range for this situation?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Winning		680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Understood		730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Being Good		340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Eating Food		390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60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14. The population of Webb Country, Texas, from the year 2000 through the year 2010 is shown in the graph.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877050" cy="47561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If this trend shown in the graph continues, what will be the population of Webb Country in 2015?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Doing all the work we should: 307,000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/>
              <a:t>M</a:t>
            </a:r>
            <a:r>
              <a:rPr lang="en-US" dirty="0" smtClean="0"/>
              <a:t>aking all the friends we should: 278, 500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Doing all the chores for mom: 471,500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Practicing all the kindness we should: 158,000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029575" y="1910556"/>
            <a:ext cx="3324225" cy="416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6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2. The scatter plot below shows the relationship between the number of baseballs used in 14 games and the number of pitches thrown in these games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Based on the scatterplot, what is the best prediction of the number of baseballs that will be used if 275 pitches are thrown?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By himself	50	Alone	100		</a:t>
            </a:r>
          </a:p>
          <a:p>
            <a:pPr marL="0" indent="0">
              <a:buNone/>
            </a:pPr>
            <a:r>
              <a:rPr lang="en-US" dirty="0" smtClean="0"/>
              <a:t>Abandoned 160	</a:t>
            </a:r>
            <a:r>
              <a:rPr lang="en-US" dirty="0" smtClean="0"/>
              <a:t>Proud 60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421120"/>
            <a:ext cx="5181600" cy="316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5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Function </a:t>
            </a:r>
            <a:r>
              <a:rPr lang="en-US" i="1" dirty="0" smtClean="0"/>
              <a:t>f</a:t>
            </a:r>
            <a:r>
              <a:rPr lang="en-US" dirty="0" smtClean="0"/>
              <a:t> is graphed below.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What is the range of </a:t>
                </a:r>
                <a:r>
                  <a:rPr lang="en-US" i="1" dirty="0" smtClean="0"/>
                  <a:t>f</a:t>
                </a:r>
                <a:r>
                  <a:rPr lang="en-US" dirty="0" smtClean="0"/>
                  <a:t>? </a:t>
                </a: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His f</a:t>
                </a:r>
                <a:r>
                  <a:rPr lang="en-US" b="0" dirty="0" smtClean="0"/>
                  <a:t>riends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dirty="0"/>
                      <m:t>|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&lt;4}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:r>
                  <a:rPr lang="en-US" dirty="0" smtClean="0"/>
                  <a:t>Water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4}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dirty="0" smtClean="0"/>
                        <m:t>friends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dirty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b="0" i="0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:r>
                  <a:rPr lang="en-US" b="0" dirty="0" smtClean="0"/>
                  <a:t>Wall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{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dirty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471" t="-30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15162" y="2253456"/>
            <a:ext cx="349567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77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3167" y="4020121"/>
            <a:ext cx="3981450" cy="26765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dirty="0" smtClean="0"/>
                  <a:t>4. The number of ferryboats, </a:t>
                </a:r>
                <a:r>
                  <a:rPr lang="en-US" i="1" dirty="0" smtClean="0"/>
                  <a:t>f(c)</a:t>
                </a:r>
                <a:r>
                  <a:rPr lang="en-US" dirty="0" smtClean="0"/>
                  <a:t>, needed to transport </a:t>
                </a:r>
                <a:r>
                  <a:rPr lang="en-US" i="1" dirty="0" smtClean="0"/>
                  <a:t>c</a:t>
                </a:r>
                <a:r>
                  <a:rPr lang="en-US" dirty="0" smtClean="0"/>
                  <a:t> cars in 1 day can be found using the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b="0" i="0" dirty="0" smtClean="0">
                    <a:latin typeface="+mj-lt"/>
                  </a:rPr>
                  <a:t>. 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l="-2087" t="-35484" b="-345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latin typeface="+mj-lt"/>
            </a:endParaRPr>
          </a:p>
          <a:p>
            <a:pPr marL="0" indent="0">
              <a:buNone/>
            </a:pPr>
            <a:r>
              <a:rPr lang="en-US" sz="3600" dirty="0" smtClean="0">
                <a:latin typeface="+mj-lt"/>
              </a:rPr>
              <a:t>If </a:t>
            </a:r>
            <a:r>
              <a:rPr lang="en-US" sz="3600" dirty="0">
                <a:latin typeface="+mj-lt"/>
              </a:rPr>
              <a:t>there are no more than 5,000 cars transported by ferryboat daily, what is the range of the function for this </a:t>
            </a:r>
            <a:r>
              <a:rPr lang="en-US" sz="3600" dirty="0" smtClean="0">
                <a:latin typeface="+mj-lt"/>
              </a:rPr>
              <a:t>situation?</a:t>
            </a:r>
            <a:endParaRPr lang="en-US" sz="5400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Cash: The set of all integers greater than or equal to 5,000</a:t>
            </a:r>
          </a:p>
          <a:p>
            <a:pPr marL="0" indent="0">
              <a:buNone/>
            </a:pPr>
            <a:r>
              <a:rPr lang="en-US" dirty="0" smtClean="0"/>
              <a:t>Cement: The set of all integers from 0 to 5,000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Fire: The set of all integers greater than or equal to 250</a:t>
            </a:r>
          </a:p>
          <a:p>
            <a:pPr marL="0" indent="0">
              <a:buNone/>
            </a:pPr>
            <a:r>
              <a:rPr lang="en-US" dirty="0" smtClean="0"/>
              <a:t>Stone: The set of all integers from 0 to 250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4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5. A family will travel 350 miles from their house in order to reach Dallas, TX.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2093975"/>
            <a:ext cx="5181600" cy="4082987"/>
          </a:xfrm>
        </p:spPr>
        <p:txBody>
          <a:bodyPr/>
          <a:lstStyle/>
          <a:p>
            <a:r>
              <a:rPr lang="en-US" dirty="0" smtClean="0"/>
              <a:t>Which inequality can be used to find all possible values of </a:t>
            </a:r>
            <a:r>
              <a:rPr lang="en-US" i="1" dirty="0" smtClean="0"/>
              <a:t>t,</a:t>
            </a:r>
            <a:r>
              <a:rPr lang="en-US" dirty="0" smtClean="0"/>
              <a:t> the time it will take this family to reach Dallas in hours, if they travel at an average speed of at least </a:t>
            </a:r>
            <a:r>
              <a:rPr lang="en-US" i="1" dirty="0" smtClean="0"/>
              <a:t>r</a:t>
            </a:r>
            <a:r>
              <a:rPr lang="en-US" dirty="0" smtClean="0"/>
              <a:t> miles per hour?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675120" y="2237105"/>
                <a:ext cx="5181600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c</a:t>
                </a:r>
                <a:r>
                  <a:rPr lang="en-US" b="0" dirty="0" smtClean="0"/>
                  <a:t>ried/sighed 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≤350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</m:t>
                    </m:r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</a:t>
                </a:r>
                <a:r>
                  <a:rPr lang="en-US" b="0" dirty="0" smtClean="0"/>
                  <a:t>anted/to win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350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k</a:t>
                </a:r>
                <a:r>
                  <a:rPr lang="en-US" b="0" dirty="0" smtClean="0"/>
                  <a:t>new/grew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350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:r>
                  <a:rPr lang="en-US" dirty="0"/>
                  <a:t>s</a:t>
                </a:r>
                <a:r>
                  <a:rPr lang="en-US" b="0" dirty="0" smtClean="0"/>
                  <a:t>aw/exist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&gt;350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675120" y="2237105"/>
                <a:ext cx="5181600" cy="4351338"/>
              </a:xfrm>
              <a:blipFill rotWithShape="0">
                <a:blip r:embed="rId2"/>
                <a:stretch>
                  <a:fillRect l="-2353" t="-23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92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The graph of line </a:t>
            </a:r>
            <a:r>
              <a:rPr lang="en-US" i="1" dirty="0" smtClean="0"/>
              <a:t>g </a:t>
            </a:r>
            <a:r>
              <a:rPr lang="en-US" dirty="0" smtClean="0"/>
              <a:t>is shown below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 smtClean="0"/>
                  <a:t>Which equation describes ta line parallel to line </a:t>
                </a:r>
                <a:r>
                  <a:rPr lang="en-US" i="1" dirty="0" smtClean="0"/>
                  <a:t>g</a:t>
                </a:r>
                <a:r>
                  <a:rPr lang="en-US" dirty="0" smtClean="0"/>
                  <a:t> that has a y-intercept at (0, -1)?</a:t>
                </a: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b="0" dirty="0" smtClean="0"/>
                  <a:t>Horses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Hobbits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Flowers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Wizards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=−2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247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872859" y="2126202"/>
            <a:ext cx="398145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9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7. What is the equation in standard form of the line that passes through the point (1, 24) and has a slope of -0.6?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2350007"/>
                <a:ext cx="10515600" cy="3826955"/>
              </a:xfrm>
            </p:spPr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Leave the Shire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=125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Grow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=77</m:t>
                    </m:r>
                  </m:oMath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Dwell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=123</m:t>
                    </m:r>
                  </m:oMath>
                </a14:m>
                <a:endParaRPr lang="en-US" dirty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Gallop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=115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350007"/>
                <a:ext cx="10515600" cy="3826955"/>
              </a:xfrm>
              <a:blipFill rotWithShape="0"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73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8. Airline passengers pay $439 to fly to California. For this price, customers may check 2 pieces of luggage.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dirty="0" smtClean="0">
                    <a:latin typeface="+mj-lt"/>
                  </a:rPr>
                  <a:t>There is a fee of $25 for each additional piece of luggage a passenger wants to check.</a:t>
                </a:r>
              </a:p>
              <a:p>
                <a:pPr marL="0" indent="0">
                  <a:buNone/>
                </a:pPr>
                <a:endParaRPr lang="en-US" sz="3200" dirty="0" smtClean="0">
                  <a:latin typeface="+mj-lt"/>
                </a:endParaRPr>
              </a:p>
              <a:p>
                <a:pPr marL="0" indent="0">
                  <a:buNone/>
                </a:pPr>
                <a:r>
                  <a:rPr lang="en-US" sz="3200" dirty="0" smtClean="0">
                    <a:latin typeface="+mj-lt"/>
                  </a:rPr>
                  <a:t>Which function can be used to find the amount in dollars a passenger has to pay to fly with </a:t>
                </a:r>
                <a:r>
                  <a:rPr lang="en-US" sz="3200" i="1" dirty="0" smtClean="0">
                    <a:latin typeface="+mj-lt"/>
                  </a:rPr>
                  <a:t>p</a:t>
                </a:r>
                <a:r>
                  <a:rPr lang="en-US" sz="3200" dirty="0" smtClean="0">
                    <a:latin typeface="+mj-lt"/>
                  </a:rPr>
                  <a:t> pieces of luggage where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+mj-lt"/>
                      </a:rPr>
                      <m:t>𝑝</m:t>
                    </m:r>
                    <m:r>
                      <a:rPr lang="en-US" sz="3200" b="0" i="1" smtClean="0">
                        <a:latin typeface="+mj-lt"/>
                        <a:ea typeface="Cambria Math" panose="02040503050406030204" pitchFamily="18" charset="0"/>
                      </a:rPr>
                      <m:t>≥2</m:t>
                    </m:r>
                  </m:oMath>
                </a14:m>
                <a:r>
                  <a:rPr lang="en-US" sz="3200" dirty="0" smtClean="0">
                    <a:latin typeface="+mj-lt"/>
                  </a:rPr>
                  <a:t>?</a:t>
                </a:r>
                <a:endParaRPr lang="en-US" sz="3200" dirty="0">
                  <a:latin typeface="+mj-lt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0">
                <a:blip r:embed="rId2"/>
                <a:stretch>
                  <a:fillRect l="-3059" t="-2941" r="-4353" b="-3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In Love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+439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Deep 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=25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+439</m:t>
                    </m:r>
                  </m:oMath>
                </a14:m>
                <a:endParaRPr lang="en-US" b="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Involved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+439</m:t>
                    </m:r>
                  </m:oMath>
                </a14:m>
                <a:endParaRPr lang="en-US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Proud 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+439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2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41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9. What is the equation of the line that has a slope of 0 and passes through the point (6, -8)?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1828800">
                  <a:lnSpc>
                    <a:spcPct val="150000"/>
                  </a:lnSpc>
                  <a:buNone/>
                </a:pPr>
                <a:r>
                  <a:rPr lang="en-US" sz="3600" b="0" dirty="0" smtClean="0"/>
                  <a:t>Heart 		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n-US" sz="3600" b="0" dirty="0" smtClean="0"/>
              </a:p>
              <a:p>
                <a:pPr marL="0" indent="1828800">
                  <a:lnSpc>
                    <a:spcPct val="150000"/>
                  </a:lnSpc>
                  <a:buNone/>
                </a:pPr>
                <a:r>
                  <a:rPr lang="en-US" sz="3600" b="0" dirty="0" smtClean="0"/>
                  <a:t>Egg 			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3600" b="0" dirty="0" smtClean="0"/>
                  <a:t> </a:t>
                </a:r>
                <a:endParaRPr lang="en-US" sz="3600" b="0" i="1" dirty="0" smtClean="0">
                  <a:latin typeface="Cambria Math" panose="02040503050406030204" pitchFamily="18" charset="0"/>
                </a:endParaRPr>
              </a:p>
              <a:p>
                <a:pPr marL="0" indent="1828800">
                  <a:lnSpc>
                    <a:spcPct val="150000"/>
                  </a:lnSpc>
                  <a:buNone/>
                </a:pPr>
                <a:r>
                  <a:rPr lang="en-US" sz="3600" dirty="0"/>
                  <a:t>T</a:t>
                </a:r>
                <a:r>
                  <a:rPr lang="en-US" sz="3600" dirty="0" smtClean="0"/>
                  <a:t>aco 		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=−8</m:t>
                    </m:r>
                  </m:oMath>
                </a14:m>
                <a:r>
                  <a:rPr lang="en-US" sz="3600" b="0" dirty="0" smtClean="0"/>
                  <a:t> </a:t>
                </a:r>
                <a:endParaRPr lang="en-US" sz="3600" b="0" i="1" dirty="0" smtClean="0">
                  <a:latin typeface="Cambria Math" panose="02040503050406030204" pitchFamily="18" charset="0"/>
                </a:endParaRPr>
              </a:p>
              <a:p>
                <a:pPr marL="0" indent="1828800">
                  <a:lnSpc>
                    <a:spcPct val="150000"/>
                  </a:lnSpc>
                  <a:buNone/>
                </a:pPr>
                <a:r>
                  <a:rPr lang="en-US" sz="3600" b="0" dirty="0" smtClean="0"/>
                  <a:t>Human		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−8</m:t>
                    </m:r>
                  </m:oMath>
                </a14:m>
                <a:endParaRPr lang="en-US" sz="3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9745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801</Words>
  <Application>Microsoft Office PowerPoint</Application>
  <PresentationFormat>Widescreen</PresentationFormat>
  <Paragraphs>101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Office Theme</vt:lpstr>
      <vt:lpstr>1. A plane can carry a maximum cargo weight of 160,000 pounds. A company uses one of these planes to ship 2,000-pound containers.</vt:lpstr>
      <vt:lpstr>2. The scatter plot below shows the relationship between the number of baseballs used in 14 games and the number of pitches thrown in these games</vt:lpstr>
      <vt:lpstr>3. Function f is graphed below. </vt:lpstr>
      <vt:lpstr>4. The number of ferryboats, f(c), needed to transport c cars in 1 day can be found using the function f(c)=c/20. </vt:lpstr>
      <vt:lpstr>5. A family will travel 350 miles from their house in order to reach Dallas, TX. </vt:lpstr>
      <vt:lpstr>6. The graph of line g is shown below</vt:lpstr>
      <vt:lpstr>7. What is the equation in standard form of the line that passes through the point (1, 24) and has a slope of -0.6?</vt:lpstr>
      <vt:lpstr>8. Airline passengers pay $439 to fly to California. For this price, customers may check 2 pieces of luggage.</vt:lpstr>
      <vt:lpstr>9. What is the equation of the line that has a slope of 0 and passes through the point (6, -8)?</vt:lpstr>
      <vt:lpstr>10. Which situation can be represented by  y=12x-4</vt:lpstr>
      <vt:lpstr>11. What is the equation in standard form of the line that passes through the point (4, -8) and has a slope of ¼?</vt:lpstr>
      <vt:lpstr>12. A tennis player broke the old record for the most matches won in a tournament by at least 2 matches. </vt:lpstr>
      <vt:lpstr>13. The total cost of renting a banquet hall is a function of the number of hours the hall is rented</vt:lpstr>
      <vt:lpstr>14. The population of Webb Country, Texas, from the year 2000 through the year 2010 is shown in the graph.</vt:lpstr>
    </vt:vector>
  </TitlesOfParts>
  <Company>Spring Branch ISD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Webb, Melanie</dc:creator>
  <cp:lastModifiedBy>Webb, Melanie</cp:lastModifiedBy>
  <cp:revision>12</cp:revision>
  <dcterms:created xsi:type="dcterms:W3CDTF">2016-06-16T18:30:06Z</dcterms:created>
  <dcterms:modified xsi:type="dcterms:W3CDTF">2016-06-16T20:08:46Z</dcterms:modified>
</cp:coreProperties>
</file>