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3"/>
  </p:notesMasterIdLst>
  <p:handoutMasterIdLst>
    <p:handoutMasterId r:id="rId24"/>
  </p:handoutMasterIdLst>
  <p:sldIdLst>
    <p:sldId id="256" r:id="rId3"/>
    <p:sldId id="272" r:id="rId4"/>
    <p:sldId id="257" r:id="rId5"/>
    <p:sldId id="258" r:id="rId6"/>
    <p:sldId id="259" r:id="rId7"/>
    <p:sldId id="260" r:id="rId8"/>
    <p:sldId id="261" r:id="rId9"/>
    <p:sldId id="273" r:id="rId10"/>
    <p:sldId id="262" r:id="rId11"/>
    <p:sldId id="263" r:id="rId12"/>
    <p:sldId id="277" r:id="rId13"/>
    <p:sldId id="278" r:id="rId14"/>
    <p:sldId id="279" r:id="rId15"/>
    <p:sldId id="274" r:id="rId16"/>
    <p:sldId id="265" r:id="rId17"/>
    <p:sldId id="266" r:id="rId18"/>
    <p:sldId id="267" r:id="rId19"/>
    <p:sldId id="268" r:id="rId20"/>
    <p:sldId id="270" r:id="rId21"/>
    <p:sldId id="271" r:id="rId2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orient="horz" pos="432" userDrawn="1">
          <p15:clr>
            <a:srgbClr val="A4A3A4"/>
          </p15:clr>
        </p15:guide>
        <p15:guide id="4" orient="horz" pos="3072" userDrawn="1">
          <p15:clr>
            <a:srgbClr val="A4A3A4"/>
          </p15:clr>
        </p15:guide>
        <p15:guide id="5" orient="horz" pos="3408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383" userDrawn="1">
          <p15:clr>
            <a:srgbClr val="A4A3A4"/>
          </p15:clr>
        </p15:guide>
        <p15:guide id="8" pos="7297" userDrawn="1">
          <p15:clr>
            <a:srgbClr val="A4A3A4"/>
          </p15:clr>
        </p15:guide>
        <p15:guide id="9" pos="815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30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>
      <p:cViewPr varScale="1">
        <p:scale>
          <a:sx n="115" d="100"/>
          <a:sy n="115" d="100"/>
        </p:scale>
        <p:origin x="432" y="108"/>
      </p:cViewPr>
      <p:guideLst>
        <p:guide orient="horz" pos="2160"/>
        <p:guide orient="horz" pos="3888"/>
        <p:guide orient="horz" pos="432"/>
        <p:guide orient="horz" pos="3072"/>
        <p:guide orient="horz" pos="3408"/>
        <p:guide pos="3840"/>
        <p:guide pos="383"/>
        <p:guide pos="7297"/>
        <p:guide pos="815"/>
        <p:guide pos="2880"/>
        <p:guide pos="30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0" d="100"/>
          <a:sy n="80" d="100"/>
        </p:scale>
        <p:origin x="3174" y="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C8CEC3D-96F7-401F-9673-3EE7F75C9C5B}" type="datetimeFigureOut">
              <a:rPr lang="en-US"/>
              <a:t>6/13/2017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98ED8CD-4E4C-49AC-BDC6-2963BA49E54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417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032BCF4-D26D-4DAF-9F57-FE1E61FE7935}" type="datetimeFigureOut">
              <a:rPr lang="en-US"/>
              <a:t>6/13/2017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FB91549-43BF-425A-AF25-75262019208C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928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78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91549-43BF-425A-AF25-75262019208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171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1551" y="-1"/>
            <a:ext cx="12193588" cy="6858001"/>
            <a:chOff x="-1588" y="0"/>
            <a:chExt cx="12190413" cy="6858001"/>
          </a:xfrm>
        </p:grpSpPr>
        <p:sp>
          <p:nvSpPr>
            <p:cNvPr id="11" name="Rectangle 10"/>
            <p:cNvSpPr/>
            <p:nvPr/>
          </p:nvSpPr>
          <p:spPr>
            <a:xfrm>
              <a:off x="-1588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73625" y="0"/>
              <a:ext cx="7315200" cy="6858001"/>
            </a:xfrm>
            <a:prstGeom prst="rect">
              <a:avLst/>
            </a:prstGeom>
          </p:spPr>
        </p:pic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AD2365B-5397-4552-89D2-3C31D6B894C4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lt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lt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172" y="5410200"/>
            <a:ext cx="3963432" cy="762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172" y="685803"/>
            <a:ext cx="3963432" cy="4724399"/>
          </a:xfrm>
        </p:spPr>
        <p:txBody>
          <a:bodyPr>
            <a:normAutofit/>
          </a:bodyPr>
          <a:lstStyle>
            <a:lvl1pPr>
              <a:defRPr sz="3601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942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8D474-84CF-40A5-B032-DFFDE135438A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934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7C6EF-6B90-465F-AC36-47BDECADBD65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172" y="685800"/>
            <a:ext cx="9476721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88092" y="685800"/>
            <a:ext cx="1295739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7056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934F8-6CB0-495D-926B-455F32AAC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71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E4A86-2703-4937-ABF7-D8FBDB5C3D3E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4241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02F23-BD92-4B7B-9DFF-42EEC8F21ED4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6584" y="5410200"/>
            <a:ext cx="8233331" cy="762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173" y="2590800"/>
            <a:ext cx="8231743" cy="2819400"/>
          </a:xfrm>
        </p:spPr>
        <p:txBody>
          <a:bodyPr anchor="b">
            <a:normAutofit/>
          </a:bodyPr>
          <a:lstStyle>
            <a:lvl1pPr algn="l"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0470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4B7EA-8738-442B-ADC7-3A7E6F5C49CD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3322" y="685800"/>
            <a:ext cx="5030509" cy="4191000"/>
          </a:xfrm>
        </p:spPr>
        <p:txBody>
          <a:bodyPr/>
          <a:lstStyle>
            <a:lvl1pPr>
              <a:defRPr sz="210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4150" y="685800"/>
            <a:ext cx="5030511" cy="4191000"/>
          </a:xfrm>
        </p:spPr>
        <p:txBody>
          <a:bodyPr/>
          <a:lstStyle>
            <a:lvl1pPr>
              <a:defRPr sz="210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207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92D-78A6-499F-901A-E660774CC8EE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1731" y="1676400"/>
            <a:ext cx="5030511" cy="32004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3319" y="685800"/>
            <a:ext cx="5030511" cy="9906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1" b="0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4001" y="1676400"/>
            <a:ext cx="5030511" cy="32004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4001" y="685800"/>
            <a:ext cx="5030511" cy="9906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1" b="0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05400"/>
            <a:ext cx="10974229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480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F355-F21B-43C0-ABBD-B5AEBBE279A6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8236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B95E7-F437-40FB-91EE-0B08B57CB523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4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9EEF-87D9-4049-9A5D-A2B5E4C83A85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483" y="685800"/>
            <a:ext cx="6705917" cy="5486400"/>
          </a:xfrm>
        </p:spPr>
        <p:txBody>
          <a:bodyPr>
            <a:normAutofit/>
          </a:bodyPr>
          <a:lstStyle>
            <a:lvl1pPr>
              <a:defRPr sz="2101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 baseline="0"/>
            </a:lvl6pPr>
            <a:lvl7pPr>
              <a:defRPr sz="1350" baseline="0"/>
            </a:lvl7pPr>
            <a:lvl8pPr>
              <a:defRPr sz="1350" baseline="0"/>
            </a:lvl8pPr>
            <a:lvl9pPr>
              <a:defRPr sz="135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172" y="5410200"/>
            <a:ext cx="3963432" cy="76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50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172" y="685800"/>
            <a:ext cx="3963432" cy="4724400"/>
          </a:xfrm>
        </p:spPr>
        <p:txBody>
          <a:bodyPr anchor="b">
            <a:noAutofit/>
          </a:bodyPr>
          <a:lstStyle>
            <a:lvl1pPr algn="l">
              <a:defRPr sz="2701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069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D992-82F2-4752-BCD7-4BDCCFA26099}" type="datetime1">
              <a:rPr lang="en-US" smtClean="0"/>
              <a:t>6/13/2017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1473-23EB-4724-8B59-FE6D21D89FA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6483" y="685800"/>
            <a:ext cx="6707347" cy="5486400"/>
          </a:xfrm>
          <a:ln w="63500">
            <a:solidFill>
              <a:schemeClr val="bg1"/>
            </a:solidFill>
            <a:miter lim="800000"/>
          </a:ln>
        </p:spPr>
        <p:txBody>
          <a:bodyPr/>
          <a:lstStyle>
            <a:lvl1pPr marL="0" indent="0" algn="ctr">
              <a:buNone/>
              <a:defRPr sz="2401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172" y="5410200"/>
            <a:ext cx="3963432" cy="7620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500">
                <a:solidFill>
                  <a:schemeClr val="tx1"/>
                </a:solidFill>
              </a:defRPr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172" y="685800"/>
            <a:ext cx="3963432" cy="4724400"/>
          </a:xfrm>
        </p:spPr>
        <p:txBody>
          <a:bodyPr anchor="b">
            <a:normAutofit/>
          </a:bodyPr>
          <a:lstStyle>
            <a:lvl1pPr algn="l">
              <a:defRPr sz="2701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742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588" y="0"/>
            <a:ext cx="12192127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590C4DA-EDE6-465C-B91D-0B6D7078AFBA}" type="datetime1">
              <a:rPr lang="en-US" smtClean="0"/>
              <a:pPr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1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A3F31473-23EB-4724-8B59-FE6D21D89F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4149" y="685802"/>
            <a:ext cx="10289680" cy="4190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105400"/>
            <a:ext cx="10974229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4353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983" rtl="0" eaLnBrk="1" latinLnBrk="0" hangingPunct="1">
        <a:lnSpc>
          <a:spcPct val="80000"/>
        </a:lnSpc>
        <a:spcBef>
          <a:spcPct val="0"/>
        </a:spcBef>
        <a:buNone/>
        <a:defRPr sz="270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96" indent="-171496" algn="l" defTabSz="685983" rtl="0" eaLnBrk="1" latinLnBrk="0" hangingPunct="1">
        <a:lnSpc>
          <a:spcPct val="90000"/>
        </a:lnSpc>
        <a:spcBef>
          <a:spcPts val="1350"/>
        </a:spcBef>
        <a:buClr>
          <a:schemeClr val="tx1"/>
        </a:buClr>
        <a:buSzPct val="80000"/>
        <a:buFont typeface="Arial" pitchFamily="34" charset="0"/>
        <a:buChar char="•"/>
        <a:defRPr sz="2101" kern="1200">
          <a:solidFill>
            <a:schemeClr val="tx1"/>
          </a:solidFill>
          <a:latin typeface="+mn-lt"/>
          <a:ea typeface="+mn-ea"/>
          <a:cs typeface="+mn-cs"/>
        </a:defRPr>
      </a:lvl1pPr>
      <a:lvl2pPr marL="462086" indent="-214370" algn="l" defTabSz="685983" rtl="0" eaLnBrk="1" latinLnBrk="0" hangingPunct="1">
        <a:lnSpc>
          <a:spcPct val="90000"/>
        </a:lnSpc>
        <a:spcBef>
          <a:spcPts val="450"/>
        </a:spcBef>
        <a:buSzPct val="80000"/>
        <a:buFont typeface="Corbe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7721" indent="-171496" algn="l" defTabSz="685983" rtl="0" eaLnBrk="1" latinLnBrk="0" hangingPunct="1">
        <a:lnSpc>
          <a:spcPct val="90000"/>
        </a:lnSpc>
        <a:spcBef>
          <a:spcPts val="450"/>
        </a:spcBef>
        <a:buClr>
          <a:schemeClr val="tx1"/>
        </a:buClr>
        <a:buSzPct val="8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35834" indent="-212655" algn="l" defTabSz="685983" rtl="0" eaLnBrk="1" latinLnBrk="0" hangingPunct="1">
        <a:lnSpc>
          <a:spcPct val="90000"/>
        </a:lnSpc>
        <a:spcBef>
          <a:spcPts val="450"/>
        </a:spcBef>
        <a:buFont typeface="Corbel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23947" indent="-171496" algn="l" defTabSz="685983" rtl="0" eaLnBrk="1" latinLnBrk="0" hangingPunct="1">
        <a:lnSpc>
          <a:spcPct val="90000"/>
        </a:lnSpc>
        <a:spcBef>
          <a:spcPts val="450"/>
        </a:spcBef>
        <a:buClr>
          <a:schemeClr val="tx1"/>
        </a:buClr>
        <a:buSzPct val="8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612060" indent="-212655" algn="l" defTabSz="685983" rtl="0" eaLnBrk="1" latinLnBrk="0" hangingPunct="1">
        <a:lnSpc>
          <a:spcPct val="90000"/>
        </a:lnSpc>
        <a:spcBef>
          <a:spcPts val="450"/>
        </a:spcBef>
        <a:buFont typeface="Corbel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00173" indent="-171496" algn="l" defTabSz="685983" rtl="0" eaLnBrk="1" latinLnBrk="0" hangingPunct="1">
        <a:lnSpc>
          <a:spcPct val="90000"/>
        </a:lnSpc>
        <a:spcBef>
          <a:spcPts val="450"/>
        </a:spcBef>
        <a:buSzPct val="80000"/>
        <a:buFont typeface="Arial" pitchFamily="34" charset="0"/>
        <a:buChar char="•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88285" indent="-212655" algn="l" defTabSz="685983" rtl="0" eaLnBrk="1" latinLnBrk="0" hangingPunct="1">
        <a:lnSpc>
          <a:spcPct val="90000"/>
        </a:lnSpc>
        <a:spcBef>
          <a:spcPts val="450"/>
        </a:spcBef>
        <a:buFont typeface="Corbel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476398" indent="-171496" algn="l" defTabSz="685983" rtl="0" eaLnBrk="1" latinLnBrk="0" hangingPunct="1">
        <a:lnSpc>
          <a:spcPct val="90000"/>
        </a:lnSpc>
        <a:spcBef>
          <a:spcPts val="450"/>
        </a:spcBef>
        <a:buSzPct val="8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s://www.youtube.com/watch?v=nKvrbOq1OfI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Q_XxwqtwxY" TargetMode="External"/><Relationship Id="rId2" Type="http://schemas.openxmlformats.org/officeDocument/2006/relationships/hyperlink" Target="http://www.criticalcommons.org/Members/fsustavros/clips/cse-3-6-stossel-micro-08-politics-economics-and-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7139" y="1371065"/>
            <a:ext cx="3315564" cy="2629584"/>
          </a:xfrm>
        </p:spPr>
        <p:txBody>
          <a:bodyPr>
            <a:normAutofit/>
          </a:bodyPr>
          <a:lstStyle/>
          <a:p>
            <a:pPr algn="ctr"/>
            <a:r>
              <a:rPr lang="en-US" sz="3301" dirty="0"/>
              <a:t>Chapter</a:t>
            </a:r>
            <a:r>
              <a:rPr lang="en-US" sz="7202" dirty="0"/>
              <a:t> </a:t>
            </a:r>
            <a:r>
              <a:rPr lang="en-US" sz="3301" dirty="0"/>
              <a:t>5: </a:t>
            </a:r>
            <a:r>
              <a:rPr lang="en-US" sz="7202" dirty="0"/>
              <a:t/>
            </a:r>
            <a:br>
              <a:rPr lang="en-US" sz="7202" dirty="0"/>
            </a:br>
            <a:r>
              <a:rPr lang="en-US" sz="7202" dirty="0"/>
              <a:t>Supply</a:t>
            </a:r>
          </a:p>
        </p:txBody>
      </p:sp>
    </p:spTree>
    <p:extLst>
      <p:ext uri="{BB962C8B-B14F-4D97-AF65-F5344CB8AC3E}">
        <p14:creationId xmlns:p14="http://schemas.microsoft.com/office/powerpoint/2010/main" val="34408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304801"/>
            <a:ext cx="6038896" cy="4210334"/>
          </a:xfrm>
        </p:spPr>
        <p:txBody>
          <a:bodyPr>
            <a:noAutofit/>
          </a:bodyPr>
          <a:lstStyle/>
          <a:p>
            <a:r>
              <a:rPr lang="en-US" sz="3600" b="1" u="sng" dirty="0"/>
              <a:t>Marginal product</a:t>
            </a:r>
          </a:p>
          <a:p>
            <a:pPr lvl="1"/>
            <a:r>
              <a:rPr lang="en-US" sz="3600" dirty="0"/>
              <a:t>Extra output or change in total product caused by adding one more unit of outputs</a:t>
            </a:r>
          </a:p>
          <a:p>
            <a:pPr lvl="1"/>
            <a:r>
              <a:rPr lang="en-US" sz="3600" dirty="0"/>
              <a:t>Changes as more workers are added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914400"/>
            <a:ext cx="4705186" cy="45626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0706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8492" y="152400"/>
            <a:ext cx="6173808" cy="857473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/>
              <a:t>Stage 1</a:t>
            </a:r>
            <a:br>
              <a:rPr lang="en-US" sz="3600" dirty="0" smtClean="0"/>
            </a:br>
            <a:r>
              <a:rPr lang="en-US" sz="3600" dirty="0" smtClean="0"/>
              <a:t>Increasing Returns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92177" y="1524000"/>
            <a:ext cx="5886437" cy="4820052"/>
          </a:xfrm>
        </p:spPr>
        <p:txBody>
          <a:bodyPr/>
          <a:lstStyle/>
          <a:p>
            <a:pPr eaLnBrk="1" hangingPunct="1"/>
            <a:r>
              <a:rPr lang="en-US" sz="3600" dirty="0"/>
              <a:t>Few workers not all resources are used</a:t>
            </a:r>
          </a:p>
          <a:p>
            <a:pPr eaLnBrk="1" hangingPunct="1"/>
            <a:r>
              <a:rPr lang="en-US" sz="3600" dirty="0"/>
              <a:t>Some machines are idle</a:t>
            </a:r>
          </a:p>
          <a:p>
            <a:pPr eaLnBrk="1" hangingPunct="1"/>
            <a:r>
              <a:rPr lang="en-US" sz="3600" dirty="0"/>
              <a:t>Each extra worker adds more than the previous</a:t>
            </a:r>
          </a:p>
          <a:p>
            <a:pPr eaLnBrk="1" hangingPunct="1"/>
            <a:r>
              <a:rPr lang="en-US" sz="3600" dirty="0"/>
              <a:t>Workers begin to specialize and work as a unit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pic>
        <p:nvPicPr>
          <p:cNvPr id="15365" name="Picture 7" descr="c124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4" r="9564"/>
          <a:stretch>
            <a:fillRect/>
          </a:stretch>
        </p:blipFill>
        <p:spPr bwMode="auto">
          <a:xfrm>
            <a:off x="6732221" y="36938"/>
            <a:ext cx="5435534" cy="68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462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73" y="76200"/>
            <a:ext cx="8229600" cy="981253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/>
              <a:t>Stage 2 </a:t>
            </a:r>
            <a:br>
              <a:rPr lang="en-US" sz="3600" dirty="0" smtClean="0"/>
            </a:br>
            <a:r>
              <a:rPr lang="en-US" sz="3600" dirty="0" smtClean="0"/>
              <a:t>Diminishing Returns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24000"/>
            <a:ext cx="6458084" cy="4353003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/>
              <a:t>Eventually the plant is at full employment</a:t>
            </a:r>
          </a:p>
          <a:p>
            <a:pPr eaLnBrk="1" hangingPunct="1"/>
            <a:r>
              <a:rPr lang="en-US" sz="3600" dirty="0"/>
              <a:t>All resources are maximized</a:t>
            </a:r>
          </a:p>
          <a:p>
            <a:r>
              <a:rPr lang="en-US" sz="3600" dirty="0"/>
              <a:t>Marginal products are still positive, but decrease steadily</a:t>
            </a:r>
          </a:p>
          <a:p>
            <a:pPr eaLnBrk="1" hangingPunct="1"/>
            <a:r>
              <a:rPr lang="en-US" sz="3600" dirty="0"/>
              <a:t>Adding more workers still increases production</a:t>
            </a:r>
          </a:p>
          <a:p>
            <a:pPr eaLnBrk="1" hangingPunct="1"/>
            <a:r>
              <a:rPr lang="en-US" sz="3600" dirty="0"/>
              <a:t>But each worker adds less than the previous</a:t>
            </a:r>
          </a:p>
        </p:txBody>
      </p:sp>
      <p:pic>
        <p:nvPicPr>
          <p:cNvPr id="16389" name="Picture 5" descr="c124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4" r="9564"/>
          <a:stretch>
            <a:fillRect/>
          </a:stretch>
        </p:blipFill>
        <p:spPr bwMode="auto">
          <a:xfrm>
            <a:off x="6705600" y="54976"/>
            <a:ext cx="5352856" cy="6717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75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8" y="76200"/>
            <a:ext cx="10972800" cy="960438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/>
              <a:t>Stage 3</a:t>
            </a:r>
            <a:br>
              <a:rPr lang="en-US" sz="3600" dirty="0" smtClean="0"/>
            </a:br>
            <a:r>
              <a:rPr lang="en-US" sz="3600" dirty="0" smtClean="0"/>
              <a:t>Negative Returns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219200"/>
            <a:ext cx="6172200" cy="441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/>
              <a:t>Finally there are just too many workers</a:t>
            </a:r>
          </a:p>
          <a:p>
            <a:pPr eaLnBrk="1" hangingPunct="1"/>
            <a:r>
              <a:rPr lang="en-US" sz="3600" dirty="0"/>
              <a:t>They get in each other’s way and slow down production</a:t>
            </a:r>
          </a:p>
          <a:p>
            <a:pPr eaLnBrk="1" hangingPunct="1"/>
            <a:r>
              <a:rPr lang="en-US" sz="3600" dirty="0"/>
              <a:t>Each worker actually subtracts from total production</a:t>
            </a:r>
          </a:p>
        </p:txBody>
      </p:sp>
      <p:pic>
        <p:nvPicPr>
          <p:cNvPr id="17413" name="Picture 5" descr="c124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4" r="9564"/>
          <a:stretch>
            <a:fillRect/>
          </a:stretch>
        </p:blipFill>
        <p:spPr bwMode="auto">
          <a:xfrm>
            <a:off x="6692503" y="76200"/>
            <a:ext cx="5404247" cy="67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432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001" b="1" u="sng" dirty="0">
                <a:solidFill>
                  <a:srgbClr val="373545"/>
                </a:solidFill>
                <a:latin typeface="Cambria" panose="02040503050406030204"/>
                <a:ea typeface="+mj-ea"/>
                <a:cs typeface="+mj-cs"/>
              </a:rPr>
              <a:t>5.3</a:t>
            </a:r>
          </a:p>
          <a:p>
            <a:pPr marL="0" indent="0" algn="ctr">
              <a:buNone/>
            </a:pPr>
            <a:r>
              <a:rPr lang="en-US" sz="3001" b="1" u="sng" dirty="0">
                <a:solidFill>
                  <a:srgbClr val="373545"/>
                </a:solidFill>
                <a:latin typeface="Cambria" panose="02040503050406030204"/>
                <a:ea typeface="+mj-ea"/>
                <a:cs typeface="+mj-cs"/>
              </a:rPr>
              <a:t>Cost, Revenue and Profit Maximization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304800"/>
            <a:ext cx="6439049" cy="5239301"/>
          </a:xfrm>
        </p:spPr>
        <p:txBody>
          <a:bodyPr>
            <a:noAutofit/>
          </a:bodyPr>
          <a:lstStyle/>
          <a:p>
            <a:r>
              <a:rPr lang="en-US" sz="3600" dirty="0"/>
              <a:t>Fixed costs</a:t>
            </a:r>
          </a:p>
          <a:p>
            <a:pPr lvl="1"/>
            <a:r>
              <a:rPr lang="en-US" sz="3600" dirty="0"/>
              <a:t>Costs an organization incurs even when there is little or no </a:t>
            </a:r>
            <a:r>
              <a:rPr lang="en-US" sz="3600" dirty="0" smtClean="0"/>
              <a:t>activity</a:t>
            </a:r>
          </a:p>
          <a:p>
            <a:pPr lvl="1"/>
            <a:r>
              <a:rPr lang="en-US" sz="3600" dirty="0" smtClean="0"/>
              <a:t>Ex: rent, executive salaries, property taxes</a:t>
            </a:r>
            <a:endParaRPr lang="en-US" sz="3600" dirty="0"/>
          </a:p>
          <a:p>
            <a:r>
              <a:rPr lang="en-US" sz="3600" dirty="0"/>
              <a:t>Variable costs</a:t>
            </a:r>
          </a:p>
          <a:p>
            <a:pPr lvl="1"/>
            <a:r>
              <a:rPr lang="en-US" sz="3600" dirty="0"/>
              <a:t>Usually associated with labor, or raw materials, and change with the business’s rate of operation and output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828800"/>
            <a:ext cx="4800940" cy="32030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5791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533400"/>
            <a:ext cx="5886497" cy="4553382"/>
          </a:xfrm>
        </p:spPr>
        <p:txBody>
          <a:bodyPr>
            <a:noAutofit/>
          </a:bodyPr>
          <a:lstStyle/>
          <a:p>
            <a:r>
              <a:rPr lang="en-US" sz="3600" b="1" u="sng" dirty="0"/>
              <a:t>Total cost</a:t>
            </a:r>
          </a:p>
          <a:p>
            <a:pPr lvl="1"/>
            <a:r>
              <a:rPr lang="en-US" sz="3600" dirty="0"/>
              <a:t>Sum of fixed and variable costs</a:t>
            </a:r>
          </a:p>
          <a:p>
            <a:r>
              <a:rPr lang="en-US" sz="3600" b="1" u="sng" dirty="0"/>
              <a:t>Marginal costs</a:t>
            </a:r>
          </a:p>
          <a:p>
            <a:pPr lvl="1"/>
            <a:r>
              <a:rPr lang="en-US" sz="3600" dirty="0"/>
              <a:t>Extra cost incurred to produce one more unit of output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81000"/>
            <a:ext cx="5689997" cy="42674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7911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381001"/>
            <a:ext cx="8610600" cy="4134134"/>
          </a:xfrm>
        </p:spPr>
        <p:txBody>
          <a:bodyPr>
            <a:normAutofit/>
          </a:bodyPr>
          <a:lstStyle/>
          <a:p>
            <a:r>
              <a:rPr lang="en-US" sz="3600" b="1" u="sng" dirty="0"/>
              <a:t>Average revenue</a:t>
            </a:r>
          </a:p>
          <a:p>
            <a:pPr lvl="1"/>
            <a:r>
              <a:rPr lang="en-US" sz="3600" dirty="0"/>
              <a:t>The average price of every unit of output</a:t>
            </a:r>
          </a:p>
          <a:p>
            <a:r>
              <a:rPr lang="en-US" sz="3600" b="1" u="sng" dirty="0"/>
              <a:t>Total revenue</a:t>
            </a:r>
          </a:p>
          <a:p>
            <a:pPr lvl="1"/>
            <a:r>
              <a:rPr lang="en-US" sz="3600" dirty="0"/>
              <a:t>All of the revenue a business receives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124200"/>
            <a:ext cx="7649029" cy="34597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6971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304800"/>
            <a:ext cx="10591800" cy="5525125"/>
          </a:xfrm>
        </p:spPr>
        <p:txBody>
          <a:bodyPr>
            <a:noAutofit/>
          </a:bodyPr>
          <a:lstStyle/>
          <a:p>
            <a:r>
              <a:rPr lang="en-US" sz="3600" b="1" u="sng" dirty="0"/>
              <a:t>Marginal Revenue</a:t>
            </a:r>
          </a:p>
          <a:p>
            <a:pPr lvl="1"/>
            <a:r>
              <a:rPr lang="en-US" sz="3600" dirty="0"/>
              <a:t>Extra revenue a business receives from the production and sale of one additional unit out output</a:t>
            </a:r>
          </a:p>
          <a:p>
            <a:pPr lvl="1"/>
            <a:r>
              <a:rPr lang="en-US" sz="3600" dirty="0"/>
              <a:t>The most important measure of revenue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2819400"/>
            <a:ext cx="3953424" cy="37615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8877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381000"/>
            <a:ext cx="11563543" cy="3544223"/>
          </a:xfrm>
        </p:spPr>
        <p:txBody>
          <a:bodyPr/>
          <a:lstStyle/>
          <a:p>
            <a:r>
              <a:rPr lang="en-US" sz="3600" b="1" u="sng" dirty="0"/>
              <a:t>Break-even point</a:t>
            </a:r>
          </a:p>
          <a:p>
            <a:pPr lvl="1"/>
            <a:r>
              <a:rPr lang="en-US" sz="3600" dirty="0"/>
              <a:t>Level of production that generates enough revenue to cover total operating costs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571" y="2438400"/>
            <a:ext cx="5543743" cy="41097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6420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951" b="1" u="sng" dirty="0">
                <a:solidFill>
                  <a:srgbClr val="373545"/>
                </a:solidFill>
                <a:latin typeface="Cambria" panose="02040503050406030204"/>
                <a:ea typeface="+mj-ea"/>
                <a:cs typeface="+mj-cs"/>
              </a:rPr>
              <a:t>5.1</a:t>
            </a:r>
          </a:p>
          <a:p>
            <a:pPr marL="0" indent="0" algn="ctr">
              <a:buNone/>
            </a:pPr>
            <a:r>
              <a:rPr lang="en-US" sz="4951" b="1" u="sng" dirty="0">
                <a:solidFill>
                  <a:srgbClr val="373545"/>
                </a:solidFill>
                <a:latin typeface="Cambria" panose="02040503050406030204"/>
                <a:ea typeface="+mj-ea"/>
                <a:cs typeface="+mj-cs"/>
              </a:rPr>
              <a:t>What is Supply?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20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"/>
            <a:ext cx="11582400" cy="4401696"/>
          </a:xfrm>
        </p:spPr>
        <p:txBody>
          <a:bodyPr>
            <a:noAutofit/>
          </a:bodyPr>
          <a:lstStyle/>
          <a:p>
            <a:r>
              <a:rPr lang="en-US" sz="3600" dirty="0"/>
              <a:t>The internet is one of the fastest-growing areas of business today</a:t>
            </a:r>
          </a:p>
          <a:p>
            <a:r>
              <a:rPr lang="en-US" sz="3600" dirty="0"/>
              <a:t>E-commerce </a:t>
            </a:r>
          </a:p>
          <a:p>
            <a:pPr lvl="1"/>
            <a:r>
              <a:rPr lang="en-US" sz="3600" dirty="0"/>
              <a:t>Lower overhead </a:t>
            </a:r>
          </a:p>
          <a:p>
            <a:pPr lvl="1"/>
            <a:r>
              <a:rPr lang="en-US" sz="3600" dirty="0"/>
              <a:t>Does not require as much inventory as traditional retail stores</a:t>
            </a:r>
          </a:p>
          <a:p>
            <a:pPr lvl="1"/>
            <a:r>
              <a:rPr lang="en-US" sz="3600" dirty="0"/>
              <a:t>The break-even point of sales is much lower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343400"/>
            <a:ext cx="4762007" cy="22988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5192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1" y="381000"/>
            <a:ext cx="11506200" cy="6248400"/>
          </a:xfrm>
        </p:spPr>
        <p:txBody>
          <a:bodyPr>
            <a:noAutofit/>
          </a:bodyPr>
          <a:lstStyle/>
          <a:p>
            <a:r>
              <a:rPr lang="en-US" sz="3600" dirty="0"/>
              <a:t>Supply</a:t>
            </a:r>
          </a:p>
          <a:p>
            <a:pPr lvl="1"/>
            <a:r>
              <a:rPr lang="en-US" sz="3600" dirty="0"/>
              <a:t>Amount of a product offered for sale at all possible prices in a market</a:t>
            </a:r>
          </a:p>
          <a:p>
            <a:r>
              <a:rPr lang="en-US" sz="3600" dirty="0"/>
              <a:t>The Law of Supply</a:t>
            </a:r>
          </a:p>
          <a:p>
            <a:pPr lvl="1"/>
            <a:r>
              <a:rPr lang="en-US" sz="3600" dirty="0"/>
              <a:t>States that more product will be offered for sale at higher prices than at lower </a:t>
            </a:r>
            <a:r>
              <a:rPr lang="en-US" sz="3600" dirty="0" smtClean="0"/>
              <a:t>prices</a:t>
            </a:r>
          </a:p>
          <a:p>
            <a:r>
              <a:rPr lang="en-US" sz="3901" dirty="0" smtClean="0"/>
              <a:t>Supply Schedule</a:t>
            </a:r>
          </a:p>
          <a:p>
            <a:pPr lvl="1"/>
            <a:r>
              <a:rPr lang="en-US" sz="3600" dirty="0"/>
              <a:t>Chart showing the quantities offered for sale at each possible price in the market</a:t>
            </a:r>
          </a:p>
        </p:txBody>
      </p:sp>
    </p:spTree>
    <p:extLst>
      <p:ext uri="{BB962C8B-B14F-4D97-AF65-F5344CB8AC3E}">
        <p14:creationId xmlns:p14="http://schemas.microsoft.com/office/powerpoint/2010/main" val="37934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1" y="838200"/>
            <a:ext cx="6724874" cy="4362912"/>
          </a:xfrm>
        </p:spPr>
        <p:txBody>
          <a:bodyPr>
            <a:noAutofit/>
          </a:bodyPr>
          <a:lstStyle/>
          <a:p>
            <a:r>
              <a:rPr lang="en-US" sz="3600" dirty="0"/>
              <a:t>Individual supply curves</a:t>
            </a:r>
          </a:p>
          <a:p>
            <a:pPr lvl="1"/>
            <a:r>
              <a:rPr lang="en-US" sz="3600" dirty="0"/>
              <a:t>Have a positive slope that goes up from left to right; if price goes up, quantity of supply increases</a:t>
            </a:r>
          </a:p>
          <a:p>
            <a:r>
              <a:rPr lang="en-US" sz="3600" dirty="0"/>
              <a:t>Market supply curve </a:t>
            </a:r>
          </a:p>
          <a:p>
            <a:pPr lvl="1"/>
            <a:r>
              <a:rPr lang="en-US" sz="3600" dirty="0"/>
              <a:t>Shows the quantities offered by all producers in a given </a:t>
            </a:r>
            <a:r>
              <a:rPr lang="en-US" sz="3600" dirty="0" smtClean="0"/>
              <a:t>market</a:t>
            </a:r>
            <a:endParaRPr lang="en-US" sz="3600" dirty="0"/>
          </a:p>
          <a:p>
            <a:r>
              <a:rPr lang="en-US" sz="3901" dirty="0">
                <a:hlinkClick r:id="rId2"/>
              </a:rPr>
              <a:t>https://</a:t>
            </a:r>
            <a:r>
              <a:rPr lang="en-US" sz="3901" dirty="0" smtClean="0">
                <a:hlinkClick r:id="rId2"/>
              </a:rPr>
              <a:t>www.youtube.com/watch?v=nKvrbOq1OfI</a:t>
            </a:r>
            <a:r>
              <a:rPr lang="en-US" sz="3901" dirty="0" smtClean="0"/>
              <a:t> </a:t>
            </a:r>
            <a:endParaRPr lang="en-US" sz="390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968" y="1485395"/>
            <a:ext cx="3459398" cy="28010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2158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85800"/>
            <a:ext cx="7772400" cy="5029200"/>
          </a:xfrm>
        </p:spPr>
        <p:txBody>
          <a:bodyPr>
            <a:normAutofit/>
          </a:bodyPr>
          <a:lstStyle/>
          <a:p>
            <a:r>
              <a:rPr lang="en-US" sz="3600" dirty="0"/>
              <a:t>Change in quantity supplied</a:t>
            </a:r>
          </a:p>
          <a:p>
            <a:pPr lvl="1"/>
            <a:r>
              <a:rPr lang="en-US" sz="3600" dirty="0"/>
              <a:t>Change in the quantity of a product offered for sale in direct response to a change in price</a:t>
            </a:r>
          </a:p>
          <a:p>
            <a:pPr lvl="1"/>
            <a:r>
              <a:rPr lang="en-US" sz="3600" dirty="0"/>
              <a:t>Occurs only when prices change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1371600"/>
            <a:ext cx="3029739" cy="30297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2590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1" y="152400"/>
            <a:ext cx="10286999" cy="6553200"/>
          </a:xfrm>
        </p:spPr>
        <p:txBody>
          <a:bodyPr>
            <a:noAutofit/>
          </a:bodyPr>
          <a:lstStyle/>
          <a:p>
            <a:r>
              <a:rPr lang="en-US" sz="2800" dirty="0"/>
              <a:t>Factors that can cause a change in supply</a:t>
            </a:r>
          </a:p>
          <a:p>
            <a:pPr lvl="1"/>
            <a:r>
              <a:rPr lang="en-US" sz="2800" dirty="0"/>
              <a:t>Cost of resources</a:t>
            </a:r>
          </a:p>
          <a:p>
            <a:pPr lvl="1"/>
            <a:r>
              <a:rPr lang="en-US" sz="2800" dirty="0"/>
              <a:t>Productivity </a:t>
            </a:r>
          </a:p>
          <a:p>
            <a:pPr lvl="1"/>
            <a:r>
              <a:rPr lang="en-US" sz="2800" dirty="0"/>
              <a:t>Technology</a:t>
            </a:r>
          </a:p>
          <a:p>
            <a:pPr lvl="1"/>
            <a:r>
              <a:rPr lang="en-US" sz="2800" dirty="0"/>
              <a:t>Taxes</a:t>
            </a:r>
          </a:p>
          <a:p>
            <a:pPr lvl="1"/>
            <a:r>
              <a:rPr lang="en-US" sz="2800" dirty="0" smtClean="0">
                <a:hlinkClick r:id="rId2"/>
              </a:rPr>
              <a:t>Subsidies</a:t>
            </a:r>
            <a:endParaRPr lang="en-US" sz="2800" dirty="0" smtClean="0"/>
          </a:p>
          <a:p>
            <a:pPr lvl="2"/>
            <a:r>
              <a:rPr lang="en-US" sz="2800" dirty="0"/>
              <a:t>Government payment to encourage or protect </a:t>
            </a:r>
            <a:r>
              <a:rPr lang="en-US" sz="2800" dirty="0" smtClean="0"/>
              <a:t>a certain </a:t>
            </a:r>
            <a:r>
              <a:rPr lang="en-US" sz="2800" dirty="0"/>
              <a:t>type of economic activity</a:t>
            </a:r>
          </a:p>
          <a:p>
            <a:pPr lvl="1"/>
            <a:r>
              <a:rPr lang="en-US" sz="2800" dirty="0"/>
              <a:t>Government regulations </a:t>
            </a:r>
          </a:p>
          <a:p>
            <a:pPr lvl="1"/>
            <a:r>
              <a:rPr lang="en-US" sz="2800" dirty="0"/>
              <a:t>Number of sellers, and future </a:t>
            </a:r>
            <a:r>
              <a:rPr lang="en-US" sz="2800" dirty="0" smtClean="0"/>
              <a:t>expectations</a:t>
            </a:r>
          </a:p>
          <a:p>
            <a:pPr lvl="1"/>
            <a:r>
              <a:rPr lang="en-US" sz="2800" dirty="0">
                <a:hlinkClick r:id="rId3"/>
              </a:rPr>
              <a:t>https://</a:t>
            </a:r>
            <a:r>
              <a:rPr lang="en-US" sz="2800" dirty="0" smtClean="0">
                <a:hlinkClick r:id="rId3"/>
              </a:rPr>
              <a:t>www.youtube.com/watch?v=6Q_XxwqtwxY</a:t>
            </a:r>
            <a:r>
              <a:rPr lang="en-US" sz="2800" dirty="0" smtClean="0"/>
              <a:t> </a:t>
            </a:r>
            <a:endParaRPr lang="en-US" sz="2800" dirty="0"/>
          </a:p>
          <a:p>
            <a:r>
              <a:rPr lang="en-US" sz="2800" dirty="0"/>
              <a:t>Supply elasticity</a:t>
            </a:r>
          </a:p>
          <a:p>
            <a:pPr lvl="1"/>
            <a:r>
              <a:rPr lang="en-US" sz="2800" dirty="0"/>
              <a:t>Measure of the degree to which the quantity supplied responds to a change in price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228600"/>
            <a:ext cx="3858630" cy="23509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5509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457200"/>
            <a:ext cx="10059532" cy="5429890"/>
          </a:xfrm>
        </p:spPr>
        <p:txBody>
          <a:bodyPr>
            <a:noAutofit/>
          </a:bodyPr>
          <a:lstStyle/>
          <a:p>
            <a:r>
              <a:rPr lang="en-US" sz="3600" dirty="0"/>
              <a:t>Like demand, supply can be elastic, inelastic, or unit elastic</a:t>
            </a:r>
          </a:p>
          <a:p>
            <a:r>
              <a:rPr lang="en-US" sz="3600" dirty="0"/>
              <a:t>Production considerations alone determine supply elasticity. </a:t>
            </a:r>
          </a:p>
          <a:p>
            <a:pPr lvl="1"/>
            <a:r>
              <a:rPr lang="en-US" sz="3600" dirty="0"/>
              <a:t>If a firm can adjust to new prices quickly, then supply is likely to be elastic. </a:t>
            </a:r>
          </a:p>
          <a:p>
            <a:pPr lvl="1"/>
            <a:r>
              <a:rPr lang="en-US" sz="3600" dirty="0"/>
              <a:t>If adjustments take much longer, then supply is likely to be inelastic</a:t>
            </a:r>
          </a:p>
        </p:txBody>
      </p:sp>
    </p:spTree>
    <p:extLst>
      <p:ext uri="{BB962C8B-B14F-4D97-AF65-F5344CB8AC3E}">
        <p14:creationId xmlns:p14="http://schemas.microsoft.com/office/powerpoint/2010/main" val="65717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51" b="1" u="sng" dirty="0">
                <a:solidFill>
                  <a:srgbClr val="373545"/>
                </a:solidFill>
                <a:latin typeface="Cambria" panose="02040503050406030204"/>
                <a:ea typeface="+mj-ea"/>
                <a:cs typeface="+mj-cs"/>
              </a:rPr>
              <a:t>5.2</a:t>
            </a:r>
          </a:p>
          <a:p>
            <a:pPr marL="0" indent="0" algn="ctr">
              <a:buNone/>
            </a:pPr>
            <a:r>
              <a:rPr lang="en-US" sz="4051" b="1" u="sng" dirty="0">
                <a:solidFill>
                  <a:srgbClr val="373545"/>
                </a:solidFill>
                <a:latin typeface="Cambria" panose="02040503050406030204"/>
                <a:ea typeface="+mj-ea"/>
                <a:cs typeface="+mj-cs"/>
              </a:rPr>
              <a:t>Theory of 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9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228600"/>
            <a:ext cx="6439049" cy="5601325"/>
          </a:xfrm>
        </p:spPr>
        <p:txBody>
          <a:bodyPr>
            <a:noAutofit/>
          </a:bodyPr>
          <a:lstStyle/>
          <a:p>
            <a:r>
              <a:rPr lang="en-US" sz="2600" dirty="0"/>
              <a:t>Production function</a:t>
            </a:r>
          </a:p>
          <a:p>
            <a:pPr lvl="1"/>
            <a:r>
              <a:rPr lang="en-US" sz="2600" dirty="0"/>
              <a:t>Graph that shows how a change in one production variable affects total output</a:t>
            </a:r>
          </a:p>
          <a:p>
            <a:pPr lvl="1"/>
            <a:r>
              <a:rPr lang="en-US" sz="2600" dirty="0"/>
              <a:t>Shows the changes in output in response to changes in input</a:t>
            </a:r>
          </a:p>
          <a:p>
            <a:pPr lvl="1"/>
            <a:r>
              <a:rPr lang="en-US" sz="2600" dirty="0"/>
              <a:t>Analyzed in terms of short-run or long-run relationships between inputs and </a:t>
            </a:r>
            <a:r>
              <a:rPr lang="en-US" sz="2600" dirty="0" smtClean="0"/>
              <a:t>outputs</a:t>
            </a:r>
          </a:p>
          <a:p>
            <a:pPr lvl="1"/>
            <a:r>
              <a:rPr lang="en-US" sz="2600" dirty="0" smtClean="0"/>
              <a:t>Short-Run</a:t>
            </a:r>
          </a:p>
          <a:p>
            <a:pPr lvl="2"/>
            <a:r>
              <a:rPr lang="en-US" sz="2600" dirty="0"/>
              <a:t>period of production that allows producers to </a:t>
            </a:r>
            <a:r>
              <a:rPr lang="en-US" sz="2600" dirty="0" smtClean="0"/>
              <a:t>change only </a:t>
            </a:r>
            <a:r>
              <a:rPr lang="en-US" sz="2600" dirty="0"/>
              <a:t>the amount of the variable input called </a:t>
            </a:r>
            <a:r>
              <a:rPr lang="en-US" sz="2600" dirty="0" smtClean="0"/>
              <a:t>labor</a:t>
            </a:r>
          </a:p>
          <a:p>
            <a:pPr lvl="1"/>
            <a:r>
              <a:rPr lang="en-US" sz="2600" dirty="0" smtClean="0"/>
              <a:t>Long-Run</a:t>
            </a:r>
          </a:p>
          <a:p>
            <a:pPr lvl="2"/>
            <a:r>
              <a:rPr lang="en-US" sz="2600" dirty="0"/>
              <a:t>Period of production in which producers </a:t>
            </a:r>
            <a:r>
              <a:rPr lang="en-US" sz="2600" dirty="0" smtClean="0"/>
              <a:t>can adjust </a:t>
            </a:r>
            <a:r>
              <a:rPr lang="en-US" sz="2600" dirty="0"/>
              <a:t>the quantities of their resources, </a:t>
            </a:r>
            <a:r>
              <a:rPr lang="en-US" sz="2600" dirty="0" smtClean="0"/>
              <a:t>including capital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914400"/>
            <a:ext cx="4648200" cy="4800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7388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les presentation on product or servic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4400000" scaled="0"/>
          <a:tileRect/>
        </a:gradFill>
        <a:gradFill flip="none" rotWithShape="1">
          <a:gsLst>
            <a:gs pos="0">
              <a:schemeClr val="phClr">
                <a:lumMod val="20000"/>
                <a:lumOff val="80000"/>
              </a:schemeClr>
            </a:gs>
            <a:gs pos="58000">
              <a:schemeClr val="phClr">
                <a:lumMod val="40000"/>
                <a:lumOff val="60000"/>
              </a:schemeClr>
            </a:gs>
            <a:gs pos="100000">
              <a:schemeClr val="phClr"/>
            </a:gs>
          </a:gsLst>
          <a:lin ang="17400000" scaled="0"/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ales presentation on product or service" id="{7EE400BE-508E-476C-BFCF-E5A4B7CBB911}" vid="{528475A2-2519-44AA-B642-41944284C867}"/>
    </a:ext>
  </a:extLst>
</a:theme>
</file>

<file path=ppt/theme/theme2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3494BA"/>
      </a:accent6>
      <a:hlink>
        <a:srgbClr val="6B9F25"/>
      </a:hlink>
      <a:folHlink>
        <a:srgbClr val="9F6715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650A9AA-52B9-4BCE-8F7B-96CF968CD3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sales presentation on product or service</Template>
  <TotalTime>0</TotalTime>
  <Words>588</Words>
  <Application>Microsoft Office PowerPoint</Application>
  <PresentationFormat>Widescreen</PresentationFormat>
  <Paragraphs>88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</vt:lpstr>
      <vt:lpstr>Corbel</vt:lpstr>
      <vt:lpstr>Sales presentation on product or service</vt:lpstr>
      <vt:lpstr>Chapter 5:  Supply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Stage 1 Increasing Returns</vt:lpstr>
      <vt:lpstr>Stage 2  Diminishing Returns</vt:lpstr>
      <vt:lpstr>Stage 3 Negative Returns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2016-02-17T14:23:29Z</dcterms:created>
  <dcterms:modified xsi:type="dcterms:W3CDTF">2017-06-13T20:37:10Z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TC034605559991</vt:lpwstr>
  </property>
</Properties>
</file>