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72" r:id="rId4"/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</p:sldIdLst>
  <p:sldSz cy="5143500" cx="9144000"/>
  <p:notesSz cx="6858000" cy="9144000"/>
  <p:embeddedFontLst>
    <p:embeddedFont>
      <p:font typeface="Bangers"/>
      <p:regular r:id="rId39"/>
    </p:embeddedFont>
    <p:embeddedFont>
      <p:font typeface="Cabin"/>
      <p:regular r:id="rId40"/>
      <p:bold r:id="rId41"/>
      <p:italic r:id="rId42"/>
      <p:boldItalic r:id="rId43"/>
    </p:embeddedFont>
    <p:embeddedFont>
      <p:font typeface="Abril Fatface"/>
      <p:regular r:id="rId44"/>
    </p:embeddedFont>
    <p:embeddedFont>
      <p:font typeface="Lemon"/>
      <p:regular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E7D3380E-D3FF-4714-BE64-97CCEC9D57E4}">
  <a:tblStyle styleId="{E7D3380E-D3FF-4714-BE64-97CCEC9D57E4}" styleName="Table_0">
    <a:wholeTbl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Cabin-regular.fntdata"/><Relationship Id="rId20" Type="http://schemas.openxmlformats.org/officeDocument/2006/relationships/slide" Target="slides/slide13.xml"/><Relationship Id="rId42" Type="http://schemas.openxmlformats.org/officeDocument/2006/relationships/font" Target="fonts/Cabin-italic.fntdata"/><Relationship Id="rId41" Type="http://schemas.openxmlformats.org/officeDocument/2006/relationships/font" Target="fonts/Cabin-bold.fntdata"/><Relationship Id="rId22" Type="http://schemas.openxmlformats.org/officeDocument/2006/relationships/slide" Target="slides/slide15.xml"/><Relationship Id="rId44" Type="http://schemas.openxmlformats.org/officeDocument/2006/relationships/font" Target="fonts/AbrilFatface-regular.fntdata"/><Relationship Id="rId21" Type="http://schemas.openxmlformats.org/officeDocument/2006/relationships/slide" Target="slides/slide14.xml"/><Relationship Id="rId43" Type="http://schemas.openxmlformats.org/officeDocument/2006/relationships/font" Target="fonts/Cabin-boldItalic.fntdata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45" Type="http://schemas.openxmlformats.org/officeDocument/2006/relationships/font" Target="fonts/Lemon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slide" Target="slides/slide30.xml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font" Target="fonts/Bangers-regular.fntdata"/><Relationship Id="rId16" Type="http://schemas.openxmlformats.org/officeDocument/2006/relationships/slide" Target="slides/slide9.xml"/><Relationship Id="rId38" Type="http://schemas.openxmlformats.org/officeDocument/2006/relationships/slide" Target="slides/slide31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2" name="Shape 2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Shape 2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6" name="Shape 256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3" name="Shape 263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0" name="Shape 270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1" name="Shape 291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7" name="Shape 297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3" name="Shape 303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9" name="Shape 309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15" name="Shape 315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/>
          <p:nvPr>
            <p:ph idx="2" type="sldImg"/>
          </p:nvPr>
        </p:nvSpPr>
        <p:spPr>
          <a:xfrm>
            <a:off x="341714" y="685487"/>
            <a:ext cx="61761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21" name="Shape 321"/>
          <p:cNvSpPr txBox="1"/>
          <p:nvPr>
            <p:ph idx="1" type="body"/>
          </p:nvPr>
        </p:nvSpPr>
        <p:spPr>
          <a:xfrm>
            <a:off x="685801" y="4343399"/>
            <a:ext cx="54867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0725" lIns="90725" rIns="90725" tIns="907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ctrTitle"/>
          </p:nvPr>
        </p:nvSpPr>
        <p:spPr>
          <a:xfrm>
            <a:off x="685800" y="1583341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685800" y="2840052"/>
            <a:ext cx="7772400" cy="784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x="4692273" y="1200150"/>
            <a:ext cx="3994499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457200" y="4406308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OBJEC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127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54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5400" lvl="4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5400" lvl="5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5400" lvl="6" marL="2971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5400" lvl="7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5400" lvl="8" marL="3886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●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457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124200" y="4767262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6553200" y="4767262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2pPr>
            <a:lvl3pPr indent="0" lvl="2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3pPr>
            <a:lvl4pPr indent="0" lvl="3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4pPr>
            <a:lvl5pPr indent="0" lvl="4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5pPr>
            <a:lvl6pPr indent="0" lvl="5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6pPr>
            <a:lvl7pPr indent="0" lvl="6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7pPr>
            <a:lvl8pPr indent="0" lvl="7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8pPr>
            <a:lvl9pPr indent="0" lvl="8" rtl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685800" y="2840052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3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457200" y="1200150"/>
            <a:ext cx="39945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4692273" y="1200150"/>
            <a:ext cx="3994499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idx="1" type="body"/>
          </p:nvPr>
        </p:nvSpPr>
        <p:spPr>
          <a:xfrm>
            <a:off x="457200" y="4406308"/>
            <a:ext cx="8229600" cy="5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4.xml"/><Relationship Id="rId8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56790" y="47498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b="0" i="0" lang="en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2pPr>
            <a:lvl3pPr indent="0" lvl="2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3pPr>
            <a:lvl4pPr indent="0" lvl="3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4pPr>
            <a:lvl5pPr indent="0" lvl="4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5pPr>
            <a:lvl6pPr indent="0" lvl="5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6pPr>
            <a:lvl7pPr indent="0" lvl="6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7pPr>
            <a:lvl8pPr indent="0" lvl="7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8pPr>
            <a:lvl9pPr indent="0" lvl="8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3.jpg"/><Relationship Id="rId4" Type="http://schemas.openxmlformats.org/officeDocument/2006/relationships/image" Target="../media/image0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5.jpg"/><Relationship Id="rId4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5.jpg"/><Relationship Id="rId4" Type="http://schemas.openxmlformats.org/officeDocument/2006/relationships/image" Target="../media/image14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5.jpg"/><Relationship Id="rId4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7.jpg"/><Relationship Id="rId4" Type="http://schemas.openxmlformats.org/officeDocument/2006/relationships/image" Target="../media/image0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jpg"/><Relationship Id="rId4" Type="http://schemas.openxmlformats.org/officeDocument/2006/relationships/image" Target="../media/image04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Relationship Id="rId4" Type="http://schemas.openxmlformats.org/officeDocument/2006/relationships/image" Target="../media/image0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0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jpg"/><Relationship Id="rId4" Type="http://schemas.openxmlformats.org/officeDocument/2006/relationships/image" Target="../media/image0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7.jpg"/><Relationship Id="rId4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jpg"/><Relationship Id="rId4" Type="http://schemas.openxmlformats.org/officeDocument/2006/relationships/image" Target="../media/image0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hott_Duran_Beaker_low_form_250ml.jpg" id="103" name="Shape 10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2200" y="68361"/>
            <a:ext cx="3329700" cy="499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>
            <p:ph type="title"/>
          </p:nvPr>
        </p:nvSpPr>
        <p:spPr>
          <a:xfrm rot="-5400000">
            <a:off x="-1603975" y="2520701"/>
            <a:ext cx="4226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Lab Equipment</a:t>
            </a:r>
          </a:p>
        </p:txBody>
      </p:sp>
      <p:pic>
        <p:nvPicPr>
          <p:cNvPr descr="Schott_Duran_Erlenmeyer_flask_narrow_neck_250ml.jpg" id="105" name="Shape 1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66350" y="68374"/>
            <a:ext cx="3329700" cy="49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Lemon"/>
              <a:buNone/>
            </a:pPr>
            <a:r>
              <a:rPr b="0" i="0" lang="en" sz="4000" u="none" cap="none" strike="noStrike">
                <a:solidFill>
                  <a:srgbClr val="FF0000"/>
                </a:solidFill>
                <a:latin typeface="Lemon"/>
                <a:ea typeface="Lemon"/>
                <a:cs typeface="Lemon"/>
                <a:sym typeface="Lemon"/>
              </a:rPr>
              <a:t>Extensive</a:t>
            </a:r>
            <a:r>
              <a:rPr b="0" i="0" lang="en" sz="4000" u="none" cap="none" strike="noStrike">
                <a:solidFill>
                  <a:schemeClr val="dk2"/>
                </a:solidFill>
                <a:latin typeface="Lemon"/>
                <a:ea typeface="Lemon"/>
                <a:cs typeface="Lemon"/>
                <a:sym typeface="Lemon"/>
              </a:rPr>
              <a:t> Properties</a:t>
            </a:r>
          </a:p>
        </p:txBody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x="457200" y="120015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Depend on amount of substance present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457200" y="371475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Do NOT depend on amount of substance - just what the substance is</a:t>
            </a:r>
          </a:p>
        </p:txBody>
      </p:sp>
      <p:sp>
        <p:nvSpPr>
          <p:cNvPr id="176" name="Shape 176"/>
          <p:cNvSpPr txBox="1"/>
          <p:nvPr>
            <p:ph type="title"/>
          </p:nvPr>
        </p:nvSpPr>
        <p:spPr>
          <a:xfrm>
            <a:off x="457200" y="2720577"/>
            <a:ext cx="8229600" cy="8573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Lemon"/>
              <a:buNone/>
            </a:pPr>
            <a:r>
              <a:rPr b="0" i="0" lang="en" sz="4000" u="none" cap="none" strike="noStrike">
                <a:solidFill>
                  <a:schemeClr val="accent1"/>
                </a:solidFill>
                <a:latin typeface="Lemon"/>
                <a:ea typeface="Lemon"/>
                <a:cs typeface="Lemon"/>
                <a:sym typeface="Lemon"/>
              </a:rPr>
              <a:t>Intensive</a:t>
            </a:r>
            <a:r>
              <a:rPr b="0" i="0" lang="en" sz="4000" u="none" cap="none" strike="noStrike">
                <a:solidFill>
                  <a:schemeClr val="dk2"/>
                </a:solidFill>
                <a:latin typeface="Lemon"/>
                <a:ea typeface="Lemon"/>
                <a:cs typeface="Lemon"/>
                <a:sym typeface="Lemon"/>
              </a:rPr>
              <a:t> Properties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Lemon"/>
              <a:buNone/>
            </a:pPr>
            <a:r>
              <a:rPr b="0" i="0" lang="en" sz="4000" u="none" cap="none" strike="noStrike">
                <a:solidFill>
                  <a:srgbClr val="FF0000"/>
                </a:solidFill>
                <a:latin typeface="Lemon"/>
                <a:ea typeface="Lemon"/>
                <a:cs typeface="Lemon"/>
                <a:sym typeface="Lemon"/>
              </a:rPr>
              <a:t>Extensive</a:t>
            </a:r>
            <a:r>
              <a:rPr b="0" i="0" lang="en" sz="4000" u="none" cap="none" strike="noStrike">
                <a:solidFill>
                  <a:schemeClr val="dk2"/>
                </a:solidFill>
                <a:latin typeface="Lemon"/>
                <a:ea typeface="Lemon"/>
                <a:cs typeface="Lemon"/>
                <a:sym typeface="Lemon"/>
              </a:rPr>
              <a:t> Properties</a:t>
            </a:r>
          </a:p>
        </p:txBody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457200" y="120015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Depend on amount of substance present</a:t>
            </a:r>
          </a:p>
        </p:txBody>
      </p:sp>
      <p:pic>
        <p:nvPicPr>
          <p:cNvPr descr="1024px-Salt_shaker_on_white_background.jpg" id="183" name="Shape 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5050" y="1919599"/>
            <a:ext cx="4085400" cy="30639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481699862_93985f386a_o.jpg" id="184" name="Shape 1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4124" y="2085611"/>
            <a:ext cx="4085400" cy="273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>
            <p:ph idx="1" type="body"/>
          </p:nvPr>
        </p:nvSpPr>
        <p:spPr>
          <a:xfrm>
            <a:off x="769800" y="420860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lots of salt!					        small shaker of salt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Lemon"/>
              <a:buNone/>
            </a:pPr>
            <a:r>
              <a:rPr b="0" i="0" lang="en" sz="4000" u="none" cap="none" strike="noStrike">
                <a:solidFill>
                  <a:srgbClr val="FF0000"/>
                </a:solidFill>
                <a:latin typeface="Lemon"/>
                <a:ea typeface="Lemon"/>
                <a:cs typeface="Lemon"/>
                <a:sym typeface="Lemon"/>
              </a:rPr>
              <a:t>Extensive</a:t>
            </a:r>
            <a:r>
              <a:rPr b="0" i="0" lang="en" sz="4000" u="none" cap="none" strike="noStrike">
                <a:solidFill>
                  <a:schemeClr val="dk2"/>
                </a:solidFill>
                <a:latin typeface="Lemon"/>
                <a:ea typeface="Lemon"/>
                <a:cs typeface="Lemon"/>
                <a:sym typeface="Lemon"/>
              </a:rPr>
              <a:t> Properties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457200" y="120015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Depend on amount of substance present</a:t>
            </a:r>
          </a:p>
        </p:txBody>
      </p:sp>
      <p:pic>
        <p:nvPicPr>
          <p:cNvPr descr="1024px-Salt_shaker_on_white_background.jpg" id="192" name="Shape 1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1487" y="1919600"/>
            <a:ext cx="2902499" cy="21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Shape 193"/>
          <p:cNvSpPr txBox="1"/>
          <p:nvPr>
            <p:ph idx="1" type="body"/>
          </p:nvPr>
        </p:nvSpPr>
        <p:spPr>
          <a:xfrm>
            <a:off x="457200" y="399810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Ex:  </a:t>
            </a:r>
            <a:r>
              <a:rPr b="0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mass, weight, volume, length, etc. </a:t>
            </a: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are both different for the 2 salt samples above</a:t>
            </a:r>
            <a:r>
              <a:rPr b="0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</a:t>
            </a:r>
          </a:p>
        </p:txBody>
      </p:sp>
      <p:pic>
        <p:nvPicPr>
          <p:cNvPr descr="2481699862_93985f386a_o.jpg" id="194" name="Shape 19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4625" y="1949176"/>
            <a:ext cx="3166800" cy="211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457200" y="535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Lemon"/>
              <a:buNone/>
            </a:pPr>
            <a:r>
              <a:rPr b="0" i="0" lang="en" sz="4000" u="none" cap="none" strike="noStrike">
                <a:solidFill>
                  <a:schemeClr val="accent1"/>
                </a:solidFill>
                <a:latin typeface="Lemon"/>
                <a:ea typeface="Lemon"/>
                <a:cs typeface="Lemon"/>
                <a:sym typeface="Lemon"/>
              </a:rPr>
              <a:t>Intensive</a:t>
            </a:r>
            <a:r>
              <a:rPr b="0" i="0" lang="en" sz="4000" u="none" cap="none" strike="noStrike">
                <a:solidFill>
                  <a:schemeClr val="dk2"/>
                </a:solidFill>
                <a:latin typeface="Lemon"/>
                <a:ea typeface="Lemon"/>
                <a:cs typeface="Lemon"/>
                <a:sym typeface="Lemon"/>
              </a:rPr>
              <a:t> Properties</a:t>
            </a:r>
          </a:p>
        </p:txBody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457200" y="666750"/>
            <a:ext cx="82296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2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Do NOT depend on amount of substance - </a:t>
            </a:r>
            <a:r>
              <a:rPr b="0" i="1" lang="en" sz="2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just what the substance is</a:t>
            </a: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76200" y="3388500"/>
            <a:ext cx="9144000" cy="129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Ex:  </a:t>
            </a:r>
            <a:r>
              <a:rPr b="0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color, temperature, pressure, elasticity, hardness, ductility, malleability, melting point, boiling point, </a:t>
            </a:r>
            <a:r>
              <a:rPr b="1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density</a:t>
            </a:r>
            <a:r>
              <a:rPr b="0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etc.</a:t>
            </a: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are all the same for the 2 salt samples above</a:t>
            </a:r>
          </a:p>
        </p:txBody>
      </p:sp>
      <p:pic>
        <p:nvPicPr>
          <p:cNvPr descr="1024px-Salt_shaker_on_white_background.jpg" id="202" name="Shape 2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91487" y="1310000"/>
            <a:ext cx="2902499" cy="2176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481699862_93985f386a_o.jpg" id="203" name="Shape 20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66200" y="1364486"/>
            <a:ext cx="3092400" cy="20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type="title"/>
          </p:nvPr>
        </p:nvSpPr>
        <p:spPr>
          <a:xfrm rot="-5400000">
            <a:off x="-2298500" y="1911598"/>
            <a:ext cx="56034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Calculating Density </a:t>
            </a:r>
          </a:p>
        </p:txBody>
      </p:sp>
      <p:sp>
        <p:nvSpPr>
          <p:cNvPr id="215" name="Shape 215"/>
          <p:cNvSpPr txBox="1"/>
          <p:nvPr>
            <p:ph type="title"/>
          </p:nvPr>
        </p:nvSpPr>
        <p:spPr>
          <a:xfrm>
            <a:off x="1194275" y="1938950"/>
            <a:ext cx="73284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bril Fatface"/>
              <a:buNone/>
            </a:pPr>
            <a:r>
              <a:rPr b="0" i="0" lang="en" sz="4800" u="none" cap="none" strike="noStrik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rPr>
              <a:t>Density = Mass / Volume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280px-Glass_graduated_cylinder-50ml_pl.jpg" id="220" name="Shape 220"/>
          <p:cNvPicPr preferRelativeResize="0"/>
          <p:nvPr/>
        </p:nvPicPr>
        <p:blipFill rotWithShape="1">
          <a:blip r:embed="rId3">
            <a:alphaModFix/>
          </a:blip>
          <a:srcRect b="0" l="35755" r="15485" t="0"/>
          <a:stretch/>
        </p:blipFill>
        <p:spPr>
          <a:xfrm>
            <a:off x="1419650" y="62625"/>
            <a:ext cx="3168000" cy="50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Shape 221"/>
          <p:cNvSpPr txBox="1"/>
          <p:nvPr>
            <p:ph type="title"/>
          </p:nvPr>
        </p:nvSpPr>
        <p:spPr>
          <a:xfrm rot="-5400000">
            <a:off x="-1893175" y="2231499"/>
            <a:ext cx="4805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Bangers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Calculating Density </a:t>
            </a:r>
          </a:p>
        </p:txBody>
      </p:sp>
      <p:sp>
        <p:nvSpPr>
          <p:cNvPr id="222" name="Shape 222"/>
          <p:cNvSpPr txBox="1"/>
          <p:nvPr>
            <p:ph idx="1" type="body"/>
          </p:nvPr>
        </p:nvSpPr>
        <p:spPr>
          <a:xfrm>
            <a:off x="2444200" y="3934300"/>
            <a:ext cx="2159400" cy="16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graduated cylinders</a:t>
            </a:r>
          </a:p>
        </p:txBody>
      </p:sp>
      <p:pic>
        <p:nvPicPr>
          <p:cNvPr descr="Vaha_KERN_-_PEJ_2200-2M_-_01.jpg" id="223" name="Shape 223"/>
          <p:cNvPicPr preferRelativeResize="0"/>
          <p:nvPr/>
        </p:nvPicPr>
        <p:blipFill rotWithShape="1">
          <a:blip r:embed="rId4">
            <a:alphaModFix/>
          </a:blip>
          <a:srcRect b="0" l="20472" r="19279" t="0"/>
          <a:stretch/>
        </p:blipFill>
        <p:spPr>
          <a:xfrm>
            <a:off x="4725250" y="71686"/>
            <a:ext cx="4016700" cy="50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>
            <p:ph idx="1" type="body"/>
          </p:nvPr>
        </p:nvSpPr>
        <p:spPr>
          <a:xfrm>
            <a:off x="6412375" y="912800"/>
            <a:ext cx="23001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analytical balance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 rot="-5400000">
            <a:off x="-2298500" y="1911598"/>
            <a:ext cx="56034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SzPct val="25000"/>
              <a:buFont typeface="Bangers"/>
              <a:buNone/>
            </a:pPr>
            <a:r>
              <a:rPr lang="en" sz="4800">
                <a:latin typeface="Bangers"/>
                <a:ea typeface="Bangers"/>
                <a:cs typeface="Bangers"/>
                <a:sym typeface="Bangers"/>
              </a:rPr>
              <a:t>Calculating Density </a:t>
            </a:r>
          </a:p>
        </p:txBody>
      </p:sp>
      <p:sp>
        <p:nvSpPr>
          <p:cNvPr id="230" name="Shape 230"/>
          <p:cNvSpPr txBox="1"/>
          <p:nvPr>
            <p:ph type="title"/>
          </p:nvPr>
        </p:nvSpPr>
        <p:spPr>
          <a:xfrm>
            <a:off x="1194275" y="414950"/>
            <a:ext cx="7328400" cy="860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bril Fatface"/>
              <a:buNone/>
            </a:pPr>
            <a:r>
              <a:rPr b="0" i="0" lang="en" sz="4800" u="none" cap="none" strike="noStrike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rPr>
              <a:t>Density = Mass / Volume</a:t>
            </a:r>
          </a:p>
        </p:txBody>
      </p:sp>
      <p:sp>
        <p:nvSpPr>
          <p:cNvPr id="231" name="Shape 231"/>
          <p:cNvSpPr txBox="1"/>
          <p:nvPr>
            <p:ph type="title"/>
          </p:nvPr>
        </p:nvSpPr>
        <p:spPr>
          <a:xfrm>
            <a:off x="1754075" y="1928175"/>
            <a:ext cx="7093200" cy="290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Determine the density of a 4.5 g substance that occupies 40 mL of space.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6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Determine the mass of 20 mL of copper, with a density of 8.96 g/mL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271650" y="230175"/>
            <a:ext cx="8503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b="1" i="0" lang="en" sz="4500" u="none" cap="none" strike="noStrike">
                <a:solidFill>
                  <a:srgbClr val="000000"/>
                </a:solidFill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b="1" i="1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communicatin</a:t>
            </a:r>
            <a:r>
              <a:rPr i="1" lang="en" sz="3000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g precision</a:t>
            </a:r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271650" y="1200150"/>
            <a:ext cx="88725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Rules:</a:t>
            </a:r>
          </a:p>
          <a:p>
            <a:pPr indent="-4191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All non-zero numbers are significant</a:t>
            </a:r>
          </a:p>
          <a:p>
            <a:pPr indent="-4191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Zeros between non-zero digits are significant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" sz="30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What about zeros before and after nonzero digits?</a:t>
            </a:r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hott_Duran_Beaker_low_form_250ml.jpg" id="110" name="Shape 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2200" y="68361"/>
            <a:ext cx="3329700" cy="499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>
            <p:ph type="title"/>
          </p:nvPr>
        </p:nvSpPr>
        <p:spPr>
          <a:xfrm rot="-5400000">
            <a:off x="-1603975" y="2520701"/>
            <a:ext cx="4226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Lab Equipment</a:t>
            </a:r>
          </a:p>
        </p:txBody>
      </p:sp>
      <p:pic>
        <p:nvPicPr>
          <p:cNvPr descr="Schott_Duran_Erlenmeyer_flask_narrow_neck_250ml.jpg" id="112" name="Shape 1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66350" y="68374"/>
            <a:ext cx="3329700" cy="499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Shape 113"/>
          <p:cNvSpPr txBox="1"/>
          <p:nvPr>
            <p:ph idx="1" type="body"/>
          </p:nvPr>
        </p:nvSpPr>
        <p:spPr>
          <a:xfrm>
            <a:off x="5874850" y="484575"/>
            <a:ext cx="34191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Erlenmeyer flask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2317450" y="4389000"/>
            <a:ext cx="34191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beaker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457200" y="205975"/>
            <a:ext cx="8552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3000">
                <a:latin typeface="Cabin"/>
                <a:ea typeface="Cabin"/>
                <a:cs typeface="Cabin"/>
                <a:sym typeface="Cabin"/>
              </a:rPr>
              <a:t>communicating precision</a:t>
            </a:r>
          </a:p>
        </p:txBody>
      </p:sp>
      <p:pic>
        <p:nvPicPr>
          <p:cNvPr descr="1280px-US_state_outline_map.png" id="249" name="Shape 2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5350" y="1137475"/>
            <a:ext cx="6154799" cy="355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Shape 2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60050" y="3215231"/>
            <a:ext cx="1022700" cy="35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10800000">
            <a:off x="774278" y="2828230"/>
            <a:ext cx="891600" cy="31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Shape 252"/>
          <p:cNvSpPr txBox="1"/>
          <p:nvPr/>
        </p:nvSpPr>
        <p:spPr>
          <a:xfrm>
            <a:off x="12275" y="1806675"/>
            <a:ext cx="2728500" cy="5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 Stenci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if decimal is </a:t>
            </a:r>
            <a:r>
              <a:rPr b="1" i="0" lang="en" sz="3500" u="sng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P</a:t>
            </a:r>
            <a:r>
              <a:rPr b="1" i="0" lang="en" sz="25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resent</a:t>
            </a:r>
          </a:p>
        </p:txBody>
      </p:sp>
      <p:sp>
        <p:nvSpPr>
          <p:cNvPr id="253" name="Shape 253"/>
          <p:cNvSpPr txBox="1"/>
          <p:nvPr/>
        </p:nvSpPr>
        <p:spPr>
          <a:xfrm>
            <a:off x="6339300" y="2090568"/>
            <a:ext cx="2728500" cy="5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llerta Stencil"/>
              <a:buNone/>
            </a:pPr>
            <a:r>
              <a:rPr b="0" i="0" lang="en" sz="25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if decimal is </a:t>
            </a:r>
            <a:r>
              <a:rPr b="1" i="0" lang="en" sz="3500" u="sng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A</a:t>
            </a:r>
            <a:r>
              <a:rPr b="1" i="0" lang="en" sz="25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bsent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 txBox="1"/>
          <p:nvPr>
            <p:ph type="title"/>
          </p:nvPr>
        </p:nvSpPr>
        <p:spPr>
          <a:xfrm>
            <a:off x="457200" y="205975"/>
            <a:ext cx="8552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3000">
                <a:latin typeface="Cabin"/>
                <a:ea typeface="Cabin"/>
                <a:cs typeface="Cabin"/>
                <a:sym typeface="Cabin"/>
              </a:rPr>
              <a:t>communicating precision</a:t>
            </a:r>
          </a:p>
        </p:txBody>
      </p:sp>
      <p:sp>
        <p:nvSpPr>
          <p:cNvPr id="259" name="Shape 259"/>
          <p:cNvSpPr txBox="1"/>
          <p:nvPr>
            <p:ph idx="1" type="body"/>
          </p:nvPr>
        </p:nvSpPr>
        <p:spPr>
          <a:xfrm>
            <a:off x="457200" y="1200150"/>
            <a:ext cx="41295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6350" lvl="0" marL="12065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s</a:t>
            </a: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tart counting at the first non-zero number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and keep counting until the end</a:t>
            </a:r>
          </a:p>
        </p:txBody>
      </p:sp>
      <p:pic>
        <p:nvPicPr>
          <p:cNvPr id="260" name="Shape 2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10425" y="1200150"/>
            <a:ext cx="2698200" cy="339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type="title"/>
          </p:nvPr>
        </p:nvSpPr>
        <p:spPr>
          <a:xfrm>
            <a:off x="457200" y="205975"/>
            <a:ext cx="8529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rounding to appropriate sig figs</a:t>
            </a:r>
          </a:p>
        </p:txBody>
      </p:sp>
      <p:sp>
        <p:nvSpPr>
          <p:cNvPr id="266" name="Shape 266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5 or greater, increase by 1</a:t>
            </a: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Less than 5, stay the same</a:t>
            </a:r>
          </a:p>
        </p:txBody>
      </p:sp>
      <p:graphicFrame>
        <p:nvGraphicFramePr>
          <p:cNvPr id="267" name="Shape 267"/>
          <p:cNvGraphicFramePr/>
          <p:nvPr/>
        </p:nvGraphicFramePr>
        <p:xfrm>
          <a:off x="952500" y="254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{E7D3380E-D3FF-4714-BE64-97CCEC9D57E4}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i="1"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Sig Figs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5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12, 306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3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2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1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type="title"/>
          </p:nvPr>
        </p:nvSpPr>
        <p:spPr>
          <a:xfrm>
            <a:off x="457200" y="205975"/>
            <a:ext cx="8529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rounding to appropriate sig figs</a:t>
            </a:r>
          </a:p>
        </p:txBody>
      </p:sp>
      <p:sp>
        <p:nvSpPr>
          <p:cNvPr id="273" name="Shape 273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5 or greater, increase by 1</a:t>
            </a: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Less than 5, stay the same</a:t>
            </a:r>
          </a:p>
        </p:txBody>
      </p:sp>
      <p:graphicFrame>
        <p:nvGraphicFramePr>
          <p:cNvPr id="274" name="Shape 274"/>
          <p:cNvGraphicFramePr/>
          <p:nvPr/>
        </p:nvGraphicFramePr>
        <p:xfrm>
          <a:off x="952500" y="254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{E7D3380E-D3FF-4714-BE64-97CCEC9D57E4}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i="1"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Sig Figs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5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12, 306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3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Cabin"/>
                        <a:buNone/>
                      </a:pPr>
                      <a:r>
                        <a:rPr b="1" lang="en" sz="1800" u="none" cap="none" strike="noStrike">
                          <a:solidFill>
                            <a:srgbClr val="FF0000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12, 300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2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Cabin"/>
                        <a:buNone/>
                      </a:pPr>
                      <a:r>
                        <a:rPr b="1" lang="en" sz="1800" u="none" cap="none" strike="noStrike">
                          <a:solidFill>
                            <a:srgbClr val="FF0000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12, 000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1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Cabin"/>
                        <a:buNone/>
                      </a:pPr>
                      <a:r>
                        <a:rPr b="1" lang="en" sz="1800" u="none" cap="none" strike="noStrike">
                          <a:solidFill>
                            <a:srgbClr val="FF0000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10, 000</a:t>
                      </a:r>
                    </a:p>
                  </a:txBody>
                  <a:tcPr marT="68575" marB="6857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457200" y="205975"/>
            <a:ext cx="8529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rounding to appropriate sig figs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5 or greater, increase by 1</a:t>
            </a: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Less than 5, stay the same</a:t>
            </a:r>
          </a:p>
        </p:txBody>
      </p:sp>
      <p:graphicFrame>
        <p:nvGraphicFramePr>
          <p:cNvPr id="281" name="Shape 281"/>
          <p:cNvGraphicFramePr/>
          <p:nvPr/>
        </p:nvGraphicFramePr>
        <p:xfrm>
          <a:off x="952500" y="254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{E7D3380E-D3FF-4714-BE64-97CCEC9D57E4}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i="1"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Sig Figs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4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0.9450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3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2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1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457200" y="205975"/>
            <a:ext cx="85293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rounding to appropriate sig figs</a:t>
            </a:r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5 or greater, increase by 1</a:t>
            </a: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Less than 5, stay the same</a:t>
            </a:r>
          </a:p>
        </p:txBody>
      </p:sp>
      <p:graphicFrame>
        <p:nvGraphicFramePr>
          <p:cNvPr id="288" name="Shape 288"/>
          <p:cNvGraphicFramePr/>
          <p:nvPr/>
        </p:nvGraphicFramePr>
        <p:xfrm>
          <a:off x="952500" y="2548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{E7D3380E-D3FF-4714-BE64-97CCEC9D57E4}</a:tableStyleId>
              </a:tblPr>
              <a:tblGrid>
                <a:gridCol w="3619500"/>
                <a:gridCol w="3619500"/>
              </a:tblGrid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i="1"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Sig Figs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Cabin"/>
                        <a:ea typeface="Cabin"/>
                        <a:cs typeface="Cabin"/>
                        <a:sym typeface="Cabin"/>
                      </a:endParaRP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4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0.9450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3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Cabin"/>
                        <a:buNone/>
                      </a:pPr>
                      <a:r>
                        <a:rPr b="1" lang="en" sz="1800" u="none" cap="none" strike="noStrike">
                          <a:solidFill>
                            <a:srgbClr val="FF0000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0.945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2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Cabin"/>
                        <a:buNone/>
                      </a:pPr>
                      <a:r>
                        <a:rPr b="1" lang="en" sz="1800" u="none" cap="none" strike="noStrike">
                          <a:solidFill>
                            <a:srgbClr val="FF0000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0.95</a:t>
                      </a:r>
                    </a:p>
                  </a:txBody>
                  <a:tcPr marT="68575" marB="68575" marR="91425" marL="91425"/>
                </a:tc>
              </a:tr>
              <a:tr h="2857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Cabin"/>
                        <a:buNone/>
                      </a:pPr>
                      <a:r>
                        <a:rPr lang="en" sz="1800" u="none" cap="none" strike="noStrike">
                          <a:latin typeface="Cabin"/>
                          <a:ea typeface="Cabin"/>
                          <a:cs typeface="Cabin"/>
                          <a:sym typeface="Cabin"/>
                        </a:rPr>
                        <a:t>1</a:t>
                      </a:r>
                    </a:p>
                  </a:txBody>
                  <a:tcPr marT="68575" marB="6857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ct val="25000"/>
                        <a:buFont typeface="Cabin"/>
                        <a:buNone/>
                      </a:pPr>
                      <a:r>
                        <a:rPr b="1" lang="en" sz="1800" u="none" cap="none" strike="noStrike">
                          <a:solidFill>
                            <a:srgbClr val="FF0000"/>
                          </a:solidFill>
                          <a:latin typeface="Cabin"/>
                          <a:ea typeface="Cabin"/>
                          <a:cs typeface="Cabin"/>
                          <a:sym typeface="Cabin"/>
                        </a:rPr>
                        <a:t>0.9</a:t>
                      </a:r>
                    </a:p>
                  </a:txBody>
                  <a:tcPr marT="68575" marB="6857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multiplying and dividing </a:t>
            </a:r>
          </a:p>
        </p:txBody>
      </p:sp>
      <p:sp>
        <p:nvSpPr>
          <p:cNvPr id="294" name="Shape 294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Determine number of sig figs in each number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Calculate product or quotient</a:t>
            </a: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Round final answer to </a:t>
            </a:r>
            <a:r>
              <a:rPr b="0" i="1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FEWEST</a:t>
            </a: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number of sig figs from #1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multiplying and dividing </a:t>
            </a:r>
          </a:p>
        </p:txBody>
      </p:sp>
      <p:sp>
        <p:nvSpPr>
          <p:cNvPr id="300" name="Shape 300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1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Calculate the density </a:t>
            </a:r>
            <a:br>
              <a:rPr b="0" i="1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</a:br>
            <a:r>
              <a:rPr b="0" i="1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to the correct number of sig figs:</a:t>
            </a:r>
          </a:p>
          <a:p>
            <a:pPr indent="-2286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1" sz="3200" u="none" cap="none" strike="noStrike">
              <a:solidFill>
                <a:schemeClr val="dk1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2286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Mass = 4.80 g</a:t>
            </a:r>
          </a:p>
          <a:p>
            <a:pPr indent="-2286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Volume = 1.7 mL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multiplying and dividing </a:t>
            </a:r>
          </a:p>
        </p:txBody>
      </p:sp>
      <p:pic>
        <p:nvPicPr>
          <p:cNvPr id="306" name="Shape 3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36050" y="1254850"/>
            <a:ext cx="7216800" cy="333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adding and subtracting</a:t>
            </a:r>
          </a:p>
        </p:txBody>
      </p:sp>
      <p:sp>
        <p:nvSpPr>
          <p:cNvPr id="312" name="Shape 312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Determine number of decimal places in each numbe</a:t>
            </a:r>
            <a:r>
              <a:rPr lang="en">
                <a:latin typeface="Cabin"/>
                <a:ea typeface="Cabin"/>
                <a:cs typeface="Cabin"/>
                <a:sym typeface="Cabin"/>
              </a:rPr>
              <a:t>r</a:t>
            </a: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Calculate sum or difference</a:t>
            </a: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bin"/>
              <a:buAutoNum type="arabicPeriod"/>
            </a:pP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Round answer to </a:t>
            </a:r>
            <a:r>
              <a:rPr b="0" i="1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FEWEST</a:t>
            </a: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number of </a:t>
            </a:r>
            <a:r>
              <a:rPr b="0" i="1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decimal places</a:t>
            </a:r>
            <a:r>
              <a:rPr b="0" i="0" lang="en" sz="3200" u="none" cap="none" strike="noStrik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 from #1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 rot="-5400000">
            <a:off x="-1603975" y="2520701"/>
            <a:ext cx="4226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Lab Equipment</a:t>
            </a:r>
          </a:p>
        </p:txBody>
      </p:sp>
      <p:pic>
        <p:nvPicPr>
          <p:cNvPr descr="Bunsen_burner.jpg" id="120" name="Shape 120"/>
          <p:cNvPicPr preferRelativeResize="0"/>
          <p:nvPr/>
        </p:nvPicPr>
        <p:blipFill rotWithShape="1">
          <a:blip r:embed="rId3">
            <a:alphaModFix/>
          </a:blip>
          <a:srcRect b="10864" l="0" r="0" t="9422"/>
          <a:stretch/>
        </p:blipFill>
        <p:spPr>
          <a:xfrm>
            <a:off x="2006850" y="124275"/>
            <a:ext cx="3581100" cy="49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adding and subtracting</a:t>
            </a:r>
          </a:p>
        </p:txBody>
      </p:sp>
      <p:sp>
        <p:nvSpPr>
          <p:cNvPr id="318" name="Shape 318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A graduated cylinder with some water reads 12.45 mL.  I add a marble, and the water level now reads 14.35 mL. 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bin"/>
              <a:ea typeface="Cabin"/>
              <a:cs typeface="Cabin"/>
              <a:sym typeface="Cabi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What is the volume of the marble?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Shape 323"/>
          <p:cNvSpPr txBox="1"/>
          <p:nvPr>
            <p:ph type="title"/>
          </p:nvPr>
        </p:nvSpPr>
        <p:spPr>
          <a:xfrm>
            <a:off x="457200" y="205977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l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" sz="4500">
                <a:latin typeface="Bangers"/>
                <a:ea typeface="Bangers"/>
                <a:cs typeface="Bangers"/>
                <a:sym typeface="Bangers"/>
              </a:rPr>
              <a:t>Significant Figures </a:t>
            </a:r>
            <a:r>
              <a:rPr i="1" lang="en" sz="2500">
                <a:latin typeface="Cabin"/>
                <a:ea typeface="Cabin"/>
                <a:cs typeface="Cabin"/>
                <a:sym typeface="Cabin"/>
              </a:rPr>
              <a:t>adding and subtracting</a:t>
            </a:r>
          </a:p>
        </p:txBody>
      </p:sp>
      <p:sp>
        <p:nvSpPr>
          <p:cNvPr id="324" name="Shape 324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A graduated cylinder with some water reads 12.45 mL.  I add a marble, and the water level now reads 14.35 mL. 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bin"/>
              <a:ea typeface="Cabin"/>
              <a:cs typeface="Cabin"/>
              <a:sym typeface="Cabi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bin"/>
                <a:ea typeface="Cabin"/>
                <a:cs typeface="Cabin"/>
                <a:sym typeface="Cabin"/>
              </a:rPr>
              <a:t>What is the volume of the marble?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Cabin"/>
                <a:ea typeface="Cabin"/>
                <a:cs typeface="Cabin"/>
                <a:sym typeface="Cabin"/>
              </a:rPr>
              <a:t>14.35 mL - 12.45 mL = </a:t>
            </a:r>
            <a:r>
              <a:rPr b="1" lang="en">
                <a:solidFill>
                  <a:srgbClr val="FF0000"/>
                </a:solidFill>
                <a:latin typeface="Cabin"/>
                <a:ea typeface="Cabin"/>
                <a:cs typeface="Cabin"/>
                <a:sym typeface="Cabin"/>
              </a:rPr>
              <a:t>1.90 mL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 rot="-5400000">
            <a:off x="-1603975" y="2520701"/>
            <a:ext cx="4226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Lab Equipment</a:t>
            </a:r>
          </a:p>
        </p:txBody>
      </p:sp>
      <p:pic>
        <p:nvPicPr>
          <p:cNvPr descr="Bunsen_burner.jpg" id="126" name="Shape 126"/>
          <p:cNvPicPr preferRelativeResize="0"/>
          <p:nvPr/>
        </p:nvPicPr>
        <p:blipFill rotWithShape="1">
          <a:blip r:embed="rId3">
            <a:alphaModFix/>
          </a:blip>
          <a:srcRect b="10864" l="0" r="0" t="9422"/>
          <a:stretch/>
        </p:blipFill>
        <p:spPr>
          <a:xfrm>
            <a:off x="2006850" y="124275"/>
            <a:ext cx="3581100" cy="49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 txBox="1"/>
          <p:nvPr>
            <p:ph idx="1" type="body"/>
          </p:nvPr>
        </p:nvSpPr>
        <p:spPr>
          <a:xfrm>
            <a:off x="2226375" y="2610750"/>
            <a:ext cx="34191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Bunsen </a:t>
            </a:r>
            <a:br>
              <a:rPr b="0" i="0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</a:br>
            <a:r>
              <a:rPr b="0" i="0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burner</a:t>
            </a:r>
          </a:p>
        </p:txBody>
      </p:sp>
      <p:pic>
        <p:nvPicPr>
          <p:cNvPr id="128" name="Shape 1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88419" y="124275"/>
            <a:ext cx="2469299" cy="49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>
            <p:ph idx="1" type="body"/>
          </p:nvPr>
        </p:nvSpPr>
        <p:spPr>
          <a:xfrm>
            <a:off x="4756675" y="428250"/>
            <a:ext cx="23001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hottest part of flame!</a:t>
            </a:r>
          </a:p>
        </p:txBody>
      </p:sp>
      <p:cxnSp>
        <p:nvCxnSpPr>
          <p:cNvPr id="130" name="Shape 130"/>
          <p:cNvCxnSpPr/>
          <p:nvPr/>
        </p:nvCxnSpPr>
        <p:spPr>
          <a:xfrm>
            <a:off x="6918475" y="1079225"/>
            <a:ext cx="697500" cy="101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lg" w="lg" type="stealth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280px-Glass_graduated_cylinder-50ml_pl.jpg" id="135" name="Shape 135"/>
          <p:cNvPicPr preferRelativeResize="0"/>
          <p:nvPr/>
        </p:nvPicPr>
        <p:blipFill rotWithShape="1">
          <a:blip r:embed="rId3">
            <a:alphaModFix/>
          </a:blip>
          <a:srcRect b="0" l="35755" r="15485" t="0"/>
          <a:stretch/>
        </p:blipFill>
        <p:spPr>
          <a:xfrm>
            <a:off x="1419650" y="62625"/>
            <a:ext cx="3168000" cy="50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/>
          <p:nvPr>
            <p:ph type="title"/>
          </p:nvPr>
        </p:nvSpPr>
        <p:spPr>
          <a:xfrm rot="-5400000">
            <a:off x="-1603975" y="2520701"/>
            <a:ext cx="4226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Lab Equipment</a:t>
            </a:r>
          </a:p>
        </p:txBody>
      </p:sp>
      <p:pic>
        <p:nvPicPr>
          <p:cNvPr descr="Vaha_KERN_-_PEJ_2200-2M_-_01.jpg" id="137" name="Shape 137"/>
          <p:cNvPicPr preferRelativeResize="0"/>
          <p:nvPr/>
        </p:nvPicPr>
        <p:blipFill rotWithShape="1">
          <a:blip r:embed="rId4">
            <a:alphaModFix/>
          </a:blip>
          <a:srcRect b="0" l="20472" r="19279" t="0"/>
          <a:stretch/>
        </p:blipFill>
        <p:spPr>
          <a:xfrm>
            <a:off x="4725250" y="71686"/>
            <a:ext cx="4016700" cy="500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280px-Glass_graduated_cylinder-50ml_pl.jpg" id="142" name="Shape 142"/>
          <p:cNvPicPr preferRelativeResize="0"/>
          <p:nvPr/>
        </p:nvPicPr>
        <p:blipFill rotWithShape="1">
          <a:blip r:embed="rId3">
            <a:alphaModFix/>
          </a:blip>
          <a:srcRect b="0" l="35755" r="15485" t="0"/>
          <a:stretch/>
        </p:blipFill>
        <p:spPr>
          <a:xfrm>
            <a:off x="1419650" y="62625"/>
            <a:ext cx="3168000" cy="50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 txBox="1"/>
          <p:nvPr>
            <p:ph type="title"/>
          </p:nvPr>
        </p:nvSpPr>
        <p:spPr>
          <a:xfrm rot="-5400000">
            <a:off x="-1603975" y="2520701"/>
            <a:ext cx="4226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Lab Equipment</a:t>
            </a:r>
          </a:p>
        </p:txBody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2444200" y="3934300"/>
            <a:ext cx="2159400" cy="16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graduated cylinders</a:t>
            </a:r>
          </a:p>
        </p:txBody>
      </p:sp>
      <p:pic>
        <p:nvPicPr>
          <p:cNvPr descr="Vaha_KERN_-_PEJ_2200-2M_-_01.jpg" id="145" name="Shape 145"/>
          <p:cNvPicPr preferRelativeResize="0"/>
          <p:nvPr/>
        </p:nvPicPr>
        <p:blipFill rotWithShape="1">
          <a:blip r:embed="rId4">
            <a:alphaModFix/>
          </a:blip>
          <a:srcRect b="0" l="20472" r="19279" t="0"/>
          <a:stretch/>
        </p:blipFill>
        <p:spPr>
          <a:xfrm>
            <a:off x="4725250" y="71686"/>
            <a:ext cx="4016700" cy="500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Shape 146"/>
          <p:cNvSpPr txBox="1"/>
          <p:nvPr>
            <p:ph idx="1" type="body"/>
          </p:nvPr>
        </p:nvSpPr>
        <p:spPr>
          <a:xfrm>
            <a:off x="6412375" y="912800"/>
            <a:ext cx="2300100" cy="11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analytical balance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 rot="-5400000">
            <a:off x="-1602774" y="1795298"/>
            <a:ext cx="4950900" cy="158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48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Reading a Graduated Cylinder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5794825" y="111850"/>
            <a:ext cx="3225000" cy="495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bin"/>
              <a:buAutoNum type="arabicPeriod"/>
            </a:pPr>
            <a:r>
              <a:rPr b="0" i="0" lang="en" sz="22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Get eye-level with liquid line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bin"/>
              <a:buAutoNum type="arabicPeriod"/>
            </a:pPr>
            <a:r>
              <a:rPr b="0" i="0" lang="en" sz="22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Locate bottom of </a:t>
            </a:r>
            <a:r>
              <a:rPr b="1" i="1" lang="en" sz="22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meniscus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1" i="1" sz="2200" u="none" cap="none" strike="noStrike"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bin"/>
              <a:buAutoNum type="arabicPeriod"/>
            </a:pPr>
            <a:r>
              <a:rPr b="0" i="0" lang="en" sz="22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Identify numerical value of hashmarks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bin"/>
              <a:buAutoNum type="arabicPeriod"/>
            </a:pPr>
            <a:r>
              <a:rPr b="0" i="0" lang="en" sz="22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Record volume out to smallest hashmark + 1 estimated digit</a:t>
            </a:r>
          </a:p>
        </p:txBody>
      </p:sp>
      <p:pic>
        <p:nvPicPr>
          <p:cNvPr descr="4273224351_83582d5628_b.jpg" id="153" name="Shape 1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70861" y="0"/>
            <a:ext cx="34308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186350" y="76200"/>
            <a:ext cx="4950900" cy="1192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Bangers"/>
              <a:buNone/>
            </a:pPr>
            <a:r>
              <a:rPr b="1" i="0" lang="en" sz="7200" u="none" cap="none" strike="noStrike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Precision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269475" y="1144650"/>
            <a:ext cx="3386400" cy="40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Degree of refinement of an instrument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bin"/>
              <a:ea typeface="Cabin"/>
              <a:cs typeface="Cabin"/>
              <a:sym typeface="Cabin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Cabin"/>
              <a:buNone/>
            </a:pPr>
            <a:r>
              <a:rPr b="0" i="0" lang="en" sz="3000" u="none" cap="none" strike="noStrike">
                <a:solidFill>
                  <a:srgbClr val="000000"/>
                </a:solidFill>
                <a:latin typeface="Cabin"/>
                <a:ea typeface="Cabin"/>
                <a:cs typeface="Cabin"/>
                <a:sym typeface="Cabin"/>
              </a:rPr>
              <a:t>Consistency, repeatability</a:t>
            </a:r>
          </a:p>
        </p:txBody>
      </p:sp>
      <p:pic>
        <p:nvPicPr>
          <p:cNvPr descr="Schott_Duran_Beaker_low_form_250ml.jpg" id="160" name="Shape 160"/>
          <p:cNvPicPr preferRelativeResize="0"/>
          <p:nvPr/>
        </p:nvPicPr>
        <p:blipFill rotWithShape="1">
          <a:blip r:embed="rId3">
            <a:alphaModFix/>
          </a:blip>
          <a:srcRect b="0" l="5548" r="12731" t="0"/>
          <a:stretch/>
        </p:blipFill>
        <p:spPr>
          <a:xfrm>
            <a:off x="3900275" y="74561"/>
            <a:ext cx="2720700" cy="499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4273224351_83582d5628_b.jpg" id="161" name="Shape 161"/>
          <p:cNvPicPr preferRelativeResize="0"/>
          <p:nvPr/>
        </p:nvPicPr>
        <p:blipFill rotWithShape="1">
          <a:blip r:embed="rId4">
            <a:alphaModFix/>
          </a:blip>
          <a:srcRect b="0" l="7413" r="18818" t="0"/>
          <a:stretch/>
        </p:blipFill>
        <p:spPr>
          <a:xfrm>
            <a:off x="6616300" y="0"/>
            <a:ext cx="25308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Shape 162"/>
          <p:cNvSpPr txBox="1"/>
          <p:nvPr/>
        </p:nvSpPr>
        <p:spPr>
          <a:xfrm rot="870601">
            <a:off x="7055004" y="271344"/>
            <a:ext cx="1689488" cy="1844765"/>
          </a:xfrm>
          <a:prstGeom prst="rect">
            <a:avLst/>
          </a:prstGeom>
          <a:solidFill>
            <a:srgbClr val="76A5AF"/>
          </a:solidFill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Cabin"/>
              <a:buNone/>
            </a:pPr>
            <a:r>
              <a:rPr b="1" i="1" lang="en" sz="3600" u="none" cap="none" strike="noStrike">
                <a:solidFill>
                  <a:srgbClr val="FFFFFF"/>
                </a:solidFill>
                <a:latin typeface="Cabin"/>
                <a:ea typeface="Cabin"/>
                <a:cs typeface="Cabin"/>
                <a:sym typeface="Cabin"/>
              </a:rPr>
              <a:t>MUCH more precise!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457200" y="1200150"/>
            <a:ext cx="8229600" cy="3725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