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7" r:id="rId2"/>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151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F105A5-0158-4E3A-94B7-13E5CA642511}" type="datetimeFigureOut">
              <a:rPr lang="en-US" smtClean="0"/>
              <a:t>6/16/2016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4841D-15DB-4426-81DC-E6DA82FDA538}" type="slidenum">
              <a:rPr lang="en-US" smtClean="0"/>
              <a:t>‹#›</a:t>
            </a:fld>
            <a:endParaRPr lang="en-US"/>
          </a:p>
        </p:txBody>
      </p:sp>
    </p:spTree>
    <p:extLst>
      <p:ext uri="{BB962C8B-B14F-4D97-AF65-F5344CB8AC3E}">
        <p14:creationId xmlns:p14="http://schemas.microsoft.com/office/powerpoint/2010/main" val="551413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354841D-15DB-4426-81DC-E6DA82FDA538}" type="slidenum">
              <a:rPr lang="en-US" smtClean="0"/>
              <a:t>1</a:t>
            </a:fld>
            <a:endParaRPr lang="en-US"/>
          </a:p>
        </p:txBody>
      </p:sp>
    </p:spTree>
    <p:extLst>
      <p:ext uri="{BB962C8B-B14F-4D97-AF65-F5344CB8AC3E}">
        <p14:creationId xmlns:p14="http://schemas.microsoft.com/office/powerpoint/2010/main" val="3243246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FDDD9D2-8A2F-4BC7-9226-5016535FB6D5}"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9175002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DDD9D2-8A2F-4BC7-9226-5016535FB6D5}"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321062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DDD9D2-8A2F-4BC7-9226-5016535FB6D5}"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6391996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FDDD9D2-8A2F-4BC7-9226-5016535FB6D5}"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2147086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DDD9D2-8A2F-4BC7-9226-5016535FB6D5}" type="datetimeFigureOut">
              <a:rPr lang="en-US" smtClean="0"/>
              <a:t>6/16/2016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182114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DDD9D2-8A2F-4BC7-9226-5016535FB6D5}"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365590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FDDD9D2-8A2F-4BC7-9226-5016535FB6D5}" type="datetimeFigureOut">
              <a:rPr lang="en-US" smtClean="0"/>
              <a:t>6/16/2016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2706563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FDDD9D2-8A2F-4BC7-9226-5016535FB6D5}" type="datetimeFigureOut">
              <a:rPr lang="en-US" smtClean="0"/>
              <a:t>6/16/2016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735125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DDD9D2-8A2F-4BC7-9226-5016535FB6D5}" type="datetimeFigureOut">
              <a:rPr lang="en-US" smtClean="0"/>
              <a:t>6/16/2016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831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DDD9D2-8A2F-4BC7-9226-5016535FB6D5}"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22535244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DDD9D2-8A2F-4BC7-9226-5016535FB6D5}" type="datetimeFigureOut">
              <a:rPr lang="en-US" smtClean="0"/>
              <a:t>6/16/2016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83B52-0A54-4885-8328-4EA29CA63CFF}" type="slidenum">
              <a:rPr lang="en-US" smtClean="0"/>
              <a:t>‹#›</a:t>
            </a:fld>
            <a:endParaRPr lang="en-US"/>
          </a:p>
        </p:txBody>
      </p:sp>
    </p:spTree>
    <p:extLst>
      <p:ext uri="{BB962C8B-B14F-4D97-AF65-F5344CB8AC3E}">
        <p14:creationId xmlns:p14="http://schemas.microsoft.com/office/powerpoint/2010/main" val="413287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DDD9D2-8A2F-4BC7-9226-5016535FB6D5}" type="datetimeFigureOut">
              <a:rPr lang="en-US" smtClean="0"/>
              <a:t>6/16/2016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983B52-0A54-4885-8328-4EA29CA63CFF}" type="slidenum">
              <a:rPr lang="en-US" smtClean="0"/>
              <a:t>‹#›</a:t>
            </a:fld>
            <a:endParaRPr lang="en-US"/>
          </a:p>
        </p:txBody>
      </p:sp>
    </p:spTree>
    <p:extLst>
      <p:ext uri="{BB962C8B-B14F-4D97-AF65-F5344CB8AC3E}">
        <p14:creationId xmlns:p14="http://schemas.microsoft.com/office/powerpoint/2010/main" val="32003342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teksresourcesystem.net/module/content/search/item/6627/viewdetail.ashx"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26367412"/>
              </p:ext>
            </p:extLst>
          </p:nvPr>
        </p:nvGraphicFramePr>
        <p:xfrm>
          <a:off x="60959" y="343746"/>
          <a:ext cx="9015414" cy="6228221"/>
        </p:xfrm>
        <a:graphic>
          <a:graphicData uri="http://schemas.openxmlformats.org/drawingml/2006/table">
            <a:tbl>
              <a:tblPr firstRow="1" firstCol="1" bandRow="1">
                <a:tableStyleId>{5C22544A-7EE6-4342-B048-85BDC9FD1C3A}</a:tableStyleId>
              </a:tblPr>
              <a:tblGrid>
                <a:gridCol w="2281234">
                  <a:extLst>
                    <a:ext uri="{9D8B030D-6E8A-4147-A177-3AD203B41FA5}">
                      <a16:colId xmlns:a16="http://schemas.microsoft.com/office/drawing/2014/main" val="20000"/>
                    </a:ext>
                  </a:extLst>
                </a:gridCol>
                <a:gridCol w="1572994">
                  <a:extLst>
                    <a:ext uri="{9D8B030D-6E8A-4147-A177-3AD203B41FA5}">
                      <a16:colId xmlns:a16="http://schemas.microsoft.com/office/drawing/2014/main" val="20001"/>
                    </a:ext>
                  </a:extLst>
                </a:gridCol>
                <a:gridCol w="1474623">
                  <a:extLst>
                    <a:ext uri="{9D8B030D-6E8A-4147-A177-3AD203B41FA5}">
                      <a16:colId xmlns:a16="http://schemas.microsoft.com/office/drawing/2014/main" val="20002"/>
                    </a:ext>
                  </a:extLst>
                </a:gridCol>
                <a:gridCol w="1720396">
                  <a:extLst>
                    <a:ext uri="{9D8B030D-6E8A-4147-A177-3AD203B41FA5}">
                      <a16:colId xmlns:a16="http://schemas.microsoft.com/office/drawing/2014/main" val="20003"/>
                    </a:ext>
                  </a:extLst>
                </a:gridCol>
                <a:gridCol w="1531824">
                  <a:extLst>
                    <a:ext uri="{9D8B030D-6E8A-4147-A177-3AD203B41FA5}">
                      <a16:colId xmlns:a16="http://schemas.microsoft.com/office/drawing/2014/main" val="20004"/>
                    </a:ext>
                  </a:extLst>
                </a:gridCol>
                <a:gridCol w="434343">
                  <a:extLst>
                    <a:ext uri="{9D8B030D-6E8A-4147-A177-3AD203B41FA5}">
                      <a16:colId xmlns:a16="http://schemas.microsoft.com/office/drawing/2014/main" val="20005"/>
                    </a:ext>
                  </a:extLst>
                </a:gridCol>
              </a:tblGrid>
              <a:tr h="161518">
                <a:tc>
                  <a:txBody>
                    <a:bodyPr/>
                    <a:lstStyle/>
                    <a:p>
                      <a:pPr marL="0" marR="0" algn="ctr">
                        <a:lnSpc>
                          <a:spcPts val="1350"/>
                        </a:lnSpc>
                        <a:spcBef>
                          <a:spcPts val="0"/>
                        </a:spcBef>
                        <a:spcAft>
                          <a:spcPts val="0"/>
                        </a:spcAft>
                      </a:pPr>
                      <a:r>
                        <a:rPr lang="en-US" sz="700" dirty="0">
                          <a:effectLst/>
                        </a:rPr>
                        <a:t>TEKS</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50"/>
                        </a:lnSpc>
                        <a:spcBef>
                          <a:spcPts val="0"/>
                        </a:spcBef>
                        <a:spcAft>
                          <a:spcPts val="0"/>
                        </a:spcAft>
                      </a:pPr>
                      <a:r>
                        <a:rPr lang="en-US" sz="700" dirty="0">
                          <a:effectLst/>
                        </a:rPr>
                        <a:t>4</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50"/>
                        </a:lnSpc>
                        <a:spcBef>
                          <a:spcPts val="0"/>
                        </a:spcBef>
                        <a:spcAft>
                          <a:spcPts val="0"/>
                        </a:spcAft>
                      </a:pPr>
                      <a:r>
                        <a:rPr lang="en-US" sz="700">
                          <a:effectLst/>
                        </a:rPr>
                        <a:t>3</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50"/>
                        </a:lnSpc>
                        <a:spcBef>
                          <a:spcPts val="0"/>
                        </a:spcBef>
                        <a:spcAft>
                          <a:spcPts val="0"/>
                        </a:spcAft>
                      </a:pPr>
                      <a:r>
                        <a:rPr lang="en-US" sz="700">
                          <a:effectLst/>
                        </a:rPr>
                        <a:t>2</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50"/>
                        </a:lnSpc>
                        <a:spcBef>
                          <a:spcPts val="0"/>
                        </a:spcBef>
                        <a:spcAft>
                          <a:spcPts val="0"/>
                        </a:spcAft>
                      </a:pPr>
                      <a:r>
                        <a:rPr lang="en-US" sz="700">
                          <a:effectLst/>
                        </a:rPr>
                        <a:t>1</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ts val="1350"/>
                        </a:lnSpc>
                        <a:spcBef>
                          <a:spcPts val="0"/>
                        </a:spcBef>
                        <a:spcAft>
                          <a:spcPts val="0"/>
                        </a:spcAft>
                      </a:pPr>
                      <a:r>
                        <a:rPr lang="en-US" sz="700">
                          <a:effectLst/>
                        </a:rPr>
                        <a:t>0</a:t>
                      </a:r>
                      <a:endParaRPr lang="en-US" sz="70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650154">
                <a:tc>
                  <a:txBody>
                    <a:bodyPr/>
                    <a:lstStyle/>
                    <a:p>
                      <a:pPr marL="0" marR="0" indent="0" algn="l" defTabSz="914400" rtl="0" eaLnBrk="1" fontAlgn="auto" latinLnBrk="0" hangingPunct="1">
                        <a:lnSpc>
                          <a:spcPts val="1350"/>
                        </a:lnSpc>
                        <a:spcBef>
                          <a:spcPts val="0"/>
                        </a:spcBef>
                        <a:spcAft>
                          <a:spcPts val="0"/>
                        </a:spcAft>
                        <a:buClrTx/>
                        <a:buSzTx/>
                        <a:buFontTx/>
                        <a:buNone/>
                        <a:tabLst/>
                        <a:defRPr/>
                      </a:pPr>
                      <a:r>
                        <a:rPr lang="en-US" sz="700" dirty="0" smtClean="0">
                          <a:effectLst/>
                        </a:rPr>
                        <a:t>3.4A Collect, record, and analyze information using tools, including </a:t>
                      </a:r>
                      <a:r>
                        <a:rPr lang="en-US" sz="700" strike="sngStrike" dirty="0" smtClean="0">
                          <a:effectLst/>
                        </a:rPr>
                        <a:t>microscopes, cameras,</a:t>
                      </a:r>
                      <a:r>
                        <a:rPr lang="en-US" sz="700" dirty="0" smtClean="0">
                          <a:effectLst/>
                        </a:rPr>
                        <a:t> computers, </a:t>
                      </a:r>
                      <a:r>
                        <a:rPr lang="en-US" sz="700" strike="sngStrike" dirty="0" smtClean="0">
                          <a:effectLst/>
                        </a:rPr>
                        <a:t>hand lenses, metric rulers,</a:t>
                      </a:r>
                      <a:r>
                        <a:rPr lang="en-US" sz="700" dirty="0" smtClean="0">
                          <a:effectLst/>
                        </a:rPr>
                        <a:t> Celsius thermometers, wind vanes, rain gauges, </a:t>
                      </a:r>
                      <a:r>
                        <a:rPr lang="en-US" sz="700" strike="sngStrike" dirty="0" smtClean="0">
                          <a:effectLst/>
                        </a:rPr>
                        <a:t>pan balances, graduated cylinders, beakers, spring scales, hot plates, meter sticks</a:t>
                      </a:r>
                      <a:r>
                        <a:rPr lang="en-US" sz="700" dirty="0" smtClean="0">
                          <a:effectLst/>
                        </a:rPr>
                        <a:t>, compasses, </a:t>
                      </a:r>
                      <a:r>
                        <a:rPr lang="en-US" sz="700" strike="sngStrike" dirty="0" smtClean="0">
                          <a:effectLst/>
                        </a:rPr>
                        <a:t>magnets, collecting nets</a:t>
                      </a:r>
                      <a:r>
                        <a:rPr lang="en-US" sz="700" dirty="0" smtClean="0">
                          <a:effectLst/>
                        </a:rPr>
                        <a:t>, notebooks, </a:t>
                      </a:r>
                      <a:r>
                        <a:rPr lang="en-US" sz="700" strike="sngStrike" dirty="0" smtClean="0">
                          <a:effectLst/>
                        </a:rPr>
                        <a:t>sound recorders, and</a:t>
                      </a:r>
                      <a:r>
                        <a:rPr lang="en-US" sz="700" dirty="0" smtClean="0">
                          <a:effectLst/>
                        </a:rPr>
                        <a:t> </a:t>
                      </a:r>
                      <a:r>
                        <a:rPr lang="en-US" sz="700" strike="sngStrike" dirty="0" smtClean="0">
                          <a:effectLst/>
                        </a:rPr>
                        <a:t>Sun, Earth, and Moon system models</a:t>
                      </a:r>
                      <a:r>
                        <a:rPr lang="en-US" sz="700" dirty="0" smtClean="0">
                          <a:effectLst/>
                        </a:rPr>
                        <a:t>; timing devices, including clocks and stop watches; </a:t>
                      </a:r>
                      <a:r>
                        <a:rPr lang="en-US" sz="700" strike="sngStrike" dirty="0" smtClean="0">
                          <a:effectLst/>
                        </a:rPr>
                        <a:t>and materials to support observation of habitats of organisms such as terrariums and aquariums</a:t>
                      </a:r>
                      <a:r>
                        <a:rPr lang="en-US" sz="700" dirty="0" smtClean="0">
                          <a:effectLst/>
                        </a:rPr>
                        <a:t>.</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A </a:t>
                      </a:r>
                      <a:r>
                        <a:rPr lang="en-US" sz="700" dirty="0" smtClean="0">
                          <a:effectLst/>
                        </a:rPr>
                        <a:t>three</a:t>
                      </a:r>
                      <a:r>
                        <a:rPr lang="en-US" sz="700" baseline="0" dirty="0" smtClean="0">
                          <a:effectLst/>
                        </a:rPr>
                        <a:t> (3) day </a:t>
                      </a:r>
                      <a:r>
                        <a:rPr lang="en-US" sz="700" dirty="0" smtClean="0">
                          <a:effectLst/>
                        </a:rPr>
                        <a:t>set </a:t>
                      </a:r>
                      <a:r>
                        <a:rPr lang="en-US" sz="700" dirty="0">
                          <a:effectLst/>
                        </a:rPr>
                        <a:t>of weather data </a:t>
                      </a:r>
                      <a:r>
                        <a:rPr lang="en-US" sz="700" dirty="0" smtClean="0">
                          <a:effectLst/>
                        </a:rPr>
                        <a:t>is presented for different locations at the same time .</a:t>
                      </a:r>
                      <a:r>
                        <a:rPr lang="en-US" sz="700" baseline="0" dirty="0" smtClean="0">
                          <a:effectLst/>
                        </a:rPr>
                        <a:t> The data </a:t>
                      </a:r>
                      <a:r>
                        <a:rPr lang="en-US" sz="700" dirty="0" smtClean="0">
                          <a:effectLst/>
                        </a:rPr>
                        <a:t>is </a:t>
                      </a:r>
                      <a:r>
                        <a:rPr lang="en-US" sz="700" dirty="0">
                          <a:effectLst/>
                        </a:rPr>
                        <a:t>clear, accurate and easy to interpret. </a:t>
                      </a:r>
                      <a:r>
                        <a:rPr lang="en-US" sz="700" dirty="0" smtClean="0">
                          <a:effectLst/>
                        </a:rPr>
                        <a:t>Student</a:t>
                      </a:r>
                      <a:r>
                        <a:rPr lang="en-US" sz="700" baseline="0" dirty="0" smtClean="0">
                          <a:effectLst/>
                        </a:rPr>
                        <a:t> demonstrates proper use of </a:t>
                      </a:r>
                      <a:r>
                        <a:rPr lang="en-US" sz="700" dirty="0" smtClean="0">
                          <a:effectLst/>
                        </a:rPr>
                        <a:t>tools (i.e., computer, thermometer, wind vane, rain gauge, compass, notebook, timing devices).</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A three</a:t>
                      </a:r>
                      <a:r>
                        <a:rPr lang="en-US" sz="700" baseline="0" dirty="0" smtClean="0">
                          <a:effectLst/>
                        </a:rPr>
                        <a:t> (3) day </a:t>
                      </a:r>
                      <a:r>
                        <a:rPr lang="en-US" sz="700" dirty="0" smtClean="0">
                          <a:effectLst/>
                        </a:rPr>
                        <a:t>set of weather data is presented for different locations at the same time .</a:t>
                      </a:r>
                      <a:r>
                        <a:rPr lang="en-US" sz="700" baseline="0" dirty="0" smtClean="0">
                          <a:effectLst/>
                        </a:rPr>
                        <a:t> The data </a:t>
                      </a:r>
                      <a:r>
                        <a:rPr lang="en-US" sz="700" dirty="0" smtClean="0">
                          <a:effectLst/>
                        </a:rPr>
                        <a:t>is generally clear, accurate and easy to interpret. </a:t>
                      </a:r>
                      <a:r>
                        <a:rPr lang="en-US" sz="700" dirty="0">
                          <a:effectLst/>
                        </a:rPr>
                        <a:t>There may be minor inaccuracies or omissions, but it is generally clear that the student knows </a:t>
                      </a:r>
                      <a:r>
                        <a:rPr lang="en-US" sz="700" dirty="0" smtClean="0">
                          <a:effectLst/>
                        </a:rPr>
                        <a:t>how to use the tools and </a:t>
                      </a:r>
                      <a:r>
                        <a:rPr lang="en-US" sz="700" dirty="0">
                          <a:effectLst/>
                        </a:rPr>
                        <a:t>how to record it.</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A three</a:t>
                      </a:r>
                      <a:r>
                        <a:rPr lang="en-US" sz="700" baseline="0" dirty="0" smtClean="0">
                          <a:effectLst/>
                        </a:rPr>
                        <a:t> (3) day </a:t>
                      </a:r>
                      <a:r>
                        <a:rPr lang="en-US" sz="700" dirty="0" smtClean="0">
                          <a:effectLst/>
                        </a:rPr>
                        <a:t>set of weather is presented for different locations at the same time .</a:t>
                      </a:r>
                      <a:r>
                        <a:rPr lang="en-US" sz="700" baseline="0" dirty="0" smtClean="0">
                          <a:effectLst/>
                        </a:rPr>
                        <a:t> The data </a:t>
                      </a:r>
                      <a:r>
                        <a:rPr lang="en-US" sz="700" dirty="0" smtClean="0">
                          <a:effectLst/>
                        </a:rPr>
                        <a:t>includes </a:t>
                      </a:r>
                      <a:r>
                        <a:rPr lang="en-US" sz="700" dirty="0">
                          <a:effectLst/>
                        </a:rPr>
                        <a:t>flaws in accuracy or omits required data.  There is enough weather data present </a:t>
                      </a:r>
                      <a:r>
                        <a:rPr lang="en-US" sz="700" dirty="0" smtClean="0">
                          <a:effectLst/>
                        </a:rPr>
                        <a:t>however</a:t>
                      </a:r>
                      <a:r>
                        <a:rPr lang="en-US" sz="700" dirty="0">
                          <a:effectLst/>
                        </a:rPr>
                        <a:t>, to determine that </a:t>
                      </a:r>
                      <a:r>
                        <a:rPr lang="en-US" sz="700" dirty="0" smtClean="0">
                          <a:effectLst/>
                        </a:rPr>
                        <a:t> the student knows how to use the tools and</a:t>
                      </a:r>
                      <a:r>
                        <a:rPr lang="en-US" sz="700" dirty="0">
                          <a:effectLst/>
                        </a:rPr>
                        <a:t> how to record it.  It is possible that the student records only one particular category of weather data.</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There is little to no evidence </a:t>
                      </a:r>
                      <a:r>
                        <a:rPr lang="en-US" sz="700" dirty="0" smtClean="0">
                          <a:effectLst/>
                        </a:rPr>
                        <a:t>of local </a:t>
                      </a:r>
                      <a:r>
                        <a:rPr lang="en-US" sz="700" dirty="0">
                          <a:effectLst/>
                        </a:rPr>
                        <a:t>weather </a:t>
                      </a:r>
                      <a:r>
                        <a:rPr lang="en-US" sz="700" dirty="0" smtClean="0">
                          <a:effectLst/>
                        </a:rPr>
                        <a:t>data.</a:t>
                      </a:r>
                      <a:r>
                        <a:rPr lang="en-US" sz="700" dirty="0">
                          <a:effectLst/>
                        </a:rPr>
                        <a:t>  The data set may be skeletal, vague, and inaccurate.</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Student does not attempt the task.</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686050">
                <a:tc>
                  <a:txBody>
                    <a:bodyPr/>
                    <a:lstStyle/>
                    <a:p>
                      <a:pPr marL="0" marR="0">
                        <a:lnSpc>
                          <a:spcPts val="1350"/>
                        </a:lnSpc>
                        <a:spcBef>
                          <a:spcPts val="0"/>
                        </a:spcBef>
                        <a:spcAft>
                          <a:spcPts val="0"/>
                        </a:spcAft>
                      </a:pPr>
                      <a:r>
                        <a:rPr lang="en-US" sz="700" dirty="0" smtClean="0">
                          <a:effectLst/>
                        </a:rPr>
                        <a:t>3.8A </a:t>
                      </a:r>
                      <a:r>
                        <a:rPr lang="en-US" sz="700" strike="noStrike" dirty="0" smtClean="0">
                          <a:effectLst/>
                        </a:rPr>
                        <a:t>Observe, measure, record and </a:t>
                      </a:r>
                      <a:r>
                        <a:rPr lang="en-US" sz="700" dirty="0" smtClean="0">
                          <a:effectLst/>
                        </a:rPr>
                        <a:t>compare day-to-day weather changes in different locations at the same time that include air temperature, wind direction and precipitation.</a:t>
                      </a: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350"/>
                        </a:lnSpc>
                        <a:spcBef>
                          <a:spcPts val="0"/>
                        </a:spcBef>
                        <a:spcAft>
                          <a:spcPts val="0"/>
                        </a:spcAft>
                        <a:buClrTx/>
                        <a:buSzTx/>
                        <a:buFontTx/>
                        <a:buNone/>
                        <a:tabLst/>
                        <a:defRPr/>
                      </a:pPr>
                      <a:r>
                        <a:rPr lang="en-US" sz="700" dirty="0" smtClean="0">
                          <a:effectLst/>
                        </a:rPr>
                        <a:t>A three</a:t>
                      </a:r>
                      <a:r>
                        <a:rPr lang="en-US" sz="700" baseline="0" dirty="0" smtClean="0">
                          <a:effectLst/>
                        </a:rPr>
                        <a:t> (3) day </a:t>
                      </a:r>
                      <a:r>
                        <a:rPr lang="en-US" sz="700" dirty="0" smtClean="0">
                          <a:effectLst/>
                        </a:rPr>
                        <a:t>set of weather data for different locations at the same time </a:t>
                      </a:r>
                      <a:r>
                        <a:rPr lang="en-US" sz="700" baseline="0" dirty="0" smtClean="0">
                          <a:effectLst/>
                        </a:rPr>
                        <a:t> is represented in a </a:t>
                      </a:r>
                      <a:r>
                        <a:rPr lang="en-US" sz="700" dirty="0" smtClean="0">
                          <a:effectLst/>
                        </a:rPr>
                        <a:t>graph, table, chart, or map.</a:t>
                      </a:r>
                      <a:r>
                        <a:rPr lang="en-US" sz="700" baseline="0" dirty="0" smtClean="0">
                          <a:effectLst/>
                        </a:rPr>
                        <a:t>  The comparison of day-to-day weather changes in different locations at the same time is clear, accurate and easy to interpret.</a:t>
                      </a:r>
                      <a:r>
                        <a:rPr lang="en-US" sz="700" dirty="0" smtClean="0">
                          <a:effectLst/>
                        </a:rPr>
                        <a:t>  Appropriate categories of weather data are included (i.e., air temperature, wind direction, wind speed, and precipitation).</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350"/>
                        </a:lnSpc>
                        <a:spcBef>
                          <a:spcPts val="0"/>
                        </a:spcBef>
                        <a:spcAft>
                          <a:spcPts val="0"/>
                        </a:spcAft>
                        <a:buClrTx/>
                        <a:buSzTx/>
                        <a:buFontTx/>
                        <a:buNone/>
                        <a:tabLst/>
                        <a:defRPr/>
                      </a:pPr>
                      <a:r>
                        <a:rPr lang="en-US" sz="700" dirty="0" smtClean="0">
                          <a:effectLst/>
                        </a:rPr>
                        <a:t>A three</a:t>
                      </a:r>
                      <a:r>
                        <a:rPr lang="en-US" sz="700" baseline="0" dirty="0" smtClean="0">
                          <a:effectLst/>
                        </a:rPr>
                        <a:t> (3) day </a:t>
                      </a:r>
                      <a:r>
                        <a:rPr lang="en-US" sz="700" dirty="0" smtClean="0">
                          <a:effectLst/>
                        </a:rPr>
                        <a:t>set of weather data for different locations at the same time </a:t>
                      </a:r>
                      <a:r>
                        <a:rPr lang="en-US" sz="700" baseline="0" dirty="0" smtClean="0">
                          <a:effectLst/>
                        </a:rPr>
                        <a:t> is represented in a </a:t>
                      </a:r>
                      <a:r>
                        <a:rPr lang="en-US" sz="700" dirty="0" smtClean="0">
                          <a:effectLst/>
                        </a:rPr>
                        <a:t>graph, table, chart, or map.</a:t>
                      </a:r>
                      <a:r>
                        <a:rPr lang="en-US" sz="700" baseline="0" dirty="0" smtClean="0">
                          <a:effectLst/>
                        </a:rPr>
                        <a:t>  The comparison of day-to-day weather changes in different locations at the same time is clear, accurate and easy to interpret.</a:t>
                      </a:r>
                      <a:r>
                        <a:rPr lang="en-US" sz="700" dirty="0" smtClean="0">
                          <a:effectLst/>
                        </a:rPr>
                        <a:t> </a:t>
                      </a:r>
                      <a:r>
                        <a:rPr lang="en-US" sz="700" dirty="0">
                          <a:effectLst/>
                        </a:rPr>
                        <a:t>There may be minor inaccuracies or </a:t>
                      </a:r>
                      <a:r>
                        <a:rPr lang="en-US" sz="700" dirty="0" smtClean="0">
                          <a:effectLst/>
                        </a:rPr>
                        <a:t>omissions.</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ts val="1350"/>
                        </a:lnSpc>
                        <a:spcBef>
                          <a:spcPts val="0"/>
                        </a:spcBef>
                        <a:spcAft>
                          <a:spcPts val="0"/>
                        </a:spcAft>
                        <a:buClrTx/>
                        <a:buSzTx/>
                        <a:buFontTx/>
                        <a:buNone/>
                        <a:tabLst/>
                        <a:defRPr/>
                      </a:pPr>
                      <a:r>
                        <a:rPr lang="en-US" sz="700" dirty="0" smtClean="0">
                          <a:effectLst/>
                        </a:rPr>
                        <a:t>A three</a:t>
                      </a:r>
                      <a:r>
                        <a:rPr lang="en-US" sz="700" baseline="0" dirty="0" smtClean="0">
                          <a:effectLst/>
                        </a:rPr>
                        <a:t> (3) day </a:t>
                      </a:r>
                      <a:r>
                        <a:rPr lang="en-US" sz="700" dirty="0" smtClean="0">
                          <a:effectLst/>
                        </a:rPr>
                        <a:t>set of weather data for different locations at the same time </a:t>
                      </a:r>
                      <a:r>
                        <a:rPr lang="en-US" sz="700" baseline="0" dirty="0" smtClean="0">
                          <a:effectLst/>
                        </a:rPr>
                        <a:t> is represented in a </a:t>
                      </a:r>
                      <a:r>
                        <a:rPr lang="en-US" sz="700" dirty="0" smtClean="0">
                          <a:effectLst/>
                        </a:rPr>
                        <a:t>graph, table, chart, or map.</a:t>
                      </a:r>
                      <a:r>
                        <a:rPr lang="en-US" sz="700" baseline="0" dirty="0" smtClean="0">
                          <a:effectLst/>
                        </a:rPr>
                        <a:t>  The comparison of day-to-day weather changes in different locations at the same time </a:t>
                      </a:r>
                      <a:r>
                        <a:rPr lang="en-US" sz="700" dirty="0" smtClean="0">
                          <a:effectLst/>
                        </a:rPr>
                        <a:t>includes </a:t>
                      </a:r>
                      <a:r>
                        <a:rPr lang="en-US" sz="700" dirty="0">
                          <a:effectLst/>
                        </a:rPr>
                        <a:t>flaws in accuracy or omits required data. </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There is little to no evidence of weather data presented for different locations at the same time.  </a:t>
                      </a:r>
                      <a:r>
                        <a:rPr lang="en-US" sz="700" baseline="0" dirty="0" smtClean="0">
                          <a:effectLst/>
                        </a:rPr>
                        <a:t>The comparison of day-to-day weather changes in different locations at the same time </a:t>
                      </a:r>
                      <a:r>
                        <a:rPr lang="en-US" sz="700" dirty="0" smtClean="0">
                          <a:effectLst/>
                        </a:rPr>
                        <a:t>may </a:t>
                      </a:r>
                      <a:r>
                        <a:rPr lang="en-US" sz="700" dirty="0">
                          <a:effectLst/>
                        </a:rPr>
                        <a:t>be skeletal, vague, and inaccurate.</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Student does not attempt the task.</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123031"/>
                  </a:ext>
                </a:extLst>
              </a:tr>
              <a:tr h="708149">
                <a:tc>
                  <a:txBody>
                    <a:bodyPr/>
                    <a:lstStyle/>
                    <a:p>
                      <a:pPr marL="0" marR="0">
                        <a:lnSpc>
                          <a:spcPts val="1350"/>
                        </a:lnSpc>
                        <a:spcBef>
                          <a:spcPts val="0"/>
                        </a:spcBef>
                        <a:spcAft>
                          <a:spcPts val="0"/>
                        </a:spcAft>
                      </a:pPr>
                      <a:r>
                        <a:rPr lang="en-US" sz="700" dirty="0">
                          <a:effectLst/>
                        </a:rPr>
                        <a:t>3.2D Analyze and interpret patterns in data to construct reasonable explanations based on evidence from investigations</a:t>
                      </a:r>
                      <a:r>
                        <a:rPr lang="en-US" sz="700" dirty="0" smtClean="0">
                          <a:effectLst/>
                        </a:rPr>
                        <a:t>.</a:t>
                      </a: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Specific and detailed writing about the location that would be the better place to </a:t>
                      </a:r>
                      <a:r>
                        <a:rPr lang="en-US" sz="700" dirty="0" smtClean="0">
                          <a:effectLst/>
                        </a:rPr>
                        <a:t>take a field trip.</a:t>
                      </a:r>
                      <a:r>
                        <a:rPr lang="en-US" sz="700" dirty="0">
                          <a:effectLst/>
                        </a:rPr>
                        <a:t> </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Detailed writing about the location that would be the better place to </a:t>
                      </a:r>
                      <a:r>
                        <a:rPr lang="en-US" sz="700" dirty="0" smtClean="0">
                          <a:effectLst/>
                        </a:rPr>
                        <a:t>take a field is provided</a:t>
                      </a:r>
                      <a:r>
                        <a:rPr lang="en-US" sz="700" dirty="0">
                          <a:effectLst/>
                        </a:rPr>
                        <a:t>. </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General writing about the location that would be the better place to </a:t>
                      </a:r>
                      <a:r>
                        <a:rPr lang="en-US" sz="700" dirty="0" smtClean="0">
                          <a:effectLst/>
                        </a:rPr>
                        <a:t>take a field trip </a:t>
                      </a:r>
                      <a:r>
                        <a:rPr lang="en-US" sz="700" dirty="0">
                          <a:effectLst/>
                        </a:rPr>
                        <a:t>is provided. </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There is little to no evidence in the writing about the location that would be the better place to </a:t>
                      </a:r>
                      <a:r>
                        <a:rPr lang="en-US" sz="700" dirty="0" smtClean="0">
                          <a:effectLst/>
                        </a:rPr>
                        <a:t>take a field trip.</a:t>
                      </a:r>
                      <a:r>
                        <a:rPr lang="en-US" sz="700" dirty="0">
                          <a:effectLst/>
                        </a:rPr>
                        <a:t> </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Student does not attempt the task.</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1951355">
                <a:tc>
                  <a:txBody>
                    <a:bodyPr/>
                    <a:lstStyle/>
                    <a:p>
                      <a:pPr marL="0" marR="0">
                        <a:lnSpc>
                          <a:spcPts val="1350"/>
                        </a:lnSpc>
                        <a:spcBef>
                          <a:spcPts val="0"/>
                        </a:spcBef>
                        <a:spcAft>
                          <a:spcPts val="0"/>
                        </a:spcAft>
                      </a:pPr>
                      <a:r>
                        <a:rPr lang="en-US" sz="700" dirty="0" smtClean="0">
                          <a:effectLst/>
                        </a:rPr>
                        <a:t>3.2F Communicate valid conclusions supported by data in writing, by drawing pictures, and through verbal discussion.</a:t>
                      </a:r>
                    </a:p>
                    <a:p>
                      <a:pPr marL="0" marR="0">
                        <a:lnSpc>
                          <a:spcPts val="1350"/>
                        </a:lnSpc>
                        <a:spcBef>
                          <a:spcPts val="0"/>
                        </a:spcBef>
                        <a:spcAft>
                          <a:spcPts val="0"/>
                        </a:spcAft>
                      </a:pPr>
                      <a:endParaRPr lang="en-US" sz="700" dirty="0" smtClean="0">
                        <a:effectLst/>
                      </a:endParaRPr>
                    </a:p>
                    <a:p>
                      <a:pPr marL="0" marR="0">
                        <a:lnSpc>
                          <a:spcPts val="1350"/>
                        </a:lnSpc>
                        <a:spcBef>
                          <a:spcPts val="0"/>
                        </a:spcBef>
                        <a:spcAft>
                          <a:spcPts val="0"/>
                        </a:spcAft>
                      </a:pP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Accurate </a:t>
                      </a:r>
                      <a:r>
                        <a:rPr lang="en-US" sz="700" dirty="0">
                          <a:effectLst/>
                        </a:rPr>
                        <a:t>grade-level appropriate science vocabulary to describe and compare the day-to-day weather conditions in the two different locations is used, and the description includes a reasonable, supported explanation for the choice of location that would be the better place </a:t>
                      </a:r>
                      <a:r>
                        <a:rPr lang="en-US" sz="700" dirty="0" smtClean="0">
                          <a:effectLst/>
                        </a:rPr>
                        <a:t>to take a field trip.</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Generally</a:t>
                      </a:r>
                      <a:r>
                        <a:rPr lang="en-US" sz="700" dirty="0">
                          <a:effectLst/>
                        </a:rPr>
                        <a:t> accurate grade-level appropriate science vocabulary to describe and compare the day-to-day weather conditions in the two different locations is used, and the description includes a somewhat reasonable and supported explanation for the choice of location that would be the better place to </a:t>
                      </a:r>
                      <a:r>
                        <a:rPr lang="en-US" sz="700" dirty="0" smtClean="0">
                          <a:effectLst/>
                        </a:rPr>
                        <a:t>take</a:t>
                      </a:r>
                      <a:r>
                        <a:rPr lang="en-US" sz="700" baseline="0" dirty="0" smtClean="0">
                          <a:effectLst/>
                        </a:rPr>
                        <a:t> a field trip</a:t>
                      </a:r>
                      <a:r>
                        <a:rPr lang="en-US" sz="700" dirty="0" smtClean="0">
                          <a:effectLst/>
                        </a:rPr>
                        <a:t>.</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Minimally </a:t>
                      </a:r>
                      <a:r>
                        <a:rPr lang="en-US" sz="700" dirty="0">
                          <a:effectLst/>
                        </a:rPr>
                        <a:t>grade-level appropriate science vocabulary is used to describe the day-to-day   weather conditions in the two different locations or weather data about one place has been recorded and the description expresses an opinion about where the student would like to live rather than based on weather data  from the location(s).  Explanations are likely general, may not be supported, and may include errors.</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smtClean="0">
                          <a:effectLst/>
                        </a:rPr>
                        <a:t>Accurate </a:t>
                      </a:r>
                      <a:r>
                        <a:rPr lang="en-US" sz="700" dirty="0">
                          <a:effectLst/>
                        </a:rPr>
                        <a:t>grade-level appropriate science vocabulary is not used to describe and compare the day-to-day weather conditions in the two different locations, nor does the writing include a reasonable or supported explanation for the choice of location that would be the better place to </a:t>
                      </a:r>
                      <a:r>
                        <a:rPr lang="en-US" sz="700" dirty="0" smtClean="0">
                          <a:effectLst/>
                        </a:rPr>
                        <a:t>take a field trip.</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ts val="1350"/>
                        </a:lnSpc>
                        <a:spcBef>
                          <a:spcPts val="0"/>
                        </a:spcBef>
                        <a:spcAft>
                          <a:spcPts val="0"/>
                        </a:spcAft>
                      </a:pPr>
                      <a:r>
                        <a:rPr lang="en-US" sz="700" dirty="0">
                          <a:effectLst/>
                        </a:rPr>
                        <a:t>Student does not attempt the task.</a:t>
                      </a:r>
                      <a:endParaRPr lang="en-US" sz="700" dirty="0">
                        <a:effectLst/>
                        <a:latin typeface="Calibri" panose="020F0502020204030204" pitchFamily="34" charset="0"/>
                        <a:ea typeface="Calibri" panose="020F0502020204030204" pitchFamily="34" charset="0"/>
                        <a:cs typeface="Times New Roman" panose="02020603050405020304" pitchFamily="18" charset="0"/>
                      </a:endParaRPr>
                    </a:p>
                  </a:txBody>
                  <a:tcPr marL="19073" marR="190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2287168"/>
                  </a:ext>
                </a:extLst>
              </a:tr>
            </a:tbl>
          </a:graphicData>
        </a:graphic>
      </p:graphicFrame>
      <p:sp>
        <p:nvSpPr>
          <p:cNvPr id="6" name="Rectangle 5"/>
          <p:cNvSpPr/>
          <p:nvPr/>
        </p:nvSpPr>
        <p:spPr>
          <a:xfrm>
            <a:off x="3329130" y="4231"/>
            <a:ext cx="2542106" cy="369332"/>
          </a:xfrm>
          <a:prstGeom prst="rect">
            <a:avLst/>
          </a:prstGeom>
        </p:spPr>
        <p:txBody>
          <a:bodyPr wrap="none">
            <a:spAutoFit/>
          </a:bodyPr>
          <a:lstStyle/>
          <a:p>
            <a:pPr lvl="0" eaLnBrk="0" fontAlgn="base" hangingPunct="0">
              <a:spcBef>
                <a:spcPct val="0"/>
              </a:spcBef>
              <a:spcAft>
                <a:spcPct val="0"/>
              </a:spcAft>
            </a:pPr>
            <a:r>
              <a:rPr lang="en-US" altLang="en-US" b="1" dirty="0" smtClean="0">
                <a:latin typeface="Calibri" panose="020F0502020204030204" pitchFamily="34" charset="0"/>
                <a:ea typeface="Calibri" panose="020F0502020204030204" pitchFamily="34" charset="0"/>
                <a:cs typeface="Times New Roman" panose="02020603050405020304" pitchFamily="18" charset="0"/>
              </a:rPr>
              <a:t>Performance </a:t>
            </a:r>
            <a:r>
              <a:rPr lang="en-US" altLang="en-US" b="1" dirty="0">
                <a:latin typeface="Calibri" panose="020F0502020204030204" pitchFamily="34" charset="0"/>
                <a:ea typeface="Calibri" panose="020F0502020204030204" pitchFamily="34" charset="0"/>
                <a:cs typeface="Times New Roman" panose="02020603050405020304" pitchFamily="18" charset="0"/>
              </a:rPr>
              <a:t>Task Rubric</a:t>
            </a:r>
            <a:endParaRPr lang="en-US" altLang="en-US" sz="1050" dirty="0"/>
          </a:p>
        </p:txBody>
      </p:sp>
      <p:sp>
        <p:nvSpPr>
          <p:cNvPr id="8" name="TextBox 7"/>
          <p:cNvSpPr txBox="1"/>
          <p:nvPr/>
        </p:nvSpPr>
        <p:spPr>
          <a:xfrm>
            <a:off x="-19408" y="6596390"/>
            <a:ext cx="1064715" cy="261610"/>
          </a:xfrm>
          <a:prstGeom prst="rect">
            <a:avLst/>
          </a:prstGeom>
          <a:noFill/>
        </p:spPr>
        <p:txBody>
          <a:bodyPr wrap="none" rtlCol="0">
            <a:spAutoFit/>
          </a:bodyPr>
          <a:lstStyle/>
          <a:p>
            <a:r>
              <a:rPr lang="en-US" sz="1100" dirty="0" smtClean="0"/>
              <a:t>Score: ____/16</a:t>
            </a:r>
            <a:endParaRPr lang="en-US" sz="1100" dirty="0"/>
          </a:p>
        </p:txBody>
      </p:sp>
      <p:sp>
        <p:nvSpPr>
          <p:cNvPr id="9" name="Rectangle 8"/>
          <p:cNvSpPr/>
          <p:nvPr/>
        </p:nvSpPr>
        <p:spPr>
          <a:xfrm>
            <a:off x="1484010" y="6636711"/>
            <a:ext cx="7576170" cy="184666"/>
          </a:xfrm>
          <a:prstGeom prst="rect">
            <a:avLst/>
          </a:prstGeom>
        </p:spPr>
        <p:txBody>
          <a:bodyPr wrap="square">
            <a:spAutoFit/>
          </a:bodyPr>
          <a:lstStyle/>
          <a:p>
            <a:r>
              <a:rPr lang="en-US" sz="600" dirty="0"/>
              <a:t>This teacher rubric is based on a TEKS Resource System - Texas Curriculum Management Program Cooperative (TCMPC) rubric and can be found at: </a:t>
            </a:r>
            <a:r>
              <a:rPr lang="en-US" sz="600" dirty="0">
                <a:hlinkClick r:id="rId3"/>
              </a:rPr>
              <a:t>http://www.teksresourcesystem.net/module/content/search/item/6627/viewdetail.ashx</a:t>
            </a:r>
            <a:endParaRPr lang="en-US" sz="600" dirty="0"/>
          </a:p>
        </p:txBody>
      </p:sp>
    </p:spTree>
    <p:extLst>
      <p:ext uri="{BB962C8B-B14F-4D97-AF65-F5344CB8AC3E}">
        <p14:creationId xmlns:p14="http://schemas.microsoft.com/office/powerpoint/2010/main" val="1505892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124</TotalTime>
  <Words>509</Words>
  <Application>Microsoft Office PowerPoint</Application>
  <PresentationFormat>Letter Paper (8.5x11 in)</PresentationFormat>
  <Paragraphs>34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Trinity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ncate</dc:creator>
  <cp:lastModifiedBy>ncate</cp:lastModifiedBy>
  <cp:revision>15</cp:revision>
  <dcterms:created xsi:type="dcterms:W3CDTF">2016-06-15T18:11:53Z</dcterms:created>
  <dcterms:modified xsi:type="dcterms:W3CDTF">2016-06-16T16:14:16Z</dcterms:modified>
</cp:coreProperties>
</file>