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13.xml" ContentType="application/vnd.openxmlformats-officedocument.presentationml.slideLayout+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3"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54" d="100"/>
          <a:sy n="154" d="100"/>
        </p:scale>
        <p:origin x="-114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en-US"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7D4126-1329-B943-85D6-EEF3003C01E0}" type="datetimeFigureOut">
              <a:rPr lang="en-US" smtClean="0"/>
              <a:pPr/>
              <a:t>6/17/16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2B69E-57EF-CD4E-9076-BC5E6E41F336}"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7D4126-1329-B943-85D6-EEF3003C01E0}" type="datetimeFigureOut">
              <a:rPr lang="en-US" smtClean="0"/>
              <a:pPr/>
              <a:t>6/17/16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en-US"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7D4126-1329-B943-85D6-EEF3003C01E0}" type="datetimeFigureOut">
              <a:rPr lang="en-US" smtClean="0"/>
              <a:pPr/>
              <a:t>6/17/16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37D4126-1329-B943-85D6-EEF3003C01E0}" type="datetimeFigureOut">
              <a:rPr lang="en-US" smtClean="0"/>
              <a:pPr/>
              <a:t>6/17/16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2B69E-57EF-CD4E-9076-BC5E6E41F336}"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en-US"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en-US" smtClean="0"/>
              <a:t>Click icon to add picture</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7D4126-1329-B943-85D6-EEF3003C01E0}" type="datetimeFigureOut">
              <a:rPr lang="en-US" smtClean="0"/>
              <a:pPr/>
              <a:t>6/17/16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2B69E-57EF-CD4E-9076-BC5E6E41F336}"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en-US"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en-US" smtClean="0"/>
              <a:t>Click icon to add picture</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en-US"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7"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en-US" smtClean="0"/>
              <a:t>Click to edit Master text styles</a:t>
            </a:r>
          </a:p>
        </p:txBody>
      </p:sp>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en-US" smtClean="0"/>
              <a:t>Click icon to add picture</a:t>
            </a:r>
            <a:endParaRPr/>
          </a:p>
        </p:txBody>
      </p:sp>
      <p:sp>
        <p:nvSpPr>
          <p:cNvPr id="4" name="Date Placeholder 3"/>
          <p:cNvSpPr>
            <a:spLocks noGrp="1"/>
          </p:cNvSpPr>
          <p:nvPr>
            <p:ph type="dt" sz="half" idx="10"/>
          </p:nvPr>
        </p:nvSpPr>
        <p:spPr/>
        <p:txBody>
          <a:bodyPr/>
          <a:lstStyle/>
          <a:p>
            <a:fld id="{C37D4126-1329-B943-85D6-EEF3003C01E0}" type="datetimeFigureOut">
              <a:rPr lang="en-US" smtClean="0"/>
              <a:pPr/>
              <a:t>6/17/16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2B69E-57EF-CD4E-9076-BC5E6E41F336}"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en-US"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37D4126-1329-B943-85D6-EEF3003C01E0}" type="datetimeFigureOut">
              <a:rPr lang="en-US" smtClean="0"/>
              <a:pPr/>
              <a:t>6/17/16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37D4126-1329-B943-85D6-EEF3003C01E0}" type="datetimeFigureOut">
              <a:rPr lang="en-US" smtClean="0"/>
              <a:pPr/>
              <a:t>6/17/16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37D4126-1329-B943-85D6-EEF3003C01E0}" type="datetimeFigureOut">
              <a:rPr lang="en-US" smtClean="0"/>
              <a:pPr/>
              <a:t>6/17/16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F2B69E-57EF-CD4E-9076-BC5E6E41F33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D4126-1329-B943-85D6-EEF3003C01E0}" type="datetimeFigureOut">
              <a:rPr lang="en-US" smtClean="0"/>
              <a:pPr/>
              <a:t>6/17/16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F2B69E-57EF-CD4E-9076-BC5E6E41F336}"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C37D4126-1329-B943-85D6-EEF3003C01E0}" type="datetimeFigureOut">
              <a:rPr lang="en-US" smtClean="0"/>
              <a:pPr/>
              <a:t>6/17/16</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CCF2B69E-57EF-CD4E-9076-BC5E6E41F336}"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df"/></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d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Classroom Problem Solvers</a:t>
            </a:r>
            <a:endParaRPr lang="en-US" dirty="0"/>
          </a:p>
        </p:txBody>
      </p:sp>
      <p:sp>
        <p:nvSpPr>
          <p:cNvPr id="3" name="Subtitle 2"/>
          <p:cNvSpPr>
            <a:spLocks noGrp="1"/>
          </p:cNvSpPr>
          <p:nvPr>
            <p:ph type="subTitle" idx="1"/>
          </p:nvPr>
        </p:nvSpPr>
        <p:spPr/>
        <p:txBody>
          <a:bodyPr/>
          <a:lstStyle/>
          <a:p>
            <a:r>
              <a:rPr lang="en-US" dirty="0" smtClean="0"/>
              <a:t>By Aidan, </a:t>
            </a:r>
            <a:r>
              <a:rPr lang="en-US" dirty="0" err="1" smtClean="0"/>
              <a:t>Ashlyn</a:t>
            </a:r>
            <a:r>
              <a:rPr lang="en-US" dirty="0" smtClean="0"/>
              <a:t>, and Madison</a:t>
            </a:r>
            <a:endParaRPr lang="en-US" dirty="0"/>
          </a:p>
        </p:txBody>
      </p:sp>
      <p:pic>
        <p:nvPicPr>
          <p:cNvPr id="3075" name="Picture 3"/>
          <p:cNvPicPr>
            <a:picLocks noChangeAspect="1" noChangeArrowheads="1"/>
          </p:cNvPicPr>
          <p:nvPr/>
        </p:nvPicPr>
        <p:blipFill>
          <a:blip r:embed="rId2"/>
          <a:srcRect/>
          <a:stretch>
            <a:fillRect/>
          </a:stretch>
        </p:blipFill>
        <p:spPr bwMode="auto">
          <a:xfrm>
            <a:off x="371475" y="4246563"/>
            <a:ext cx="0" cy="0"/>
          </a:xfrm>
          <a:prstGeom prst="rect">
            <a:avLst/>
          </a:prstGeom>
          <a:noFill/>
          <a:ln w="9525">
            <a:noFill/>
            <a:miter lim="800000"/>
            <a:headEnd/>
            <a:tailEnd/>
          </a:ln>
          <a:effectLst/>
        </p:spPr>
      </p:pic>
      <p:pic>
        <p:nvPicPr>
          <p:cNvPr id="7" name="Picture 6"/>
          <p:cNvPicPr>
            <a:picLocks noChangeAspect="1"/>
          </p:cNvPicPr>
          <p:nvPr/>
        </p:nvPicPr>
        <p:blipFill>
          <a:blip r:embed="rId3"/>
          <a:stretch>
            <a:fillRect/>
          </a:stretch>
        </p:blipFill>
        <p:spPr>
          <a:xfrm>
            <a:off x="1625363" y="2299949"/>
            <a:ext cx="5448300" cy="3556000"/>
          </a:xfrm>
          <a:prstGeom prst="rect">
            <a:avLst/>
          </a:prstGeom>
        </p:spPr>
      </p:pic>
      <p:sp>
        <p:nvSpPr>
          <p:cNvPr id="8" name="TextBox 7"/>
          <p:cNvSpPr txBox="1"/>
          <p:nvPr/>
        </p:nvSpPr>
        <p:spPr>
          <a:xfrm>
            <a:off x="2577146" y="6385294"/>
            <a:ext cx="4180802" cy="215444"/>
          </a:xfrm>
          <a:prstGeom prst="rect">
            <a:avLst/>
          </a:prstGeom>
          <a:noFill/>
        </p:spPr>
        <p:txBody>
          <a:bodyPr wrap="none" rtlCol="0">
            <a:spAutoFit/>
          </a:bodyPr>
          <a:lstStyle/>
          <a:p>
            <a:r>
              <a:rPr lang="en-US" sz="800" dirty="0" smtClean="0"/>
              <a:t>http://cdn2.hubspot.net/hub/64975/file-15135190-jpg/images/istock_000011982222xsmall.jpg</a:t>
            </a:r>
            <a:endParaRPr lang="en-US" sz="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The Problem</a:t>
            </a:r>
            <a:endParaRPr lang="en-US" dirty="0"/>
          </a:p>
        </p:txBody>
      </p:sp>
      <p:sp>
        <p:nvSpPr>
          <p:cNvPr id="3" name="Content Placeholder 2"/>
          <p:cNvSpPr>
            <a:spLocks noGrp="1"/>
          </p:cNvSpPr>
          <p:nvPr>
            <p:ph idx="1"/>
          </p:nvPr>
        </p:nvSpPr>
        <p:spPr>
          <a:xfrm>
            <a:off x="4403396" y="2133600"/>
            <a:ext cx="4454854" cy="3992563"/>
          </a:xfrm>
        </p:spPr>
        <p:txBody>
          <a:bodyPr/>
          <a:lstStyle/>
          <a:p>
            <a:r>
              <a:rPr lang="en-US" dirty="0" smtClean="0"/>
              <a:t>You are reading to self while Mrs. Delgado works with a small group.  The class should be working quietly on their reading or independent work, but two of your friends are whispering and throwing little pieces of paper at you to get your attention.  What should you do? </a:t>
            </a:r>
            <a:endParaRPr lang="en-US" dirty="0"/>
          </a:p>
        </p:txBody>
      </p:sp>
      <p:pic>
        <p:nvPicPr>
          <p:cNvPr id="75778" name="Picture 2"/>
          <p:cNvPicPr>
            <a:picLocks noChangeAspect="1" noChangeArrowheads="1"/>
          </p:cNvPicPr>
          <p:nvPr/>
        </p:nvPicPr>
        <p:blipFill>
          <a:blip r:embed="rId2"/>
          <a:srcRect/>
          <a:stretch>
            <a:fillRect/>
          </a:stretch>
        </p:blipFill>
        <p:spPr bwMode="auto">
          <a:xfrm>
            <a:off x="284163" y="2833459"/>
            <a:ext cx="4190085" cy="2793972"/>
          </a:xfrm>
          <a:prstGeom prst="rect">
            <a:avLst/>
          </a:prstGeom>
          <a:noFill/>
          <a:ln w="9525">
            <a:noFill/>
            <a:miter lim="800000"/>
            <a:headEnd/>
            <a:tailEnd/>
          </a:ln>
          <a:effectLst/>
        </p:spPr>
      </p:pic>
      <p:sp>
        <p:nvSpPr>
          <p:cNvPr id="6" name="TextBox 5"/>
          <p:cNvSpPr txBox="1"/>
          <p:nvPr/>
        </p:nvSpPr>
        <p:spPr>
          <a:xfrm>
            <a:off x="284163" y="5630841"/>
            <a:ext cx="3233327" cy="215444"/>
          </a:xfrm>
          <a:prstGeom prst="rect">
            <a:avLst/>
          </a:prstGeom>
          <a:noFill/>
        </p:spPr>
        <p:txBody>
          <a:bodyPr wrap="none" rtlCol="0">
            <a:spAutoFit/>
          </a:bodyPr>
          <a:lstStyle/>
          <a:p>
            <a:r>
              <a:rPr lang="en-US" sz="800" dirty="0" smtClean="0"/>
              <a:t>http://seriousreading.com/wp-content/uploads/2016/03/sad-boy600.jpg</a:t>
            </a:r>
            <a:endParaRPr lang="en-US" sz="8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Possible Solutions</a:t>
            </a:r>
            <a:endParaRPr lang="en-US" dirty="0"/>
          </a:p>
        </p:txBody>
      </p:sp>
      <p:sp>
        <p:nvSpPr>
          <p:cNvPr id="3" name="Content Placeholder 2"/>
          <p:cNvSpPr>
            <a:spLocks noGrp="1"/>
          </p:cNvSpPr>
          <p:nvPr>
            <p:ph idx="1"/>
          </p:nvPr>
        </p:nvSpPr>
        <p:spPr>
          <a:xfrm>
            <a:off x="284162" y="2133600"/>
            <a:ext cx="5064805" cy="4276477"/>
          </a:xfrm>
        </p:spPr>
        <p:txBody>
          <a:bodyPr>
            <a:normAutofit fontScale="47500" lnSpcReduction="20000"/>
          </a:bodyPr>
          <a:lstStyle/>
          <a:p>
            <a:r>
              <a:rPr lang="en-US" sz="8632" dirty="0" smtClean="0"/>
              <a:t>Ask the girls to stop.</a:t>
            </a:r>
          </a:p>
          <a:p>
            <a:pPr lvl="1">
              <a:buNone/>
            </a:pPr>
            <a:r>
              <a:rPr lang="en-US" sz="3273" dirty="0" smtClean="0">
                <a:solidFill>
                  <a:schemeClr val="bg1"/>
                </a:solidFill>
              </a:rPr>
              <a:t>The girls might stop.</a:t>
            </a:r>
          </a:p>
          <a:p>
            <a:pPr lvl="1">
              <a:buNone/>
            </a:pPr>
            <a:r>
              <a:rPr lang="en-US" sz="3273" dirty="0" smtClean="0">
                <a:solidFill>
                  <a:schemeClr val="bg1"/>
                </a:solidFill>
              </a:rPr>
              <a:t>The girls might keep doing it.</a:t>
            </a:r>
          </a:p>
          <a:p>
            <a:pPr lvl="1">
              <a:buNone/>
            </a:pPr>
            <a:r>
              <a:rPr lang="en-US" sz="3273" dirty="0" smtClean="0">
                <a:solidFill>
                  <a:schemeClr val="bg1"/>
                </a:solidFill>
              </a:rPr>
              <a:t>The girls might throw more things at you.</a:t>
            </a:r>
          </a:p>
          <a:p>
            <a:pPr lvl="1"/>
            <a:endParaRPr lang="en-US" sz="4100" dirty="0" smtClean="0"/>
          </a:p>
          <a:p>
            <a:r>
              <a:rPr lang="en-US" sz="9684" dirty="0" smtClean="0"/>
              <a:t>Move</a:t>
            </a:r>
            <a:r>
              <a:rPr lang="en-US" sz="11500" dirty="0" smtClean="0"/>
              <a:t>.</a:t>
            </a:r>
          </a:p>
          <a:p>
            <a:pPr lvl="1">
              <a:buNone/>
            </a:pPr>
            <a:r>
              <a:rPr lang="en-US" sz="3273" dirty="0" smtClean="0">
                <a:solidFill>
                  <a:srgbClr val="FFFFFF"/>
                </a:solidFill>
              </a:rPr>
              <a:t>You can read quietly.</a:t>
            </a:r>
          </a:p>
          <a:p>
            <a:pPr lvl="1">
              <a:buNone/>
            </a:pPr>
            <a:r>
              <a:rPr lang="en-US" sz="3273" dirty="0" smtClean="0">
                <a:solidFill>
                  <a:srgbClr val="FFFFFF"/>
                </a:solidFill>
              </a:rPr>
              <a:t>You have to leave your spot.  That’s not fair!</a:t>
            </a:r>
          </a:p>
          <a:p>
            <a:pPr lvl="1">
              <a:buNone/>
            </a:pPr>
            <a:r>
              <a:rPr lang="en-US" sz="3273" dirty="0" smtClean="0">
                <a:solidFill>
                  <a:srgbClr val="FFFFFF"/>
                </a:solidFill>
              </a:rPr>
              <a:t>The girls might follow you.</a:t>
            </a:r>
          </a:p>
          <a:p>
            <a:pPr lvl="1"/>
            <a:endParaRPr lang="en-US" sz="6727" dirty="0" smtClean="0"/>
          </a:p>
          <a:p>
            <a:endParaRPr lang="en-US" dirty="0" smtClean="0"/>
          </a:p>
          <a:p>
            <a:endParaRPr lang="en-US" dirty="0"/>
          </a:p>
        </p:txBody>
      </p:sp>
      <p:pic>
        <p:nvPicPr>
          <p:cNvPr id="5" name="Picture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735393" y="1966835"/>
            <a:ext cx="1676400" cy="1828800"/>
          </a:xfrm>
          <a:prstGeom prst="rect">
            <a:avLst/>
          </a:prstGeom>
        </p:spPr>
      </p:pic>
      <p:pic>
        <p:nvPicPr>
          <p:cNvPr id="76802" name="Picture 2"/>
          <p:cNvPicPr>
            <a:picLocks noChangeAspect="1" noChangeArrowheads="1"/>
          </p:cNvPicPr>
          <p:nvPr/>
        </p:nvPicPr>
        <p:blipFill>
          <a:blip r:embed="rId4"/>
          <a:srcRect/>
          <a:stretch>
            <a:fillRect/>
          </a:stretch>
        </p:blipFill>
        <p:spPr bwMode="auto">
          <a:xfrm>
            <a:off x="5812467" y="4325393"/>
            <a:ext cx="2803344" cy="2084684"/>
          </a:xfrm>
          <a:prstGeom prst="rect">
            <a:avLst/>
          </a:prstGeom>
          <a:noFill/>
          <a:ln w="9525">
            <a:noFill/>
            <a:miter lim="800000"/>
            <a:headEnd/>
            <a:tailEnd/>
          </a:ln>
          <a:effectLst/>
        </p:spPr>
      </p:pic>
      <p:sp>
        <p:nvSpPr>
          <p:cNvPr id="7" name="TextBox 6"/>
          <p:cNvSpPr txBox="1"/>
          <p:nvPr/>
        </p:nvSpPr>
        <p:spPr>
          <a:xfrm>
            <a:off x="5718397" y="6422377"/>
            <a:ext cx="3348142" cy="215444"/>
          </a:xfrm>
          <a:prstGeom prst="rect">
            <a:avLst/>
          </a:prstGeom>
          <a:noFill/>
        </p:spPr>
        <p:txBody>
          <a:bodyPr wrap="none" rtlCol="0">
            <a:spAutoFit/>
          </a:bodyPr>
          <a:lstStyle/>
          <a:p>
            <a:r>
              <a:rPr lang="en-US" sz="800" dirty="0" smtClean="0"/>
              <a:t>http://i.huffpost.com/gen/1154072/images/o-CHILD-READING-facebook.jpg</a:t>
            </a:r>
            <a:endParaRPr lang="en-US" sz="8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Possible Effects of the Solutions</a:t>
            </a:r>
            <a:endParaRPr lang="en-US" dirty="0"/>
          </a:p>
        </p:txBody>
      </p:sp>
      <p:sp>
        <p:nvSpPr>
          <p:cNvPr id="3" name="Content Placeholder 2"/>
          <p:cNvSpPr>
            <a:spLocks noGrp="1"/>
          </p:cNvSpPr>
          <p:nvPr>
            <p:ph idx="1"/>
          </p:nvPr>
        </p:nvSpPr>
        <p:spPr>
          <a:xfrm>
            <a:off x="284162" y="2133600"/>
            <a:ext cx="5240942" cy="4276477"/>
          </a:xfrm>
        </p:spPr>
        <p:txBody>
          <a:bodyPr>
            <a:normAutofit fontScale="55000" lnSpcReduction="20000"/>
          </a:bodyPr>
          <a:lstStyle/>
          <a:p>
            <a:r>
              <a:rPr lang="en-US" sz="7455" dirty="0" smtClean="0"/>
              <a:t>Ask the girls to stop.</a:t>
            </a:r>
          </a:p>
          <a:p>
            <a:pPr lvl="1"/>
            <a:r>
              <a:rPr lang="en-US" sz="3273" dirty="0" smtClean="0"/>
              <a:t>The girls might stop.</a:t>
            </a:r>
          </a:p>
          <a:p>
            <a:pPr lvl="1"/>
            <a:r>
              <a:rPr lang="en-US" sz="3273" dirty="0" smtClean="0"/>
              <a:t>The girls might keep doing it.</a:t>
            </a:r>
          </a:p>
          <a:p>
            <a:pPr lvl="1"/>
            <a:r>
              <a:rPr lang="en-US" sz="3273" dirty="0" smtClean="0"/>
              <a:t>The girls might throw more things at you.</a:t>
            </a:r>
          </a:p>
          <a:p>
            <a:pPr lvl="1"/>
            <a:endParaRPr lang="en-US" sz="4100" dirty="0" smtClean="0"/>
          </a:p>
          <a:p>
            <a:r>
              <a:rPr lang="en-US" sz="8364" dirty="0" smtClean="0"/>
              <a:t>Move.</a:t>
            </a:r>
            <a:endParaRPr lang="en-US" sz="2100" dirty="0" smtClean="0"/>
          </a:p>
          <a:p>
            <a:pPr lvl="1"/>
            <a:r>
              <a:rPr lang="en-US" sz="3273" dirty="0" smtClean="0"/>
              <a:t>You can read quietly.</a:t>
            </a:r>
          </a:p>
          <a:p>
            <a:pPr lvl="1"/>
            <a:r>
              <a:rPr lang="en-US" sz="3273" dirty="0" smtClean="0"/>
              <a:t>You have to leave your spot.  That’s not fair!</a:t>
            </a:r>
          </a:p>
          <a:p>
            <a:pPr lvl="1"/>
            <a:r>
              <a:rPr lang="en-US" sz="3273" dirty="0" smtClean="0"/>
              <a:t>The girls might follow you.</a:t>
            </a:r>
          </a:p>
          <a:p>
            <a:pPr lvl="1"/>
            <a:endParaRPr lang="en-US" sz="6727" dirty="0" smtClean="0"/>
          </a:p>
          <a:p>
            <a:endParaRPr lang="en-US" dirty="0"/>
          </a:p>
        </p:txBody>
      </p:sp>
      <p:pic>
        <p:nvPicPr>
          <p:cNvPr id="5" name="Picture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735393" y="1966835"/>
            <a:ext cx="1676400" cy="1828800"/>
          </a:xfrm>
          <a:prstGeom prst="rect">
            <a:avLst/>
          </a:prstGeom>
        </p:spPr>
      </p:pic>
      <p:pic>
        <p:nvPicPr>
          <p:cNvPr id="76802" name="Picture 2"/>
          <p:cNvPicPr>
            <a:picLocks noChangeAspect="1" noChangeArrowheads="1"/>
          </p:cNvPicPr>
          <p:nvPr/>
        </p:nvPicPr>
        <p:blipFill>
          <a:blip r:embed="rId4"/>
          <a:srcRect/>
          <a:stretch>
            <a:fillRect/>
          </a:stretch>
        </p:blipFill>
        <p:spPr bwMode="auto">
          <a:xfrm>
            <a:off x="5803197" y="4325393"/>
            <a:ext cx="2803344" cy="2084684"/>
          </a:xfrm>
          <a:prstGeom prst="rect">
            <a:avLst/>
          </a:prstGeom>
          <a:noFill/>
          <a:ln w="9525">
            <a:noFill/>
            <a:miter lim="800000"/>
            <a:headEnd/>
            <a:tailEnd/>
          </a:ln>
          <a:effectLst/>
        </p:spPr>
      </p:pic>
      <p:sp>
        <p:nvSpPr>
          <p:cNvPr id="7" name="TextBox 6"/>
          <p:cNvSpPr txBox="1"/>
          <p:nvPr/>
        </p:nvSpPr>
        <p:spPr>
          <a:xfrm>
            <a:off x="5709127" y="6422377"/>
            <a:ext cx="3348142" cy="215444"/>
          </a:xfrm>
          <a:prstGeom prst="rect">
            <a:avLst/>
          </a:prstGeom>
          <a:noFill/>
        </p:spPr>
        <p:txBody>
          <a:bodyPr wrap="none" rtlCol="0">
            <a:spAutoFit/>
          </a:bodyPr>
          <a:lstStyle/>
          <a:p>
            <a:r>
              <a:rPr lang="en-US" sz="800" dirty="0" smtClean="0"/>
              <a:t>http://i.huffpost.com/gen/1154072/images/o-CHILD-READING-facebook.jpg</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Our Plan</a:t>
            </a:r>
            <a:endParaRPr lang="en-US" dirty="0"/>
          </a:p>
        </p:txBody>
      </p:sp>
      <p:sp>
        <p:nvSpPr>
          <p:cNvPr id="3" name="Content Placeholder 2"/>
          <p:cNvSpPr>
            <a:spLocks noGrp="1"/>
          </p:cNvSpPr>
          <p:nvPr>
            <p:ph idx="1"/>
          </p:nvPr>
        </p:nvSpPr>
        <p:spPr>
          <a:xfrm>
            <a:off x="295275" y="2133600"/>
            <a:ext cx="8562975" cy="3686175"/>
          </a:xfrm>
        </p:spPr>
        <p:txBody>
          <a:bodyPr/>
          <a:lstStyle/>
          <a:p>
            <a:r>
              <a:rPr lang="en-US" dirty="0" smtClean="0"/>
              <a:t>You should ask the girls nicely to leave you alone because you are reading.  If they do not leave you alone, you can try moving.  If they follow you and don’t leave you alone, then it is okay to go let Mrs. Delgado know what is going on.</a:t>
            </a:r>
          </a:p>
          <a:p>
            <a:endParaRPr lang="en-US" dirty="0"/>
          </a:p>
        </p:txBody>
      </p:sp>
      <p:pic>
        <p:nvPicPr>
          <p:cNvPr id="1026" name="Picture 2"/>
          <p:cNvPicPr>
            <a:picLocks noChangeAspect="1" noChangeArrowheads="1"/>
          </p:cNvPicPr>
          <p:nvPr/>
        </p:nvPicPr>
        <p:blipFill>
          <a:blip r:embed="rId2"/>
          <a:srcRect/>
          <a:stretch>
            <a:fillRect/>
          </a:stretch>
        </p:blipFill>
        <p:spPr bwMode="auto">
          <a:xfrm>
            <a:off x="1824878" y="3774668"/>
            <a:ext cx="5582100" cy="2503705"/>
          </a:xfrm>
          <a:prstGeom prst="rect">
            <a:avLst/>
          </a:prstGeom>
          <a:noFill/>
          <a:ln w="9525">
            <a:noFill/>
            <a:miter lim="800000"/>
            <a:headEnd/>
            <a:tailEnd/>
          </a:ln>
          <a:effectLst/>
        </p:spPr>
      </p:pic>
      <p:sp>
        <p:nvSpPr>
          <p:cNvPr id="5" name="Rectangle 4"/>
          <p:cNvSpPr/>
          <p:nvPr/>
        </p:nvSpPr>
        <p:spPr>
          <a:xfrm>
            <a:off x="3224318" y="6278373"/>
            <a:ext cx="4572000" cy="215444"/>
          </a:xfrm>
          <a:prstGeom prst="rect">
            <a:avLst/>
          </a:prstGeom>
        </p:spPr>
        <p:txBody>
          <a:bodyPr>
            <a:spAutoFit/>
          </a:bodyPr>
          <a:lstStyle/>
          <a:p>
            <a:r>
              <a:rPr lang="en-US" sz="800" dirty="0" smtClean="0"/>
              <a:t>http://www.improfestuk.co.uk/2014/img/problemsolved504226.jpg</a:t>
            </a:r>
            <a:endParaRPr lang="en-US" sz="800" dirty="0"/>
          </a:p>
        </p:txBody>
      </p:sp>
    </p:spTree>
  </p:cSld>
  <p:clrMapOvr>
    <a:masterClrMapping/>
  </p:clrMapOvr>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majorFont>
      <a:minorFont>
        <a:latin typeface="Calibri"/>
        <a:ea typeface=""/>
        <a:cs typeface=""/>
        <a:font script="Jpan" typeface="ＭＳ ゴシック"/>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31</TotalTime>
  <Words>323</Words>
  <Application>Microsoft Macintosh PowerPoint</Application>
  <PresentationFormat>On-screen Show (4:3)</PresentationFormat>
  <Paragraphs>32</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Spectrum</vt:lpstr>
      <vt:lpstr>Classroom Problem Solvers</vt:lpstr>
      <vt:lpstr>The Problem</vt:lpstr>
      <vt:lpstr>Possible Solutions</vt:lpstr>
      <vt:lpstr>Possible Effects of the Solutions</vt:lpstr>
      <vt:lpstr>Our Plan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Problem Solvers</dc:title>
  <dc:creator>Emily Barker</dc:creator>
  <cp:lastModifiedBy>Emily Barker</cp:lastModifiedBy>
  <cp:revision>8</cp:revision>
  <dcterms:created xsi:type="dcterms:W3CDTF">2016-06-17T14:00:44Z</dcterms:created>
  <dcterms:modified xsi:type="dcterms:W3CDTF">2016-06-17T14:02:08Z</dcterms:modified>
</cp:coreProperties>
</file>