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 id="2147483696" r:id="rId2"/>
    <p:sldMasterId id="2147483708" r:id="rId3"/>
    <p:sldMasterId id="2147483720" r:id="rId4"/>
  </p:sldMasterIdLst>
  <p:sldIdLst>
    <p:sldId id="256" r:id="rId5"/>
    <p:sldId id="428" r:id="rId6"/>
    <p:sldId id="257" r:id="rId7"/>
    <p:sldId id="258" r:id="rId8"/>
    <p:sldId id="260" r:id="rId9"/>
    <p:sldId id="259" r:id="rId10"/>
    <p:sldId id="425" r:id="rId11"/>
    <p:sldId id="261" r:id="rId12"/>
    <p:sldId id="262" r:id="rId13"/>
    <p:sldId id="353" r:id="rId14"/>
    <p:sldId id="280"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310" r:id="rId32"/>
    <p:sldId id="281" r:id="rId33"/>
    <p:sldId id="282" r:id="rId34"/>
    <p:sldId id="283" r:id="rId35"/>
    <p:sldId id="284" r:id="rId36"/>
    <p:sldId id="286" r:id="rId37"/>
    <p:sldId id="287" r:id="rId38"/>
    <p:sldId id="427" r:id="rId39"/>
    <p:sldId id="426" r:id="rId40"/>
    <p:sldId id="288" r:id="rId41"/>
    <p:sldId id="289" r:id="rId42"/>
    <p:sldId id="290" r:id="rId43"/>
    <p:sldId id="291" r:id="rId44"/>
    <p:sldId id="292" r:id="rId45"/>
    <p:sldId id="352" r:id="rId46"/>
    <p:sldId id="325" r:id="rId47"/>
    <p:sldId id="293" r:id="rId48"/>
    <p:sldId id="294" r:id="rId49"/>
    <p:sldId id="295" r:id="rId50"/>
    <p:sldId id="296" r:id="rId51"/>
    <p:sldId id="297" r:id="rId52"/>
    <p:sldId id="298" r:id="rId53"/>
    <p:sldId id="299" r:id="rId54"/>
    <p:sldId id="300" r:id="rId55"/>
    <p:sldId id="301" r:id="rId56"/>
    <p:sldId id="302" r:id="rId57"/>
    <p:sldId id="303" r:id="rId58"/>
    <p:sldId id="304" r:id="rId59"/>
    <p:sldId id="305" r:id="rId60"/>
    <p:sldId id="306" r:id="rId61"/>
    <p:sldId id="307" r:id="rId62"/>
    <p:sldId id="309" r:id="rId63"/>
    <p:sldId id="308" r:id="rId64"/>
    <p:sldId id="311" r:id="rId65"/>
    <p:sldId id="312" r:id="rId66"/>
    <p:sldId id="314" r:id="rId67"/>
    <p:sldId id="313" r:id="rId68"/>
    <p:sldId id="315" r:id="rId69"/>
    <p:sldId id="317" r:id="rId70"/>
    <p:sldId id="316" r:id="rId71"/>
    <p:sldId id="350" r:id="rId72"/>
    <p:sldId id="351" r:id="rId73"/>
    <p:sldId id="318"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 id="341" r:id="rId89"/>
    <p:sldId id="342" r:id="rId90"/>
    <p:sldId id="343" r:id="rId91"/>
    <p:sldId id="344" r:id="rId92"/>
    <p:sldId id="345" r:id="rId93"/>
    <p:sldId id="346" r:id="rId94"/>
    <p:sldId id="347" r:id="rId95"/>
    <p:sldId id="348" r:id="rId96"/>
    <p:sldId id="349" r:id="rId97"/>
    <p:sldId id="319" r:id="rId98"/>
    <p:sldId id="320" r:id="rId99"/>
    <p:sldId id="322" r:id="rId100"/>
    <p:sldId id="323" r:id="rId101"/>
    <p:sldId id="356" r:id="rId102"/>
    <p:sldId id="355" r:id="rId103"/>
    <p:sldId id="357" r:id="rId104"/>
    <p:sldId id="358" r:id="rId105"/>
    <p:sldId id="321" r:id="rId106"/>
    <p:sldId id="361" r:id="rId107"/>
    <p:sldId id="360" r:id="rId108"/>
    <p:sldId id="362" r:id="rId109"/>
    <p:sldId id="363" r:id="rId110"/>
    <p:sldId id="364" r:id="rId111"/>
    <p:sldId id="434" r:id="rId112"/>
    <p:sldId id="367" r:id="rId113"/>
    <p:sldId id="435" r:id="rId114"/>
    <p:sldId id="371" r:id="rId115"/>
    <p:sldId id="372" r:id="rId116"/>
    <p:sldId id="386" r:id="rId117"/>
    <p:sldId id="359" r:id="rId118"/>
    <p:sldId id="387" r:id="rId119"/>
    <p:sldId id="388" r:id="rId120"/>
    <p:sldId id="377" r:id="rId121"/>
    <p:sldId id="394" r:id="rId122"/>
    <p:sldId id="395" r:id="rId123"/>
    <p:sldId id="379" r:id="rId124"/>
    <p:sldId id="397" r:id="rId125"/>
    <p:sldId id="396" r:id="rId126"/>
    <p:sldId id="380" r:id="rId127"/>
    <p:sldId id="390" r:id="rId128"/>
    <p:sldId id="389" r:id="rId129"/>
    <p:sldId id="391" r:id="rId130"/>
    <p:sldId id="392" r:id="rId131"/>
    <p:sldId id="382" r:id="rId132"/>
    <p:sldId id="398" r:id="rId133"/>
    <p:sldId id="399" r:id="rId134"/>
    <p:sldId id="405" r:id="rId135"/>
    <p:sldId id="406" r:id="rId136"/>
    <p:sldId id="404" r:id="rId137"/>
    <p:sldId id="407" r:id="rId138"/>
    <p:sldId id="409" r:id="rId139"/>
    <p:sldId id="410" r:id="rId140"/>
    <p:sldId id="411" r:id="rId141"/>
    <p:sldId id="413" r:id="rId142"/>
    <p:sldId id="414" r:id="rId143"/>
    <p:sldId id="415" r:id="rId144"/>
    <p:sldId id="416" r:id="rId145"/>
    <p:sldId id="417" r:id="rId146"/>
    <p:sldId id="418" r:id="rId147"/>
    <p:sldId id="419" r:id="rId148"/>
    <p:sldId id="420" r:id="rId149"/>
    <p:sldId id="421" r:id="rId150"/>
    <p:sldId id="423" r:id="rId151"/>
    <p:sldId id="424" r:id="rId152"/>
    <p:sldId id="408" r:id="rId153"/>
    <p:sldId id="412" r:id="rId154"/>
    <p:sldId id="422" r:id="rId155"/>
    <p:sldId id="383" r:id="rId156"/>
    <p:sldId id="447" r:id="rId157"/>
    <p:sldId id="393" r:id="rId158"/>
    <p:sldId id="450" r:id="rId159"/>
    <p:sldId id="449" r:id="rId160"/>
    <p:sldId id="451" r:id="rId161"/>
    <p:sldId id="384" r:id="rId162"/>
    <p:sldId id="429" r:id="rId163"/>
    <p:sldId id="430" r:id="rId164"/>
    <p:sldId id="431" r:id="rId165"/>
    <p:sldId id="432" r:id="rId166"/>
    <p:sldId id="433" r:id="rId167"/>
    <p:sldId id="436" r:id="rId168"/>
    <p:sldId id="444" r:id="rId169"/>
    <p:sldId id="445" r:id="rId170"/>
    <p:sldId id="437" r:id="rId171"/>
    <p:sldId id="438" r:id="rId172"/>
    <p:sldId id="439" r:id="rId173"/>
    <p:sldId id="440" r:id="rId174"/>
    <p:sldId id="441" r:id="rId175"/>
    <p:sldId id="442" r:id="rId176"/>
    <p:sldId id="443" r:id="rId177"/>
    <p:sldId id="446" r:id="rId178"/>
    <p:sldId id="454" r:id="rId179"/>
    <p:sldId id="452" r:id="rId180"/>
    <p:sldId id="453" r:id="rId18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8" autoAdjust="0"/>
    <p:restoredTop sz="94660"/>
  </p:normalViewPr>
  <p:slideViewPr>
    <p:cSldViewPr snapToGrid="0">
      <p:cViewPr varScale="1">
        <p:scale>
          <a:sx n="44" d="100"/>
          <a:sy n="44" d="100"/>
        </p:scale>
        <p:origin x="488"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38" Type="http://schemas.openxmlformats.org/officeDocument/2006/relationships/slide" Target="slides/slide134.xml"/><Relationship Id="rId154" Type="http://schemas.openxmlformats.org/officeDocument/2006/relationships/slide" Target="slides/slide150.xml"/><Relationship Id="rId159" Type="http://schemas.openxmlformats.org/officeDocument/2006/relationships/slide" Target="slides/slide155.xml"/><Relationship Id="rId175" Type="http://schemas.openxmlformats.org/officeDocument/2006/relationships/slide" Target="slides/slide171.xml"/><Relationship Id="rId170" Type="http://schemas.openxmlformats.org/officeDocument/2006/relationships/slide" Target="slides/slide166.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144" Type="http://schemas.openxmlformats.org/officeDocument/2006/relationships/slide" Target="slides/slide140.xml"/><Relationship Id="rId149" Type="http://schemas.openxmlformats.org/officeDocument/2006/relationships/slide" Target="slides/slide14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160" Type="http://schemas.openxmlformats.org/officeDocument/2006/relationships/slide" Target="slides/slide156.xml"/><Relationship Id="rId165" Type="http://schemas.openxmlformats.org/officeDocument/2006/relationships/slide" Target="slides/slide161.xml"/><Relationship Id="rId181" Type="http://schemas.openxmlformats.org/officeDocument/2006/relationships/slide" Target="slides/slide177.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slide" Target="slides/slide146.xml"/><Relationship Id="rId155" Type="http://schemas.openxmlformats.org/officeDocument/2006/relationships/slide" Target="slides/slide151.xml"/><Relationship Id="rId171" Type="http://schemas.openxmlformats.org/officeDocument/2006/relationships/slide" Target="slides/slide167.xml"/><Relationship Id="rId176" Type="http://schemas.openxmlformats.org/officeDocument/2006/relationships/slide" Target="slides/slide172.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61" Type="http://schemas.openxmlformats.org/officeDocument/2006/relationships/slide" Target="slides/slide157.xml"/><Relationship Id="rId166" Type="http://schemas.openxmlformats.org/officeDocument/2006/relationships/slide" Target="slides/slide162.xml"/><Relationship Id="rId18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7" Type="http://schemas.openxmlformats.org/officeDocument/2006/relationships/slide" Target="slides/slide173.xml"/><Relationship Id="rId4" Type="http://schemas.openxmlformats.org/officeDocument/2006/relationships/slideMaster" Target="slideMasters/slideMaster4.xml"/><Relationship Id="rId9" Type="http://schemas.openxmlformats.org/officeDocument/2006/relationships/slide" Target="slides/slide5.xml"/><Relationship Id="rId172" Type="http://schemas.openxmlformats.org/officeDocument/2006/relationships/slide" Target="slides/slide168.xml"/><Relationship Id="rId180" Type="http://schemas.openxmlformats.org/officeDocument/2006/relationships/slide" Target="slides/slide176.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viewProps" Target="viewProps.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theme" Target="theme/theme1.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96DFF08F-DC6B-4601-B491-B0F83F6DD2DA}" type="datetimeFigureOut">
              <a:rPr lang="en-US" dirty="0"/>
              <a:t>6/14/2017</a:t>
            </a:fld>
            <a:endParaRPr lang="en-US" dirty="0"/>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4FAB73BC-B049-4115-A692-8D63A059BFB8}" type="slidenum">
              <a:rPr lang="en-US" dirty="0"/>
              <a:t>‹#›</a:t>
            </a:fld>
            <a:endParaRPr lang="en-US" dirty="0"/>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6/14/2017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6/14/2017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4B99A60-A199-4BBC-8085-9B58C5026A33}" type="datetimeFigureOut">
              <a:rPr lang="en-US" smtClean="0">
                <a:solidFill>
                  <a:prstClr val="black">
                    <a:tint val="75000"/>
                  </a:prstClr>
                </a:solidFill>
              </a:rPr>
              <a:pPr/>
              <a:t>6/14/2017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38A158F-E321-4C9F-943E-C6A73F1EC4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523857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B99A60-A199-4BBC-8085-9B58C5026A33}" type="datetimeFigureOut">
              <a:rPr lang="en-US" smtClean="0">
                <a:solidFill>
                  <a:prstClr val="black">
                    <a:tint val="75000"/>
                  </a:prstClr>
                </a:solidFill>
              </a:rPr>
              <a:pPr/>
              <a:t>6/14/2017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38A158F-E321-4C9F-943E-C6A73F1EC4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638701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4B99A60-A199-4BBC-8085-9B58C5026A33}" type="datetimeFigureOut">
              <a:rPr lang="en-US" smtClean="0">
                <a:solidFill>
                  <a:prstClr val="black">
                    <a:tint val="75000"/>
                  </a:prstClr>
                </a:solidFill>
              </a:rPr>
              <a:pPr/>
              <a:t>6/14/2017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38A158F-E321-4C9F-943E-C6A73F1EC4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694524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4B99A60-A199-4BBC-8085-9B58C5026A33}" type="datetimeFigureOut">
              <a:rPr lang="en-US" smtClean="0">
                <a:solidFill>
                  <a:prstClr val="black">
                    <a:tint val="75000"/>
                  </a:prstClr>
                </a:solidFill>
              </a:rPr>
              <a:pPr/>
              <a:t>6/14/2017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38A158F-E321-4C9F-943E-C6A73F1EC4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510593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4B99A60-A199-4BBC-8085-9B58C5026A33}" type="datetimeFigureOut">
              <a:rPr lang="en-US" smtClean="0">
                <a:solidFill>
                  <a:prstClr val="black">
                    <a:tint val="75000"/>
                  </a:prstClr>
                </a:solidFill>
              </a:rPr>
              <a:pPr/>
              <a:t>6/14/2017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C38A158F-E321-4C9F-943E-C6A73F1EC4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469820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4B99A60-A199-4BBC-8085-9B58C5026A33}" type="datetimeFigureOut">
              <a:rPr lang="en-US" smtClean="0">
                <a:solidFill>
                  <a:prstClr val="black">
                    <a:tint val="75000"/>
                  </a:prstClr>
                </a:solidFill>
              </a:rPr>
              <a:pPr/>
              <a:t>6/14/2017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C38A158F-E321-4C9F-943E-C6A73F1EC4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937996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B99A60-A199-4BBC-8085-9B58C5026A33}" type="datetimeFigureOut">
              <a:rPr lang="en-US" smtClean="0">
                <a:solidFill>
                  <a:prstClr val="black">
                    <a:tint val="75000"/>
                  </a:prstClr>
                </a:solidFill>
              </a:rPr>
              <a:pPr/>
              <a:t>6/14/2017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C38A158F-E321-4C9F-943E-C6A73F1EC4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39593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B99A60-A199-4BBC-8085-9B58C5026A33}" type="datetimeFigureOut">
              <a:rPr lang="en-US" smtClean="0">
                <a:solidFill>
                  <a:prstClr val="black">
                    <a:tint val="75000"/>
                  </a:prstClr>
                </a:solidFill>
              </a:rPr>
              <a:pPr/>
              <a:t>6/14/2017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38A158F-E321-4C9F-943E-C6A73F1EC4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7030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6/14/2017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B99A60-A199-4BBC-8085-9B58C5026A33}" type="datetimeFigureOut">
              <a:rPr lang="en-US" smtClean="0">
                <a:solidFill>
                  <a:prstClr val="black">
                    <a:tint val="75000"/>
                  </a:prstClr>
                </a:solidFill>
              </a:rPr>
              <a:pPr/>
              <a:t>6/14/2017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38A158F-E321-4C9F-943E-C6A73F1EC4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69312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B99A60-A199-4BBC-8085-9B58C5026A33}" type="datetimeFigureOut">
              <a:rPr lang="en-US" smtClean="0">
                <a:solidFill>
                  <a:prstClr val="black">
                    <a:tint val="75000"/>
                  </a:prstClr>
                </a:solidFill>
              </a:rPr>
              <a:pPr/>
              <a:t>6/14/2017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38A158F-E321-4C9F-943E-C6A73F1EC4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8439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B99A60-A199-4BBC-8085-9B58C5026A33}" type="datetimeFigureOut">
              <a:rPr lang="en-US" smtClean="0">
                <a:solidFill>
                  <a:prstClr val="black">
                    <a:tint val="75000"/>
                  </a:prstClr>
                </a:solidFill>
              </a:rPr>
              <a:pPr/>
              <a:t>6/14/2017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38A158F-E321-4C9F-943E-C6A73F1EC4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30886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s-ES_tradnl"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Click to edit Master subtitle style</a:t>
            </a:r>
            <a:endParaRPr lang="en-US"/>
          </a:p>
        </p:txBody>
      </p:sp>
      <p:sp>
        <p:nvSpPr>
          <p:cNvPr id="4" name="Date Placeholder 3"/>
          <p:cNvSpPr>
            <a:spLocks noGrp="1"/>
          </p:cNvSpPr>
          <p:nvPr>
            <p:ph type="dt" sz="half" idx="10"/>
          </p:nvPr>
        </p:nvSpPr>
        <p:spPr/>
        <p:txBody>
          <a:bodyPr/>
          <a:lstStyle/>
          <a:p>
            <a:fld id="{0A03DEC8-9319-7B48-BDEB-BA95ADF5E8B5}" type="datetimeFigureOut">
              <a:rPr lang="en-US" smtClean="0">
                <a:solidFill>
                  <a:prstClr val="black">
                    <a:tint val="75000"/>
                  </a:prstClr>
                </a:solidFill>
              </a:rPr>
              <a:pPr/>
              <a:t>6/14/2017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B2B6B2-A69B-894E-8DB2-4D5835EED9B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78847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Content Placeholder 2"/>
          <p:cNvSpPr>
            <a:spLocks noGrp="1"/>
          </p:cNvSpPr>
          <p:nvPr>
            <p:ph idx="1"/>
          </p:nvPr>
        </p:nvSpPr>
        <p:spPr/>
        <p:txBody>
          <a:body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Date Placeholder 3"/>
          <p:cNvSpPr>
            <a:spLocks noGrp="1"/>
          </p:cNvSpPr>
          <p:nvPr>
            <p:ph type="dt" sz="half" idx="10"/>
          </p:nvPr>
        </p:nvSpPr>
        <p:spPr/>
        <p:txBody>
          <a:bodyPr/>
          <a:lstStyle/>
          <a:p>
            <a:fld id="{0A03DEC8-9319-7B48-BDEB-BA95ADF5E8B5}" type="datetimeFigureOut">
              <a:rPr lang="en-US" smtClean="0">
                <a:solidFill>
                  <a:prstClr val="black">
                    <a:tint val="75000"/>
                  </a:prstClr>
                </a:solidFill>
              </a:rPr>
              <a:pPr/>
              <a:t>6/14/2017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B2B6B2-A69B-894E-8DB2-4D5835EED9B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18838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s-ES_tradnl"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Click to edit Master text styles</a:t>
            </a:r>
          </a:p>
        </p:txBody>
      </p:sp>
      <p:sp>
        <p:nvSpPr>
          <p:cNvPr id="4" name="Date Placeholder 3"/>
          <p:cNvSpPr>
            <a:spLocks noGrp="1"/>
          </p:cNvSpPr>
          <p:nvPr>
            <p:ph type="dt" sz="half" idx="10"/>
          </p:nvPr>
        </p:nvSpPr>
        <p:spPr/>
        <p:txBody>
          <a:bodyPr/>
          <a:lstStyle/>
          <a:p>
            <a:fld id="{0A03DEC8-9319-7B48-BDEB-BA95ADF5E8B5}" type="datetimeFigureOut">
              <a:rPr lang="en-US" smtClean="0">
                <a:solidFill>
                  <a:prstClr val="black">
                    <a:tint val="75000"/>
                  </a:prstClr>
                </a:solidFill>
              </a:rPr>
              <a:pPr/>
              <a:t>6/14/2017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B2B6B2-A69B-894E-8DB2-4D5835EED9B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63736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5" name="Date Placeholder 4"/>
          <p:cNvSpPr>
            <a:spLocks noGrp="1"/>
          </p:cNvSpPr>
          <p:nvPr>
            <p:ph type="dt" sz="half" idx="10"/>
          </p:nvPr>
        </p:nvSpPr>
        <p:spPr/>
        <p:txBody>
          <a:bodyPr/>
          <a:lstStyle/>
          <a:p>
            <a:fld id="{0A03DEC8-9319-7B48-BDEB-BA95ADF5E8B5}" type="datetimeFigureOut">
              <a:rPr lang="en-US" smtClean="0">
                <a:solidFill>
                  <a:prstClr val="black">
                    <a:tint val="75000"/>
                  </a:prstClr>
                </a:solidFill>
              </a:rPr>
              <a:pPr/>
              <a:t>6/14/2017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B2B6B2-A69B-894E-8DB2-4D5835EED9B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364444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7" name="Date Placeholder 6"/>
          <p:cNvSpPr>
            <a:spLocks noGrp="1"/>
          </p:cNvSpPr>
          <p:nvPr>
            <p:ph type="dt" sz="half" idx="10"/>
          </p:nvPr>
        </p:nvSpPr>
        <p:spPr/>
        <p:txBody>
          <a:bodyPr/>
          <a:lstStyle/>
          <a:p>
            <a:fld id="{0A03DEC8-9319-7B48-BDEB-BA95ADF5E8B5}" type="datetimeFigureOut">
              <a:rPr lang="en-US" smtClean="0">
                <a:solidFill>
                  <a:prstClr val="black">
                    <a:tint val="75000"/>
                  </a:prstClr>
                </a:solidFill>
              </a:rPr>
              <a:pPr/>
              <a:t>6/14/2017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FB2B6B2-A69B-894E-8DB2-4D5835EED9B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763585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Date Placeholder 2"/>
          <p:cNvSpPr>
            <a:spLocks noGrp="1"/>
          </p:cNvSpPr>
          <p:nvPr>
            <p:ph type="dt" sz="half" idx="10"/>
          </p:nvPr>
        </p:nvSpPr>
        <p:spPr/>
        <p:txBody>
          <a:bodyPr/>
          <a:lstStyle/>
          <a:p>
            <a:fld id="{0A03DEC8-9319-7B48-BDEB-BA95ADF5E8B5}" type="datetimeFigureOut">
              <a:rPr lang="en-US" smtClean="0">
                <a:solidFill>
                  <a:prstClr val="black">
                    <a:tint val="75000"/>
                  </a:prstClr>
                </a:solidFill>
              </a:rPr>
              <a:pPr/>
              <a:t>6/14/2017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FB2B6B2-A69B-894E-8DB2-4D5835EED9B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233522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03DEC8-9319-7B48-BDEB-BA95ADF5E8B5}" type="datetimeFigureOut">
              <a:rPr lang="en-US" smtClean="0">
                <a:solidFill>
                  <a:prstClr val="black">
                    <a:tint val="75000"/>
                  </a:prstClr>
                </a:solidFill>
              </a:rPr>
              <a:pPr/>
              <a:t>6/14/2017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FB2B6B2-A69B-894E-8DB2-4D5835EED9B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5477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dirty="0"/>
              <a:t>6/14/2017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s-ES_tradnl"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Click to edit Master text styles</a:t>
            </a:r>
          </a:p>
        </p:txBody>
      </p:sp>
      <p:sp>
        <p:nvSpPr>
          <p:cNvPr id="5" name="Date Placeholder 4"/>
          <p:cNvSpPr>
            <a:spLocks noGrp="1"/>
          </p:cNvSpPr>
          <p:nvPr>
            <p:ph type="dt" sz="half" idx="10"/>
          </p:nvPr>
        </p:nvSpPr>
        <p:spPr/>
        <p:txBody>
          <a:bodyPr/>
          <a:lstStyle/>
          <a:p>
            <a:fld id="{0A03DEC8-9319-7B48-BDEB-BA95ADF5E8B5}" type="datetimeFigureOut">
              <a:rPr lang="en-US" smtClean="0">
                <a:solidFill>
                  <a:prstClr val="black">
                    <a:tint val="75000"/>
                  </a:prstClr>
                </a:solidFill>
              </a:rPr>
              <a:pPr/>
              <a:t>6/14/2017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B2B6B2-A69B-894E-8DB2-4D5835EED9B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435931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s-ES_tradnl"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Click to edit Master text styles</a:t>
            </a:r>
          </a:p>
        </p:txBody>
      </p:sp>
      <p:sp>
        <p:nvSpPr>
          <p:cNvPr id="5" name="Date Placeholder 4"/>
          <p:cNvSpPr>
            <a:spLocks noGrp="1"/>
          </p:cNvSpPr>
          <p:nvPr>
            <p:ph type="dt" sz="half" idx="10"/>
          </p:nvPr>
        </p:nvSpPr>
        <p:spPr/>
        <p:txBody>
          <a:bodyPr/>
          <a:lstStyle/>
          <a:p>
            <a:fld id="{0A03DEC8-9319-7B48-BDEB-BA95ADF5E8B5}" type="datetimeFigureOut">
              <a:rPr lang="en-US" smtClean="0">
                <a:solidFill>
                  <a:prstClr val="black">
                    <a:tint val="75000"/>
                  </a:prstClr>
                </a:solidFill>
              </a:rPr>
              <a:pPr/>
              <a:t>6/14/2017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B2B6B2-A69B-894E-8DB2-4D5835EED9B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094595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Date Placeholder 3"/>
          <p:cNvSpPr>
            <a:spLocks noGrp="1"/>
          </p:cNvSpPr>
          <p:nvPr>
            <p:ph type="dt" sz="half" idx="10"/>
          </p:nvPr>
        </p:nvSpPr>
        <p:spPr/>
        <p:txBody>
          <a:bodyPr/>
          <a:lstStyle/>
          <a:p>
            <a:fld id="{0A03DEC8-9319-7B48-BDEB-BA95ADF5E8B5}" type="datetimeFigureOut">
              <a:rPr lang="en-US" smtClean="0">
                <a:solidFill>
                  <a:prstClr val="black">
                    <a:tint val="75000"/>
                  </a:prstClr>
                </a:solidFill>
              </a:rPr>
              <a:pPr/>
              <a:t>6/14/2017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B2B6B2-A69B-894E-8DB2-4D5835EED9B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494387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s-ES_tradnl"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Date Placeholder 3"/>
          <p:cNvSpPr>
            <a:spLocks noGrp="1"/>
          </p:cNvSpPr>
          <p:nvPr>
            <p:ph type="dt" sz="half" idx="10"/>
          </p:nvPr>
        </p:nvSpPr>
        <p:spPr/>
        <p:txBody>
          <a:bodyPr/>
          <a:lstStyle/>
          <a:p>
            <a:fld id="{0A03DEC8-9319-7B48-BDEB-BA95ADF5E8B5}" type="datetimeFigureOut">
              <a:rPr lang="en-US" smtClean="0">
                <a:solidFill>
                  <a:prstClr val="black">
                    <a:tint val="75000"/>
                  </a:prstClr>
                </a:solidFill>
              </a:rPr>
              <a:pPr/>
              <a:t>6/14/2017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B2B6B2-A69B-894E-8DB2-4D5835EED9B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792628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C488FB6-3839-483C-892B-D2859569CA8E}" type="datetimeFigureOut">
              <a:rPr lang="en-US" smtClean="0">
                <a:solidFill>
                  <a:prstClr val="black">
                    <a:tint val="75000"/>
                  </a:prstClr>
                </a:solidFill>
              </a:rPr>
              <a:pPr/>
              <a:t>6/14/2017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5F1358E-A20C-4F62-8747-3B8D48C3CA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17161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488FB6-3839-483C-892B-D2859569CA8E}" type="datetimeFigureOut">
              <a:rPr lang="en-US" smtClean="0">
                <a:solidFill>
                  <a:prstClr val="black">
                    <a:tint val="75000"/>
                  </a:prstClr>
                </a:solidFill>
              </a:rPr>
              <a:pPr/>
              <a:t>6/14/2017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5F1358E-A20C-4F62-8747-3B8D48C3CA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5085034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488FB6-3839-483C-892B-D2859569CA8E}" type="datetimeFigureOut">
              <a:rPr lang="en-US" smtClean="0">
                <a:solidFill>
                  <a:prstClr val="black">
                    <a:tint val="75000"/>
                  </a:prstClr>
                </a:solidFill>
              </a:rPr>
              <a:pPr/>
              <a:t>6/14/2017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5F1358E-A20C-4F62-8747-3B8D48C3CA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431587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C488FB6-3839-483C-892B-D2859569CA8E}" type="datetimeFigureOut">
              <a:rPr lang="en-US" smtClean="0">
                <a:solidFill>
                  <a:prstClr val="black">
                    <a:tint val="75000"/>
                  </a:prstClr>
                </a:solidFill>
              </a:rPr>
              <a:pPr/>
              <a:t>6/14/2017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5F1358E-A20C-4F62-8747-3B8D48C3CA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959382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C488FB6-3839-483C-892B-D2859569CA8E}" type="datetimeFigureOut">
              <a:rPr lang="en-US" smtClean="0">
                <a:solidFill>
                  <a:prstClr val="black">
                    <a:tint val="75000"/>
                  </a:prstClr>
                </a:solidFill>
              </a:rPr>
              <a:pPr/>
              <a:t>6/14/2017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5F1358E-A20C-4F62-8747-3B8D48C3CA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47802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C488FB6-3839-483C-892B-D2859569CA8E}" type="datetimeFigureOut">
              <a:rPr lang="en-US" smtClean="0">
                <a:solidFill>
                  <a:prstClr val="black">
                    <a:tint val="75000"/>
                  </a:prstClr>
                </a:solidFill>
              </a:rPr>
              <a:pPr/>
              <a:t>6/14/2017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5F1358E-A20C-4F62-8747-3B8D48C3CA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89124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dirty="0"/>
              <a:t>6/14/2017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488FB6-3839-483C-892B-D2859569CA8E}" type="datetimeFigureOut">
              <a:rPr lang="en-US" smtClean="0">
                <a:solidFill>
                  <a:prstClr val="black">
                    <a:tint val="75000"/>
                  </a:prstClr>
                </a:solidFill>
              </a:rPr>
              <a:pPr/>
              <a:t>6/14/2017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5F1358E-A20C-4F62-8747-3B8D48C3CA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513778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488FB6-3839-483C-892B-D2859569CA8E}" type="datetimeFigureOut">
              <a:rPr lang="en-US" smtClean="0">
                <a:solidFill>
                  <a:prstClr val="black">
                    <a:tint val="75000"/>
                  </a:prstClr>
                </a:solidFill>
              </a:rPr>
              <a:pPr/>
              <a:t>6/14/2017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5F1358E-A20C-4F62-8747-3B8D48C3CA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673314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488FB6-3839-483C-892B-D2859569CA8E}" type="datetimeFigureOut">
              <a:rPr lang="en-US" smtClean="0">
                <a:solidFill>
                  <a:prstClr val="black">
                    <a:tint val="75000"/>
                  </a:prstClr>
                </a:solidFill>
              </a:rPr>
              <a:pPr/>
              <a:t>6/14/2017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5F1358E-A20C-4F62-8747-3B8D48C3CA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71120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488FB6-3839-483C-892B-D2859569CA8E}" type="datetimeFigureOut">
              <a:rPr lang="en-US" smtClean="0">
                <a:solidFill>
                  <a:prstClr val="black">
                    <a:tint val="75000"/>
                  </a:prstClr>
                </a:solidFill>
              </a:rPr>
              <a:pPr/>
              <a:t>6/14/2017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5F1358E-A20C-4F62-8747-3B8D48C3CA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430482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488FB6-3839-483C-892B-D2859569CA8E}" type="datetimeFigureOut">
              <a:rPr lang="en-US" smtClean="0">
                <a:solidFill>
                  <a:prstClr val="black">
                    <a:tint val="75000"/>
                  </a:prstClr>
                </a:solidFill>
              </a:rPr>
              <a:pPr/>
              <a:t>6/14/2017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5F1358E-A20C-4F62-8747-3B8D48C3CAD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141538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6"/>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197600" y="3938641"/>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p:txBody>
          <a:bodyPr/>
          <a:lstStyle>
            <a:lvl1pPr fontAlgn="auto">
              <a:spcBef>
                <a:spcPts val="0"/>
              </a:spcBef>
              <a:spcAft>
                <a:spcPts val="0"/>
              </a:spcAft>
              <a:defRPr>
                <a:latin typeface="+mn-lt"/>
                <a:ea typeface="+mn-ea"/>
                <a:cs typeface="+mn-cs"/>
              </a:defRPr>
            </a:lvl1pPr>
          </a:lstStyle>
          <a:p>
            <a:pPr>
              <a:defRPr/>
            </a:pPr>
            <a:endParaRPr lang="en-US">
              <a:solidFill>
                <a:srgbClr val="B13F9A"/>
              </a:solidFill>
              <a:latin typeface="Trebuchet MS"/>
            </a:endParaRPr>
          </a:p>
        </p:txBody>
      </p:sp>
      <p:sp>
        <p:nvSpPr>
          <p:cNvPr id="7" name="Rectangle 5"/>
          <p:cNvSpPr>
            <a:spLocks noGrp="1" noChangeArrowheads="1"/>
          </p:cNvSpPr>
          <p:nvPr>
            <p:ph type="ftr" sz="quarter" idx="11"/>
          </p:nvPr>
        </p:nvSpPr>
        <p:spPr/>
        <p:txBody>
          <a:bodyPr/>
          <a:lstStyle>
            <a:lvl1pPr>
              <a:defRPr/>
            </a:lvl1pPr>
          </a:lstStyle>
          <a:p>
            <a:pPr>
              <a:defRPr/>
            </a:pPr>
            <a:endParaRPr lang="en-US">
              <a:solidFill>
                <a:srgbClr val="B13F9A"/>
              </a:solidFill>
              <a:latin typeface="Trebuchet MS"/>
            </a:endParaRPr>
          </a:p>
        </p:txBody>
      </p:sp>
      <p:sp>
        <p:nvSpPr>
          <p:cNvPr id="8" name="Rectangle 6"/>
          <p:cNvSpPr>
            <a:spLocks noGrp="1" noChangeArrowheads="1"/>
          </p:cNvSpPr>
          <p:nvPr>
            <p:ph type="sldNum" sz="quarter" idx="12"/>
          </p:nvPr>
        </p:nvSpPr>
        <p:spPr/>
        <p:txBody>
          <a:bodyPr/>
          <a:lstStyle>
            <a:lvl1pPr>
              <a:defRPr/>
            </a:lvl1pPr>
          </a:lstStyle>
          <a:p>
            <a:fld id="{36FE6D82-BEEC-D148-9EBC-D6ABAA639BC7}" type="slidenum">
              <a:rPr lang="en-US">
                <a:solidFill>
                  <a:srgbClr val="B13F9A"/>
                </a:solidFill>
                <a:latin typeface="Trebuchet MS"/>
              </a:rPr>
              <a:pPr/>
              <a:t>‹#›</a:t>
            </a:fld>
            <a:endParaRPr lang="en-US">
              <a:solidFill>
                <a:srgbClr val="B13F9A"/>
              </a:solidFill>
              <a:latin typeface="Trebuchet MS"/>
            </a:endParaRPr>
          </a:p>
        </p:txBody>
      </p:sp>
    </p:spTree>
    <p:extLst>
      <p:ext uri="{BB962C8B-B14F-4D97-AF65-F5344CB8AC3E}">
        <p14:creationId xmlns:p14="http://schemas.microsoft.com/office/powerpoint/2010/main" val="407075917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42"/>
        <p:cNvGrpSpPr/>
        <p:nvPr/>
      </p:nvGrpSpPr>
      <p:grpSpPr>
        <a:xfrm>
          <a:off x="0" y="0"/>
          <a:ext cx="0" cy="0"/>
          <a:chOff x="0" y="0"/>
          <a:chExt cx="0" cy="0"/>
        </a:xfrm>
      </p:grpSpPr>
      <p:sp>
        <p:nvSpPr>
          <p:cNvPr id="4" name="Shape 45"/>
          <p:cNvSpPr>
            <a:spLocks/>
          </p:cNvSpPr>
          <p:nvPr/>
        </p:nvSpPr>
        <p:spPr bwMode="auto">
          <a:xfrm>
            <a:off x="9886951" y="1"/>
            <a:ext cx="2074333" cy="815975"/>
          </a:xfrm>
          <a:custGeom>
            <a:avLst/>
            <a:gdLst>
              <a:gd name="T0" fmla="*/ 2147483646 w 980"/>
              <a:gd name="T1" fmla="*/ 2147483646 h 607"/>
              <a:gd name="T2" fmla="*/ 2147483646 w 980"/>
              <a:gd name="T3" fmla="*/ 0 h 607"/>
              <a:gd name="T4" fmla="*/ 2147483646 w 980"/>
              <a:gd name="T5" fmla="*/ 0 h 607"/>
              <a:gd name="T6" fmla="*/ 0 w 980"/>
              <a:gd name="T7" fmla="*/ 2147483646 h 607"/>
              <a:gd name="T8" fmla="*/ 2147483646 w 980"/>
              <a:gd name="T9" fmla="*/ 2147483646 h 607"/>
              <a:gd name="T10" fmla="*/ 2147483646 w 980"/>
              <a:gd name="T11" fmla="*/ 2147483646 h 607"/>
              <a:gd name="T12" fmla="*/ 0 60000 65536"/>
              <a:gd name="T13" fmla="*/ 0 60000 65536"/>
              <a:gd name="T14" fmla="*/ 0 60000 65536"/>
              <a:gd name="T15" fmla="*/ 0 60000 65536"/>
              <a:gd name="T16" fmla="*/ 0 60000 65536"/>
              <a:gd name="T17" fmla="*/ 0 60000 65536"/>
              <a:gd name="T18" fmla="*/ 0 w 980"/>
              <a:gd name="T19" fmla="*/ 0 h 607"/>
              <a:gd name="T20" fmla="*/ 980 w 980"/>
              <a:gd name="T21" fmla="*/ 607 h 607"/>
            </a:gdLst>
            <a:ahLst/>
            <a:cxnLst>
              <a:cxn ang="T12">
                <a:pos x="T0" y="T1"/>
              </a:cxn>
              <a:cxn ang="T13">
                <a:pos x="T2" y="T3"/>
              </a:cxn>
              <a:cxn ang="T14">
                <a:pos x="T4" y="T5"/>
              </a:cxn>
              <a:cxn ang="T15">
                <a:pos x="T6" y="T7"/>
              </a:cxn>
              <a:cxn ang="T16">
                <a:pos x="T8" y="T9"/>
              </a:cxn>
              <a:cxn ang="T17">
                <a:pos x="T10" y="T11"/>
              </a:cxn>
            </a:cxnLst>
            <a:rect l="T18" t="T19" r="T20" b="T21"/>
            <a:pathLst>
              <a:path w="980" h="607" extrusionOk="0">
                <a:moveTo>
                  <a:pt x="510" y="607"/>
                </a:moveTo>
                <a:lnTo>
                  <a:pt x="980" y="0"/>
                </a:lnTo>
                <a:lnTo>
                  <a:pt x="470" y="0"/>
                </a:lnTo>
                <a:lnTo>
                  <a:pt x="0" y="607"/>
                </a:lnTo>
                <a:lnTo>
                  <a:pt x="510" y="607"/>
                </a:lnTo>
                <a:close/>
              </a:path>
            </a:pathLst>
          </a:custGeom>
          <a:gradFill rotWithShape="0">
            <a:gsLst>
              <a:gs pos="0">
                <a:srgbClr val="CD118C"/>
              </a:gs>
              <a:gs pos="53999">
                <a:srgbClr val="CD118C"/>
              </a:gs>
              <a:gs pos="98000">
                <a:srgbClr val="F074AC"/>
              </a:gs>
              <a:gs pos="100000">
                <a:srgbClr val="EB008B"/>
              </a:gs>
            </a:gsLst>
            <a:lin ang="18840000"/>
          </a:gradFill>
          <a:ln>
            <a:noFill/>
          </a:ln>
          <a:extLst>
            <a:ext uri="{91240B29-F687-4f45-9708-019B960494DF}">
              <a14:hiddenLine xmlns:a14="http://schemas.microsoft.com/office/drawing/2010/main" xmlns="" w="9525">
                <a:solidFill>
                  <a:srgbClr val="000000"/>
                </a:solidFill>
                <a:round/>
                <a:headEnd/>
                <a:tailEnd/>
              </a14:hiddenLine>
            </a:ext>
          </a:extLst>
        </p:spPr>
        <p:txBody>
          <a:bodyPr lIns="91425" tIns="45700" rIns="91425" bIns="45700"/>
          <a:lstStyle/>
          <a:p>
            <a:pPr defTabSz="914400"/>
            <a:endParaRPr lang="en-US">
              <a:solidFill>
                <a:prstClr val="black"/>
              </a:solidFill>
            </a:endParaRPr>
          </a:p>
        </p:txBody>
      </p:sp>
      <p:sp>
        <p:nvSpPr>
          <p:cNvPr id="5" name="Shape 46"/>
          <p:cNvSpPr>
            <a:spLocks/>
          </p:cNvSpPr>
          <p:nvPr/>
        </p:nvSpPr>
        <p:spPr bwMode="auto">
          <a:xfrm>
            <a:off x="11197168" y="1746250"/>
            <a:ext cx="994833" cy="814388"/>
          </a:xfrm>
          <a:custGeom>
            <a:avLst/>
            <a:gdLst>
              <a:gd name="T0" fmla="*/ 2147483646 w 470"/>
              <a:gd name="T1" fmla="*/ 0 h 605"/>
              <a:gd name="T2" fmla="*/ 0 w 470"/>
              <a:gd name="T3" fmla="*/ 2147483646 h 605"/>
              <a:gd name="T4" fmla="*/ 2147483646 w 470"/>
              <a:gd name="T5" fmla="*/ 2147483646 h 605"/>
              <a:gd name="T6" fmla="*/ 2147483646 w 470"/>
              <a:gd name="T7" fmla="*/ 0 h 605"/>
              <a:gd name="T8" fmla="*/ 0 60000 65536"/>
              <a:gd name="T9" fmla="*/ 0 60000 65536"/>
              <a:gd name="T10" fmla="*/ 0 60000 65536"/>
              <a:gd name="T11" fmla="*/ 0 60000 65536"/>
              <a:gd name="T12" fmla="*/ 0 w 470"/>
              <a:gd name="T13" fmla="*/ 0 h 605"/>
              <a:gd name="T14" fmla="*/ 470 w 470"/>
              <a:gd name="T15" fmla="*/ 605 h 605"/>
            </a:gdLst>
            <a:ahLst/>
            <a:cxnLst>
              <a:cxn ang="T8">
                <a:pos x="T0" y="T1"/>
              </a:cxn>
              <a:cxn ang="T9">
                <a:pos x="T2" y="T3"/>
              </a:cxn>
              <a:cxn ang="T10">
                <a:pos x="T4" y="T5"/>
              </a:cxn>
              <a:cxn ang="T11">
                <a:pos x="T6" y="T7"/>
              </a:cxn>
            </a:cxnLst>
            <a:rect l="T12" t="T13" r="T14" b="T15"/>
            <a:pathLst>
              <a:path w="470" h="605" extrusionOk="0">
                <a:moveTo>
                  <a:pt x="470" y="0"/>
                </a:moveTo>
                <a:lnTo>
                  <a:pt x="0" y="605"/>
                </a:lnTo>
                <a:lnTo>
                  <a:pt x="470" y="605"/>
                </a:lnTo>
                <a:lnTo>
                  <a:pt x="470" y="0"/>
                </a:lnTo>
                <a:close/>
              </a:path>
            </a:pathLst>
          </a:custGeom>
          <a:gradFill rotWithShape="0">
            <a:gsLst>
              <a:gs pos="0">
                <a:srgbClr val="CD118C"/>
              </a:gs>
              <a:gs pos="53999">
                <a:srgbClr val="CD118C"/>
              </a:gs>
              <a:gs pos="98000">
                <a:srgbClr val="F074AC"/>
              </a:gs>
              <a:gs pos="100000">
                <a:srgbClr val="EB008B"/>
              </a:gs>
            </a:gsLst>
            <a:lin ang="18840000"/>
          </a:gradFill>
          <a:ln>
            <a:noFill/>
          </a:ln>
          <a:extLst>
            <a:ext uri="{91240B29-F687-4f45-9708-019B960494DF}">
              <a14:hiddenLine xmlns:a14="http://schemas.microsoft.com/office/drawing/2010/main" xmlns="" w="9525">
                <a:solidFill>
                  <a:srgbClr val="000000"/>
                </a:solidFill>
                <a:round/>
                <a:headEnd/>
                <a:tailEnd/>
              </a14:hiddenLine>
            </a:ext>
          </a:extLst>
        </p:spPr>
        <p:txBody>
          <a:bodyPr lIns="91425" tIns="45700" rIns="91425" bIns="45700"/>
          <a:lstStyle/>
          <a:p>
            <a:pPr defTabSz="914400"/>
            <a:endParaRPr lang="en-US">
              <a:solidFill>
                <a:prstClr val="black"/>
              </a:solidFill>
            </a:endParaRPr>
          </a:p>
        </p:txBody>
      </p:sp>
      <p:sp>
        <p:nvSpPr>
          <p:cNvPr id="6" name="Shape 47"/>
          <p:cNvSpPr>
            <a:spLocks/>
          </p:cNvSpPr>
          <p:nvPr/>
        </p:nvSpPr>
        <p:spPr bwMode="auto">
          <a:xfrm>
            <a:off x="11197168" y="2560638"/>
            <a:ext cx="994833" cy="812800"/>
          </a:xfrm>
          <a:custGeom>
            <a:avLst/>
            <a:gdLst>
              <a:gd name="T0" fmla="*/ 0 w 470"/>
              <a:gd name="T1" fmla="*/ 0 h 605"/>
              <a:gd name="T2" fmla="*/ 2147483646 w 470"/>
              <a:gd name="T3" fmla="*/ 2147483646 h 605"/>
              <a:gd name="T4" fmla="*/ 2147483646 w 470"/>
              <a:gd name="T5" fmla="*/ 0 h 605"/>
              <a:gd name="T6" fmla="*/ 0 w 470"/>
              <a:gd name="T7" fmla="*/ 0 h 605"/>
              <a:gd name="T8" fmla="*/ 0 60000 65536"/>
              <a:gd name="T9" fmla="*/ 0 60000 65536"/>
              <a:gd name="T10" fmla="*/ 0 60000 65536"/>
              <a:gd name="T11" fmla="*/ 0 60000 65536"/>
              <a:gd name="T12" fmla="*/ 0 w 470"/>
              <a:gd name="T13" fmla="*/ 0 h 605"/>
              <a:gd name="T14" fmla="*/ 470 w 470"/>
              <a:gd name="T15" fmla="*/ 605 h 605"/>
            </a:gdLst>
            <a:ahLst/>
            <a:cxnLst>
              <a:cxn ang="T8">
                <a:pos x="T0" y="T1"/>
              </a:cxn>
              <a:cxn ang="T9">
                <a:pos x="T2" y="T3"/>
              </a:cxn>
              <a:cxn ang="T10">
                <a:pos x="T4" y="T5"/>
              </a:cxn>
              <a:cxn ang="T11">
                <a:pos x="T6" y="T7"/>
              </a:cxn>
            </a:cxnLst>
            <a:rect l="T12" t="T13" r="T14" b="T15"/>
            <a:pathLst>
              <a:path w="470" h="605" extrusionOk="0">
                <a:moveTo>
                  <a:pt x="0" y="0"/>
                </a:moveTo>
                <a:lnTo>
                  <a:pt x="470" y="605"/>
                </a:lnTo>
                <a:lnTo>
                  <a:pt x="470" y="0"/>
                </a:lnTo>
                <a:lnTo>
                  <a:pt x="0" y="0"/>
                </a:lnTo>
                <a:close/>
              </a:path>
            </a:pathLst>
          </a:custGeom>
          <a:gradFill rotWithShape="0">
            <a:gsLst>
              <a:gs pos="0">
                <a:srgbClr val="FFD700"/>
              </a:gs>
              <a:gs pos="53999">
                <a:srgbClr val="FFD700"/>
              </a:gs>
              <a:gs pos="98000">
                <a:srgbClr val="FFF7A9"/>
              </a:gs>
              <a:gs pos="100000">
                <a:srgbClr val="FFF100"/>
              </a:gs>
            </a:gsLst>
            <a:lin ang="2700000"/>
          </a:gradFill>
          <a:ln>
            <a:noFill/>
          </a:ln>
          <a:extLst>
            <a:ext uri="{91240B29-F687-4f45-9708-019B960494DF}">
              <a14:hiddenLine xmlns:a14="http://schemas.microsoft.com/office/drawing/2010/main" xmlns="" w="9525">
                <a:solidFill>
                  <a:srgbClr val="000000"/>
                </a:solidFill>
                <a:round/>
                <a:headEnd/>
                <a:tailEnd/>
              </a14:hiddenLine>
            </a:ext>
          </a:extLst>
        </p:spPr>
        <p:txBody>
          <a:bodyPr lIns="91425" tIns="45700" rIns="91425" bIns="45700"/>
          <a:lstStyle/>
          <a:p>
            <a:pPr defTabSz="914400"/>
            <a:endParaRPr lang="en-US">
              <a:solidFill>
                <a:prstClr val="black"/>
              </a:solidFill>
            </a:endParaRPr>
          </a:p>
        </p:txBody>
      </p:sp>
      <p:sp>
        <p:nvSpPr>
          <p:cNvPr id="7" name="Shape 48"/>
          <p:cNvSpPr>
            <a:spLocks/>
          </p:cNvSpPr>
          <p:nvPr/>
        </p:nvSpPr>
        <p:spPr bwMode="auto">
          <a:xfrm>
            <a:off x="9886951" y="815975"/>
            <a:ext cx="2074333" cy="814388"/>
          </a:xfrm>
          <a:custGeom>
            <a:avLst/>
            <a:gdLst>
              <a:gd name="T0" fmla="*/ 2147483646 w 980"/>
              <a:gd name="T1" fmla="*/ 0 h 605"/>
              <a:gd name="T2" fmla="*/ 2147483646 w 980"/>
              <a:gd name="T3" fmla="*/ 2147483646 h 605"/>
              <a:gd name="T4" fmla="*/ 2147483646 w 980"/>
              <a:gd name="T5" fmla="*/ 2147483646 h 605"/>
              <a:gd name="T6" fmla="*/ 0 w 980"/>
              <a:gd name="T7" fmla="*/ 0 h 605"/>
              <a:gd name="T8" fmla="*/ 2147483646 w 980"/>
              <a:gd name="T9" fmla="*/ 0 h 605"/>
              <a:gd name="T10" fmla="*/ 2147483646 w 980"/>
              <a:gd name="T11" fmla="*/ 0 h 605"/>
              <a:gd name="T12" fmla="*/ 0 60000 65536"/>
              <a:gd name="T13" fmla="*/ 0 60000 65536"/>
              <a:gd name="T14" fmla="*/ 0 60000 65536"/>
              <a:gd name="T15" fmla="*/ 0 60000 65536"/>
              <a:gd name="T16" fmla="*/ 0 60000 65536"/>
              <a:gd name="T17" fmla="*/ 0 60000 65536"/>
              <a:gd name="T18" fmla="*/ 0 w 980"/>
              <a:gd name="T19" fmla="*/ 0 h 605"/>
              <a:gd name="T20" fmla="*/ 980 w 980"/>
              <a:gd name="T21" fmla="*/ 605 h 605"/>
            </a:gdLst>
            <a:ahLst/>
            <a:cxnLst>
              <a:cxn ang="T12">
                <a:pos x="T0" y="T1"/>
              </a:cxn>
              <a:cxn ang="T13">
                <a:pos x="T2" y="T3"/>
              </a:cxn>
              <a:cxn ang="T14">
                <a:pos x="T4" y="T5"/>
              </a:cxn>
              <a:cxn ang="T15">
                <a:pos x="T6" y="T7"/>
              </a:cxn>
              <a:cxn ang="T16">
                <a:pos x="T8" y="T9"/>
              </a:cxn>
              <a:cxn ang="T17">
                <a:pos x="T10" y="T11"/>
              </a:cxn>
            </a:cxnLst>
            <a:rect l="T18" t="T19" r="T20" b="T21"/>
            <a:pathLst>
              <a:path w="980" h="605" extrusionOk="0">
                <a:moveTo>
                  <a:pt x="510" y="0"/>
                </a:moveTo>
                <a:lnTo>
                  <a:pt x="980" y="605"/>
                </a:lnTo>
                <a:lnTo>
                  <a:pt x="470" y="605"/>
                </a:lnTo>
                <a:lnTo>
                  <a:pt x="0" y="0"/>
                </a:lnTo>
                <a:lnTo>
                  <a:pt x="510" y="0"/>
                </a:lnTo>
                <a:close/>
              </a:path>
            </a:pathLst>
          </a:custGeom>
          <a:gradFill rotWithShape="0">
            <a:gsLst>
              <a:gs pos="0">
                <a:srgbClr val="FFD700"/>
              </a:gs>
              <a:gs pos="53999">
                <a:srgbClr val="FFD700"/>
              </a:gs>
              <a:gs pos="98000">
                <a:srgbClr val="FFF7A9"/>
              </a:gs>
              <a:gs pos="100000">
                <a:srgbClr val="FFF100"/>
              </a:gs>
            </a:gsLst>
            <a:lin ang="2700000"/>
          </a:gradFill>
          <a:ln>
            <a:noFill/>
          </a:ln>
          <a:extLst>
            <a:ext uri="{91240B29-F687-4f45-9708-019B960494DF}">
              <a14:hiddenLine xmlns:a14="http://schemas.microsoft.com/office/drawing/2010/main" xmlns="" w="9525">
                <a:solidFill>
                  <a:srgbClr val="000000"/>
                </a:solidFill>
                <a:round/>
                <a:headEnd/>
                <a:tailEnd/>
              </a14:hiddenLine>
            </a:ext>
          </a:extLst>
        </p:spPr>
        <p:txBody>
          <a:bodyPr lIns="91425" tIns="45700" rIns="91425" bIns="45700"/>
          <a:lstStyle/>
          <a:p>
            <a:pPr defTabSz="914400"/>
            <a:endParaRPr lang="en-US">
              <a:solidFill>
                <a:prstClr val="black"/>
              </a:solidFill>
            </a:endParaRPr>
          </a:p>
        </p:txBody>
      </p:sp>
      <p:sp>
        <p:nvSpPr>
          <p:cNvPr id="43" name="Shape 43"/>
          <p:cNvSpPr txBox="1">
            <a:spLocks noGrp="1"/>
          </p:cNvSpPr>
          <p:nvPr>
            <p:ph type="title"/>
          </p:nvPr>
        </p:nvSpPr>
        <p:spPr>
          <a:xfrm>
            <a:off x="609600" y="274637"/>
            <a:ext cx="9172800" cy="1143000"/>
          </a:xfrm>
          <a:prstGeom prst="rect">
            <a:avLst/>
          </a:prstGeom>
        </p:spPr>
        <p:txBody>
          <a:bodyPr lIns="91425" tIns="91425" rIns="91425" b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44" name="Shape 44"/>
          <p:cNvSpPr txBox="1">
            <a:spLocks noGrp="1"/>
          </p:cNvSpPr>
          <p:nvPr>
            <p:ph type="body" idx="1"/>
          </p:nvPr>
        </p:nvSpPr>
        <p:spPr>
          <a:xfrm>
            <a:off x="609600" y="1600201"/>
            <a:ext cx="10972800" cy="4840199"/>
          </a:xfrm>
          <a:prstGeom prst="rect">
            <a:avLst/>
          </a:prstGeom>
        </p:spPr>
        <p:txBody>
          <a:bodyPr lIns="91425" tIns="91425" rIns="91425" b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Tree>
    <p:extLst>
      <p:ext uri="{BB962C8B-B14F-4D97-AF65-F5344CB8AC3E}">
        <p14:creationId xmlns:p14="http://schemas.microsoft.com/office/powerpoint/2010/main" val="251179985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fld id="{A9ABAA91-D010-4C42-8D42-33B37B1305DF}" type="datetimeFigureOut">
              <a:rPr lang="en-US">
                <a:solidFill>
                  <a:prstClr val="black">
                    <a:tint val="75000"/>
                  </a:prstClr>
                </a:solidFill>
              </a:rPr>
              <a:pPr/>
              <a:t>6/14/2017</a:t>
            </a:fld>
            <a:endParaRPr lang="en-US">
              <a:solidFill>
                <a:prstClr val="black">
                  <a:tint val="75000"/>
                </a:prstClr>
              </a:solidFill>
            </a:endParaRPr>
          </a:p>
        </p:txBody>
      </p:sp>
      <p:sp>
        <p:nvSpPr>
          <p:cNvPr id="6" name="Footer Placeholder 2"/>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22"/>
          <p:cNvSpPr>
            <a:spLocks noGrp="1"/>
          </p:cNvSpPr>
          <p:nvPr>
            <p:ph type="sldNum" sz="quarter" idx="12"/>
          </p:nvPr>
        </p:nvSpPr>
        <p:spPr/>
        <p:txBody>
          <a:bodyPr/>
          <a:lstStyle>
            <a:lvl1pPr>
              <a:defRPr/>
            </a:lvl1pPr>
          </a:lstStyle>
          <a:p>
            <a:fld id="{014EFC4A-3C40-CB44-8F8B-EFC0E265DB91}"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58483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dirty="0"/>
              <a:t>6/14/2017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dirty="0"/>
              <a:t>6/14/2017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dirty="0"/>
              <a:t>6/14/2017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6/14/2017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6/14/2017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theme" Target="../theme/theme4.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96DFF08F-DC6B-4601-B491-B0F83F6DD2DA}" type="datetimeFigureOut">
              <a:rPr lang="en-US" dirty="0"/>
              <a:pPr/>
              <a:t>6/14/2017</a:t>
            </a:fld>
            <a:endParaRPr lang="en-US" dirty="0"/>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en-US" dirty="0"/>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4B99A60-A199-4BBC-8085-9B58C5026A33}" type="datetimeFigureOut">
              <a:rPr lang="en-US" smtClean="0">
                <a:solidFill>
                  <a:prstClr val="black">
                    <a:tint val="75000"/>
                  </a:prstClr>
                </a:solidFill>
              </a:rPr>
              <a:pPr defTabSz="914400"/>
              <a:t>6/14/2017</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C38A158F-E321-4C9F-943E-C6A73F1EC44A}" type="slidenum">
              <a:rPr lang="en-US" smtClean="0">
                <a:solidFill>
                  <a:prstClr val="black">
                    <a:tint val="75000"/>
                  </a:prstClr>
                </a:solidFill>
              </a:rPr>
              <a:pPr defTabSz="914400"/>
              <a:t>‹#›</a:t>
            </a:fld>
            <a:endParaRPr lang="en-US">
              <a:solidFill>
                <a:prstClr val="black">
                  <a:tint val="75000"/>
                </a:prstClr>
              </a:solidFill>
            </a:endParaRPr>
          </a:p>
        </p:txBody>
      </p:sp>
    </p:spTree>
    <p:extLst>
      <p:ext uri="{BB962C8B-B14F-4D97-AF65-F5344CB8AC3E}">
        <p14:creationId xmlns:p14="http://schemas.microsoft.com/office/powerpoint/2010/main" val="31337128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s-ES_tradnl"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s-ES_tradnl" smtClean="0"/>
              <a:t>Click to edit Master text styles</a:t>
            </a:r>
          </a:p>
          <a:p>
            <a:pPr lvl="1"/>
            <a:r>
              <a:rPr lang="es-ES_tradnl" smtClean="0"/>
              <a:t>Second level</a:t>
            </a:r>
          </a:p>
          <a:p>
            <a:pPr lvl="2"/>
            <a:r>
              <a:rPr lang="es-ES_tradnl" smtClean="0"/>
              <a:t>Third level</a:t>
            </a:r>
          </a:p>
          <a:p>
            <a:pPr lvl="3"/>
            <a:r>
              <a:rPr lang="es-ES_tradnl" smtClean="0"/>
              <a:t>Fourth level</a:t>
            </a:r>
          </a:p>
          <a:p>
            <a:pPr lvl="4"/>
            <a:r>
              <a:rPr lang="es-ES_tradnl"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03DEC8-9319-7B48-BDEB-BA95ADF5E8B5}" type="datetimeFigureOut">
              <a:rPr lang="en-US" smtClean="0">
                <a:solidFill>
                  <a:prstClr val="black">
                    <a:tint val="75000"/>
                  </a:prstClr>
                </a:solidFill>
              </a:rPr>
              <a:pPr/>
              <a:t>6/14/2017</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B2B6B2-A69B-894E-8DB2-4D5835EED9B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2495105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AC488FB6-3839-483C-892B-D2859569CA8E}" type="datetimeFigureOut">
              <a:rPr lang="en-US" smtClean="0">
                <a:solidFill>
                  <a:prstClr val="black">
                    <a:tint val="75000"/>
                  </a:prstClr>
                </a:solidFill>
              </a:rPr>
              <a:pPr defTabSz="914400"/>
              <a:t>6/14/2017</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95F1358E-A20C-4F62-8747-3B8D48C3CADA}" type="slidenum">
              <a:rPr lang="en-US" smtClean="0">
                <a:solidFill>
                  <a:prstClr val="black">
                    <a:tint val="75000"/>
                  </a:prstClr>
                </a:solidFill>
              </a:rPr>
              <a:pPr defTabSz="914400"/>
              <a:t>‹#›</a:t>
            </a:fld>
            <a:endParaRPr lang="en-US">
              <a:solidFill>
                <a:prstClr val="black">
                  <a:tint val="75000"/>
                </a:prstClr>
              </a:solidFill>
            </a:endParaRPr>
          </a:p>
        </p:txBody>
      </p:sp>
    </p:spTree>
    <p:extLst>
      <p:ext uri="{BB962C8B-B14F-4D97-AF65-F5344CB8AC3E}">
        <p14:creationId xmlns:p14="http://schemas.microsoft.com/office/powerpoint/2010/main" val="2682947506"/>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hyperlink" Target="https://www.laits.utexas.edu/spe/vid/beg05a.html" TargetMode="External"/><Relationship Id="rId2" Type="http://schemas.openxmlformats.org/officeDocument/2006/relationships/hyperlink" Target="https://www.laits.utexas.edu/spe/vid/beg05ex.html" TargetMode="External"/><Relationship Id="rId1" Type="http://schemas.openxmlformats.org/officeDocument/2006/relationships/slideLayout" Target="../slideLayouts/slideLayout2.xml"/><Relationship Id="rId4" Type="http://schemas.openxmlformats.org/officeDocument/2006/relationships/hyperlink" Target="https://www.laits.utexas.edu/spe/vid/beg05d.html" TargetMode="Externa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hyperlink" Target="http://1.bp.blogspot.com/-Lrz7EDYXErc/Uc1L2JV-y_I/AAAAAAAACZQ/ht-h3lQ50Ic/s1600/la%2Brutina%2Bverbos%2Breflexivos%2Bme-encanta-escribir.png" TargetMode="Externa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hyperlink" Target="https://www.laits.utexas.edu/spe/vid/beg15b.html" TargetMode="External"/><Relationship Id="rId2" Type="http://schemas.openxmlformats.org/officeDocument/2006/relationships/hyperlink" Target="https://www.laits.utexas.edu/spe/vid/beg15ex.html" TargetMode="External"/><Relationship Id="rId1" Type="http://schemas.openxmlformats.org/officeDocument/2006/relationships/slideLayout" Target="../slideLayouts/slideLayout2.xml"/><Relationship Id="rId4" Type="http://schemas.openxmlformats.org/officeDocument/2006/relationships/hyperlink" Target="https://www.laits.utexas.edu/spe/vid/beg15a.html" TargetMode="Externa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hyperlink" Target="https://thelanguagepoint.com/english_collections/show/Spanish%21_Tiempo_Libre" TargetMode="Externa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s://www.youtube.com/watch?v=TxWugQUw2us"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hyperlink" Target="https://concepcionespanol.wikispaces.com/file/view/Cuento+corto+Mi+nombre+Cisneros.pdf"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Confianza</a:t>
            </a:r>
            <a:r>
              <a:rPr lang="en-US" dirty="0" smtClean="0"/>
              <a:t> </a:t>
            </a:r>
            <a:r>
              <a:rPr lang="en-US" dirty="0" err="1" smtClean="0"/>
              <a:t>en</a:t>
            </a:r>
            <a:r>
              <a:rPr lang="en-US" dirty="0" smtClean="0"/>
              <a:t> </a:t>
            </a:r>
            <a:r>
              <a:rPr lang="en-US" dirty="0" err="1" smtClean="0"/>
              <a:t>Mis</a:t>
            </a:r>
            <a:r>
              <a:rPr lang="en-US" dirty="0" smtClean="0"/>
              <a:t> </a:t>
            </a:r>
            <a:r>
              <a:rPr lang="en-US" dirty="0" err="1" smtClean="0"/>
              <a:t>habilidades</a:t>
            </a:r>
            <a:endParaRPr lang="en-US" dirty="0"/>
          </a:p>
        </p:txBody>
      </p:sp>
      <p:sp>
        <p:nvSpPr>
          <p:cNvPr id="3" name="Subtitle 2"/>
          <p:cNvSpPr>
            <a:spLocks noGrp="1"/>
          </p:cNvSpPr>
          <p:nvPr>
            <p:ph type="subTitle" idx="1"/>
          </p:nvPr>
        </p:nvSpPr>
        <p:spPr/>
        <p:txBody>
          <a:bodyPr/>
          <a:lstStyle/>
          <a:p>
            <a:r>
              <a:rPr lang="en-US" dirty="0" smtClean="0"/>
              <a:t>A Review Unit for Spanish 3 students</a:t>
            </a:r>
            <a:endParaRPr lang="en-US" dirty="0"/>
          </a:p>
        </p:txBody>
      </p:sp>
    </p:spTree>
    <p:extLst>
      <p:ext uri="{BB962C8B-B14F-4D97-AF65-F5344CB8AC3E}">
        <p14:creationId xmlns:p14="http://schemas.microsoft.com/office/powerpoint/2010/main" val="39672900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Story Like a </a:t>
            </a:r>
            <a:r>
              <a:rPr lang="en-US" dirty="0" err="1" smtClean="0"/>
              <a:t>Rockstar</a:t>
            </a:r>
            <a:endParaRPr lang="en-US" dirty="0"/>
          </a:p>
        </p:txBody>
      </p:sp>
      <p:sp>
        <p:nvSpPr>
          <p:cNvPr id="3" name="Content Placeholder 2"/>
          <p:cNvSpPr>
            <a:spLocks noGrp="1"/>
          </p:cNvSpPr>
          <p:nvPr>
            <p:ph idx="1"/>
          </p:nvPr>
        </p:nvSpPr>
        <p:spPr/>
        <p:txBody>
          <a:bodyPr>
            <a:normAutofit fontScale="92500" lnSpcReduction="10000"/>
          </a:bodyPr>
          <a:lstStyle/>
          <a:p>
            <a:r>
              <a:rPr lang="en-US" dirty="0" err="1" smtClean="0"/>
              <a:t>Instrucciones</a:t>
            </a:r>
            <a:r>
              <a:rPr lang="en-US" dirty="0" smtClean="0"/>
              <a:t>: Students need to copy down the vocabulary list in Spanish. The teacher will read each word one at a time and the students will repeat it aloud for pronunciation practice. </a:t>
            </a:r>
          </a:p>
          <a:p>
            <a:r>
              <a:rPr lang="en-US" dirty="0" smtClean="0"/>
              <a:t>The teacher will use the following slides (you must add pictures) to describe the words in SPANISH to the students. For example: Using the word Alto(a), the teacher may describe him/herself “</a:t>
            </a:r>
            <a:r>
              <a:rPr lang="en-US" dirty="0" err="1" smtClean="0"/>
              <a:t>Yo</a:t>
            </a:r>
            <a:r>
              <a:rPr lang="en-US" dirty="0" smtClean="0"/>
              <a:t> soy </a:t>
            </a:r>
            <a:r>
              <a:rPr lang="en-US" dirty="0" err="1" smtClean="0"/>
              <a:t>alta.</a:t>
            </a:r>
            <a:r>
              <a:rPr lang="en-US" dirty="0" smtClean="0"/>
              <a:t>” And exaggerate with hand motions what alto means. S/He then may find a tall student and say “Lorenzo </a:t>
            </a:r>
            <a:r>
              <a:rPr lang="en-US" dirty="0" err="1" smtClean="0"/>
              <a:t>es</a:t>
            </a:r>
            <a:r>
              <a:rPr lang="en-US" dirty="0" smtClean="0"/>
              <a:t> alto”, again acting out what the word alto means. Then ask a student “</a:t>
            </a:r>
            <a:r>
              <a:rPr lang="en-US" dirty="0" err="1" smtClean="0"/>
              <a:t>Eres</a:t>
            </a:r>
            <a:r>
              <a:rPr lang="en-US" dirty="0" smtClean="0"/>
              <a:t> alto” and they may respond </a:t>
            </a:r>
            <a:r>
              <a:rPr lang="en-US" dirty="0" err="1" smtClean="0"/>
              <a:t>sí</a:t>
            </a:r>
            <a:r>
              <a:rPr lang="en-US" dirty="0" smtClean="0"/>
              <a:t> or no.</a:t>
            </a:r>
          </a:p>
          <a:p>
            <a:r>
              <a:rPr lang="en-US" dirty="0" smtClean="0"/>
              <a:t>In their journals, students will write down (in pencil) what they think the word means in English.</a:t>
            </a:r>
          </a:p>
          <a:p>
            <a:r>
              <a:rPr lang="en-US" dirty="0" smtClean="0"/>
              <a:t>We don’t want students shouting out what they think the answer is in English, as this activity is completed entirely in the target language. To prevent this from happening, use the next slide on the “No spoiler rule.”</a:t>
            </a:r>
          </a:p>
        </p:txBody>
      </p:sp>
    </p:spTree>
    <p:extLst>
      <p:ext uri="{BB962C8B-B14F-4D97-AF65-F5344CB8AC3E}">
        <p14:creationId xmlns:p14="http://schemas.microsoft.com/office/powerpoint/2010/main" val="111430747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634658570"/>
              </p:ext>
            </p:extLst>
          </p:nvPr>
        </p:nvGraphicFramePr>
        <p:xfrm>
          <a:off x="130631" y="246743"/>
          <a:ext cx="11800113" cy="6328227"/>
        </p:xfrm>
        <a:graphic>
          <a:graphicData uri="http://schemas.openxmlformats.org/drawingml/2006/table">
            <a:tbl>
              <a:tblPr firstRow="1" bandRow="1">
                <a:tableStyleId>{5940675A-B579-460E-94D1-54222C63F5DA}</a:tableStyleId>
              </a:tblPr>
              <a:tblGrid>
                <a:gridCol w="3933371"/>
                <a:gridCol w="3933371"/>
                <a:gridCol w="3933371"/>
              </a:tblGrid>
              <a:tr h="2109409">
                <a:tc>
                  <a:txBody>
                    <a:bodyPr/>
                    <a:lstStyle/>
                    <a:p>
                      <a:pPr algn="ctr"/>
                      <a:r>
                        <a:rPr lang="es-MX" sz="2800" kern="1200" dirty="0" smtClean="0">
                          <a:solidFill>
                            <a:schemeClr val="tx1"/>
                          </a:solidFill>
                          <a:effectLst/>
                          <a:latin typeface="+mn-lt"/>
                          <a:ea typeface="+mn-ea"/>
                          <a:cs typeface="+mn-cs"/>
                        </a:rPr>
                        <a:t>¿Qué no te gusta hacer?</a:t>
                      </a:r>
                      <a:endParaRPr lang="en-US" sz="28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2800" kern="1200" dirty="0" smtClean="0">
                          <a:solidFill>
                            <a:schemeClr val="tx1"/>
                          </a:solidFill>
                          <a:effectLst/>
                          <a:latin typeface="+mn-lt"/>
                          <a:ea typeface="+mn-ea"/>
                          <a:cs typeface="+mn-cs"/>
                        </a:rPr>
                        <a:t>¿Qué te gusta hacer?</a:t>
                      </a:r>
                      <a:endParaRPr lang="en-US" sz="2800" dirty="0" smtClean="0"/>
                    </a:p>
                    <a:p>
                      <a:pPr algn="ctr"/>
                      <a:endParaRPr lang="en-US" sz="28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2800" kern="1200" dirty="0" smtClean="0">
                          <a:solidFill>
                            <a:schemeClr val="tx1"/>
                          </a:solidFill>
                          <a:effectLst/>
                          <a:latin typeface="+mn-lt"/>
                          <a:ea typeface="+mn-ea"/>
                          <a:cs typeface="+mn-cs"/>
                        </a:rPr>
                        <a:t>¿Qué no te gusta hacer?</a:t>
                      </a:r>
                      <a:endParaRPr lang="en-US" sz="2800" dirty="0" smtClean="0"/>
                    </a:p>
                    <a:p>
                      <a:pPr algn="ctr"/>
                      <a:endParaRPr lang="en-US" sz="2800" dirty="0"/>
                    </a:p>
                  </a:txBody>
                  <a:tcPr anchor="ctr"/>
                </a:tc>
              </a:tr>
              <a:tr h="210940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2800" kern="1200" dirty="0" smtClean="0">
                          <a:solidFill>
                            <a:schemeClr val="tx1"/>
                          </a:solidFill>
                          <a:effectLst/>
                          <a:latin typeface="+mn-lt"/>
                          <a:ea typeface="+mn-ea"/>
                          <a:cs typeface="+mn-cs"/>
                        </a:rPr>
                        <a:t>¿Qué no te gusta hacer?</a:t>
                      </a:r>
                      <a:endParaRPr lang="en-US" sz="2800" dirty="0" smtClean="0"/>
                    </a:p>
                    <a:p>
                      <a:pPr algn="ctr"/>
                      <a:endParaRPr lang="en-US" sz="28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2800" kern="1200" dirty="0" smtClean="0">
                          <a:solidFill>
                            <a:schemeClr val="tx1"/>
                          </a:solidFill>
                          <a:effectLst/>
                          <a:latin typeface="+mn-lt"/>
                          <a:ea typeface="+mn-ea"/>
                          <a:cs typeface="+mn-cs"/>
                        </a:rPr>
                        <a:t>¿Qué no te gusta hacer?</a:t>
                      </a:r>
                      <a:endParaRPr lang="en-US" sz="2800" dirty="0" smtClean="0"/>
                    </a:p>
                    <a:p>
                      <a:pPr algn="ctr"/>
                      <a:endParaRPr lang="en-US" sz="28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2800" kern="1200" dirty="0" smtClean="0">
                          <a:solidFill>
                            <a:schemeClr val="tx1"/>
                          </a:solidFill>
                          <a:effectLst/>
                          <a:latin typeface="+mn-lt"/>
                          <a:ea typeface="+mn-ea"/>
                          <a:cs typeface="+mn-cs"/>
                        </a:rPr>
                        <a:t>¿Qué no te gusta hacer?</a:t>
                      </a:r>
                      <a:endParaRPr lang="en-US" sz="2800" dirty="0" smtClean="0"/>
                    </a:p>
                    <a:p>
                      <a:pPr algn="ctr"/>
                      <a:endParaRPr lang="en-US" sz="2800" dirty="0"/>
                    </a:p>
                  </a:txBody>
                  <a:tcPr anchor="ctr"/>
                </a:tc>
              </a:tr>
              <a:tr h="210940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2800" kern="1200" dirty="0" smtClean="0">
                          <a:solidFill>
                            <a:schemeClr val="tx1"/>
                          </a:solidFill>
                          <a:effectLst/>
                          <a:latin typeface="+mn-lt"/>
                          <a:ea typeface="+mn-ea"/>
                          <a:cs typeface="+mn-cs"/>
                        </a:rPr>
                        <a:t>¿Qué no te gusta hacer?</a:t>
                      </a:r>
                      <a:endParaRPr lang="en-US" sz="2800" dirty="0" smtClean="0"/>
                    </a:p>
                    <a:p>
                      <a:pPr algn="ctr"/>
                      <a:endParaRPr lang="en-US" sz="28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2800" kern="1200" dirty="0" smtClean="0">
                          <a:solidFill>
                            <a:schemeClr val="tx1"/>
                          </a:solidFill>
                          <a:effectLst/>
                          <a:latin typeface="+mn-lt"/>
                          <a:ea typeface="+mn-ea"/>
                          <a:cs typeface="+mn-cs"/>
                        </a:rPr>
                        <a:t>¿Qué no te gusta hacer?</a:t>
                      </a:r>
                      <a:endParaRPr lang="en-US" sz="2800" dirty="0" smtClean="0"/>
                    </a:p>
                    <a:p>
                      <a:pPr algn="ctr"/>
                      <a:endParaRPr lang="en-US" sz="28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2800" kern="1200" dirty="0" smtClean="0">
                          <a:solidFill>
                            <a:schemeClr val="tx1"/>
                          </a:solidFill>
                          <a:effectLst/>
                          <a:latin typeface="+mn-lt"/>
                          <a:ea typeface="+mn-ea"/>
                          <a:cs typeface="+mn-cs"/>
                        </a:rPr>
                        <a:t>¿Qué no te gusta hacer?</a:t>
                      </a:r>
                      <a:endParaRPr lang="en-US" sz="2800" dirty="0" smtClean="0"/>
                    </a:p>
                    <a:p>
                      <a:pPr algn="ctr"/>
                      <a:endParaRPr lang="en-US" sz="2800" dirty="0"/>
                    </a:p>
                  </a:txBody>
                  <a:tcPr anchor="ctr"/>
                </a:tc>
              </a:tr>
            </a:tbl>
          </a:graphicData>
        </a:graphic>
      </p:graphicFrame>
    </p:spTree>
    <p:extLst>
      <p:ext uri="{BB962C8B-B14F-4D97-AF65-F5344CB8AC3E}">
        <p14:creationId xmlns:p14="http://schemas.microsoft.com/office/powerpoint/2010/main" val="289373585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284278491"/>
              </p:ext>
            </p:extLst>
          </p:nvPr>
        </p:nvGraphicFramePr>
        <p:xfrm>
          <a:off x="130631" y="246743"/>
          <a:ext cx="11800113" cy="6328227"/>
        </p:xfrm>
        <a:graphic>
          <a:graphicData uri="http://schemas.openxmlformats.org/drawingml/2006/table">
            <a:tbl>
              <a:tblPr firstRow="1" bandRow="1">
                <a:tableStyleId>{5940675A-B579-460E-94D1-54222C63F5DA}</a:tableStyleId>
              </a:tblPr>
              <a:tblGrid>
                <a:gridCol w="3933371"/>
                <a:gridCol w="3933371"/>
                <a:gridCol w="3933371"/>
              </a:tblGrid>
              <a:tr h="2109409">
                <a:tc>
                  <a:txBody>
                    <a:bodyPr/>
                    <a:lstStyle/>
                    <a:p>
                      <a:pPr algn="ctr"/>
                      <a:r>
                        <a:rPr lang="es-MX" sz="2800" kern="1200" smtClean="0">
                          <a:solidFill>
                            <a:schemeClr val="tx1"/>
                          </a:solidFill>
                          <a:effectLst/>
                          <a:latin typeface="+mn-lt"/>
                          <a:ea typeface="+mn-ea"/>
                          <a:cs typeface="+mn-cs"/>
                        </a:rPr>
                        <a:t>[Insert image of an activity here]</a:t>
                      </a:r>
                      <a:endParaRPr lang="en-US" sz="2800" dirty="0"/>
                    </a:p>
                  </a:txBody>
                  <a:tcPr anchor="ctr"/>
                </a:tc>
                <a:tc>
                  <a:txBody>
                    <a:bodyPr/>
                    <a:lstStyle/>
                    <a:p>
                      <a:pPr algn="ctr"/>
                      <a:r>
                        <a:rPr lang="es-MX" sz="2800" kern="1200" smtClean="0">
                          <a:solidFill>
                            <a:schemeClr val="tx1"/>
                          </a:solidFill>
                          <a:effectLst/>
                          <a:latin typeface="+mn-lt"/>
                          <a:ea typeface="+mn-ea"/>
                          <a:cs typeface="+mn-cs"/>
                        </a:rPr>
                        <a:t>[Insert image of an activity here]</a:t>
                      </a:r>
                      <a:endParaRPr lang="en-US" sz="2800" dirty="0"/>
                    </a:p>
                  </a:txBody>
                  <a:tcPr anchor="ctr"/>
                </a:tc>
                <a:tc>
                  <a:txBody>
                    <a:bodyPr/>
                    <a:lstStyle/>
                    <a:p>
                      <a:pPr algn="ctr"/>
                      <a:r>
                        <a:rPr lang="es-MX" sz="2800" kern="1200" smtClean="0">
                          <a:solidFill>
                            <a:schemeClr val="tx1"/>
                          </a:solidFill>
                          <a:effectLst/>
                          <a:latin typeface="+mn-lt"/>
                          <a:ea typeface="+mn-ea"/>
                          <a:cs typeface="+mn-cs"/>
                        </a:rPr>
                        <a:t>[Insert image of an activity here]</a:t>
                      </a:r>
                      <a:endParaRPr lang="en-US" sz="2800" dirty="0"/>
                    </a:p>
                  </a:txBody>
                  <a:tcPr anchor="ctr"/>
                </a:tc>
              </a:tr>
              <a:tr h="2109409">
                <a:tc>
                  <a:txBody>
                    <a:bodyPr/>
                    <a:lstStyle/>
                    <a:p>
                      <a:pPr algn="ctr"/>
                      <a:r>
                        <a:rPr lang="es-MX" sz="2800" kern="1200" smtClean="0">
                          <a:solidFill>
                            <a:schemeClr val="tx1"/>
                          </a:solidFill>
                          <a:effectLst/>
                          <a:latin typeface="+mn-lt"/>
                          <a:ea typeface="+mn-ea"/>
                          <a:cs typeface="+mn-cs"/>
                        </a:rPr>
                        <a:t>[Insert image of an activity here]</a:t>
                      </a:r>
                      <a:endParaRPr lang="en-US" sz="2800" dirty="0"/>
                    </a:p>
                  </a:txBody>
                  <a:tcPr anchor="ctr"/>
                </a:tc>
                <a:tc>
                  <a:txBody>
                    <a:bodyPr/>
                    <a:lstStyle/>
                    <a:p>
                      <a:pPr algn="ctr"/>
                      <a:r>
                        <a:rPr lang="es-MX" sz="2800" kern="1200" dirty="0" smtClean="0">
                          <a:solidFill>
                            <a:schemeClr val="tx1"/>
                          </a:solidFill>
                          <a:effectLst/>
                          <a:latin typeface="+mn-lt"/>
                          <a:ea typeface="+mn-ea"/>
                          <a:cs typeface="+mn-cs"/>
                        </a:rPr>
                        <a:t>[</a:t>
                      </a:r>
                      <a:r>
                        <a:rPr lang="es-MX" sz="2800" kern="1200" dirty="0" err="1" smtClean="0">
                          <a:solidFill>
                            <a:schemeClr val="tx1"/>
                          </a:solidFill>
                          <a:effectLst/>
                          <a:latin typeface="+mn-lt"/>
                          <a:ea typeface="+mn-ea"/>
                          <a:cs typeface="+mn-cs"/>
                        </a:rPr>
                        <a:t>Insert</a:t>
                      </a:r>
                      <a:r>
                        <a:rPr lang="es-MX" sz="2800" kern="1200" dirty="0" smtClean="0">
                          <a:solidFill>
                            <a:schemeClr val="tx1"/>
                          </a:solidFill>
                          <a:effectLst/>
                          <a:latin typeface="+mn-lt"/>
                          <a:ea typeface="+mn-ea"/>
                          <a:cs typeface="+mn-cs"/>
                        </a:rPr>
                        <a:t> </a:t>
                      </a:r>
                      <a:r>
                        <a:rPr lang="es-MX" sz="2800" kern="1200" dirty="0" err="1" smtClean="0">
                          <a:solidFill>
                            <a:schemeClr val="tx1"/>
                          </a:solidFill>
                          <a:effectLst/>
                          <a:latin typeface="+mn-lt"/>
                          <a:ea typeface="+mn-ea"/>
                          <a:cs typeface="+mn-cs"/>
                        </a:rPr>
                        <a:t>image</a:t>
                      </a:r>
                      <a:r>
                        <a:rPr lang="es-MX" sz="2800" kern="1200" dirty="0" smtClean="0">
                          <a:solidFill>
                            <a:schemeClr val="tx1"/>
                          </a:solidFill>
                          <a:effectLst/>
                          <a:latin typeface="+mn-lt"/>
                          <a:ea typeface="+mn-ea"/>
                          <a:cs typeface="+mn-cs"/>
                        </a:rPr>
                        <a:t> of </a:t>
                      </a:r>
                      <a:r>
                        <a:rPr lang="es-MX" sz="2800" kern="1200" dirty="0" err="1" smtClean="0">
                          <a:solidFill>
                            <a:schemeClr val="tx1"/>
                          </a:solidFill>
                          <a:effectLst/>
                          <a:latin typeface="+mn-lt"/>
                          <a:ea typeface="+mn-ea"/>
                          <a:cs typeface="+mn-cs"/>
                        </a:rPr>
                        <a:t>an</a:t>
                      </a:r>
                      <a:r>
                        <a:rPr lang="es-MX" sz="2800" kern="1200" dirty="0" smtClean="0">
                          <a:solidFill>
                            <a:schemeClr val="tx1"/>
                          </a:solidFill>
                          <a:effectLst/>
                          <a:latin typeface="+mn-lt"/>
                          <a:ea typeface="+mn-ea"/>
                          <a:cs typeface="+mn-cs"/>
                        </a:rPr>
                        <a:t> </a:t>
                      </a:r>
                      <a:r>
                        <a:rPr lang="es-MX" sz="2800" kern="1200" dirty="0" err="1" smtClean="0">
                          <a:solidFill>
                            <a:schemeClr val="tx1"/>
                          </a:solidFill>
                          <a:effectLst/>
                          <a:latin typeface="+mn-lt"/>
                          <a:ea typeface="+mn-ea"/>
                          <a:cs typeface="+mn-cs"/>
                        </a:rPr>
                        <a:t>activity</a:t>
                      </a:r>
                      <a:r>
                        <a:rPr lang="es-MX" sz="2800" kern="1200" dirty="0" smtClean="0">
                          <a:solidFill>
                            <a:schemeClr val="tx1"/>
                          </a:solidFill>
                          <a:effectLst/>
                          <a:latin typeface="+mn-lt"/>
                          <a:ea typeface="+mn-ea"/>
                          <a:cs typeface="+mn-cs"/>
                        </a:rPr>
                        <a:t> </a:t>
                      </a:r>
                      <a:r>
                        <a:rPr lang="es-MX" sz="2800" kern="1200" dirty="0" err="1" smtClean="0">
                          <a:solidFill>
                            <a:schemeClr val="tx1"/>
                          </a:solidFill>
                          <a:effectLst/>
                          <a:latin typeface="+mn-lt"/>
                          <a:ea typeface="+mn-ea"/>
                          <a:cs typeface="+mn-cs"/>
                        </a:rPr>
                        <a:t>here</a:t>
                      </a:r>
                      <a:r>
                        <a:rPr lang="es-MX" sz="2800" kern="1200" dirty="0" smtClean="0">
                          <a:solidFill>
                            <a:schemeClr val="tx1"/>
                          </a:solidFill>
                          <a:effectLst/>
                          <a:latin typeface="+mn-lt"/>
                          <a:ea typeface="+mn-ea"/>
                          <a:cs typeface="+mn-cs"/>
                        </a:rPr>
                        <a:t>]</a:t>
                      </a:r>
                      <a:endParaRPr lang="en-US" sz="2800" dirty="0"/>
                    </a:p>
                  </a:txBody>
                  <a:tcPr anchor="ctr"/>
                </a:tc>
                <a:tc>
                  <a:txBody>
                    <a:bodyPr/>
                    <a:lstStyle/>
                    <a:p>
                      <a:pPr algn="ctr"/>
                      <a:r>
                        <a:rPr lang="es-MX" sz="2800" kern="1200" smtClean="0">
                          <a:solidFill>
                            <a:schemeClr val="tx1"/>
                          </a:solidFill>
                          <a:effectLst/>
                          <a:latin typeface="+mn-lt"/>
                          <a:ea typeface="+mn-ea"/>
                          <a:cs typeface="+mn-cs"/>
                        </a:rPr>
                        <a:t>[Insert image of an activity here]</a:t>
                      </a:r>
                      <a:endParaRPr lang="en-US" sz="2800" dirty="0"/>
                    </a:p>
                  </a:txBody>
                  <a:tcPr anchor="ctr"/>
                </a:tc>
              </a:tr>
              <a:tr h="2109409">
                <a:tc>
                  <a:txBody>
                    <a:bodyPr/>
                    <a:lstStyle/>
                    <a:p>
                      <a:pPr algn="ctr"/>
                      <a:r>
                        <a:rPr lang="es-MX" sz="2800" kern="1200" smtClean="0">
                          <a:solidFill>
                            <a:schemeClr val="tx1"/>
                          </a:solidFill>
                          <a:effectLst/>
                          <a:latin typeface="+mn-lt"/>
                          <a:ea typeface="+mn-ea"/>
                          <a:cs typeface="+mn-cs"/>
                        </a:rPr>
                        <a:t>[Insert image of an activity here]</a:t>
                      </a:r>
                      <a:endParaRPr lang="en-US" sz="2800" dirty="0"/>
                    </a:p>
                  </a:txBody>
                  <a:tcPr anchor="ctr"/>
                </a:tc>
                <a:tc>
                  <a:txBody>
                    <a:bodyPr/>
                    <a:lstStyle/>
                    <a:p>
                      <a:pPr algn="ctr"/>
                      <a:r>
                        <a:rPr lang="es-MX" sz="2800" kern="1200" smtClean="0">
                          <a:solidFill>
                            <a:schemeClr val="tx1"/>
                          </a:solidFill>
                          <a:effectLst/>
                          <a:latin typeface="+mn-lt"/>
                          <a:ea typeface="+mn-ea"/>
                          <a:cs typeface="+mn-cs"/>
                        </a:rPr>
                        <a:t>[Insert image of an activity here]</a:t>
                      </a:r>
                      <a:endParaRPr lang="en-US" sz="2800" dirty="0"/>
                    </a:p>
                  </a:txBody>
                  <a:tcPr anchor="ctr"/>
                </a:tc>
                <a:tc>
                  <a:txBody>
                    <a:bodyPr/>
                    <a:lstStyle/>
                    <a:p>
                      <a:pPr algn="ctr"/>
                      <a:r>
                        <a:rPr lang="es-MX" sz="2800" kern="1200" dirty="0" smtClean="0">
                          <a:solidFill>
                            <a:schemeClr val="tx1"/>
                          </a:solidFill>
                          <a:effectLst/>
                          <a:latin typeface="+mn-lt"/>
                          <a:ea typeface="+mn-ea"/>
                          <a:cs typeface="+mn-cs"/>
                        </a:rPr>
                        <a:t>[</a:t>
                      </a:r>
                      <a:r>
                        <a:rPr lang="es-MX" sz="2800" kern="1200" dirty="0" err="1" smtClean="0">
                          <a:solidFill>
                            <a:schemeClr val="tx1"/>
                          </a:solidFill>
                          <a:effectLst/>
                          <a:latin typeface="+mn-lt"/>
                          <a:ea typeface="+mn-ea"/>
                          <a:cs typeface="+mn-cs"/>
                        </a:rPr>
                        <a:t>Insert</a:t>
                      </a:r>
                      <a:r>
                        <a:rPr lang="es-MX" sz="2800" kern="1200" dirty="0" smtClean="0">
                          <a:solidFill>
                            <a:schemeClr val="tx1"/>
                          </a:solidFill>
                          <a:effectLst/>
                          <a:latin typeface="+mn-lt"/>
                          <a:ea typeface="+mn-ea"/>
                          <a:cs typeface="+mn-cs"/>
                        </a:rPr>
                        <a:t> </a:t>
                      </a:r>
                      <a:r>
                        <a:rPr lang="es-MX" sz="2800" kern="1200" dirty="0" err="1" smtClean="0">
                          <a:solidFill>
                            <a:schemeClr val="tx1"/>
                          </a:solidFill>
                          <a:effectLst/>
                          <a:latin typeface="+mn-lt"/>
                          <a:ea typeface="+mn-ea"/>
                          <a:cs typeface="+mn-cs"/>
                        </a:rPr>
                        <a:t>image</a:t>
                      </a:r>
                      <a:r>
                        <a:rPr lang="es-MX" sz="2800" kern="1200" dirty="0" smtClean="0">
                          <a:solidFill>
                            <a:schemeClr val="tx1"/>
                          </a:solidFill>
                          <a:effectLst/>
                          <a:latin typeface="+mn-lt"/>
                          <a:ea typeface="+mn-ea"/>
                          <a:cs typeface="+mn-cs"/>
                        </a:rPr>
                        <a:t> of </a:t>
                      </a:r>
                      <a:r>
                        <a:rPr lang="es-MX" sz="2800" kern="1200" dirty="0" err="1" smtClean="0">
                          <a:solidFill>
                            <a:schemeClr val="tx1"/>
                          </a:solidFill>
                          <a:effectLst/>
                          <a:latin typeface="+mn-lt"/>
                          <a:ea typeface="+mn-ea"/>
                          <a:cs typeface="+mn-cs"/>
                        </a:rPr>
                        <a:t>an</a:t>
                      </a:r>
                      <a:r>
                        <a:rPr lang="es-MX" sz="2800" kern="1200" dirty="0" smtClean="0">
                          <a:solidFill>
                            <a:schemeClr val="tx1"/>
                          </a:solidFill>
                          <a:effectLst/>
                          <a:latin typeface="+mn-lt"/>
                          <a:ea typeface="+mn-ea"/>
                          <a:cs typeface="+mn-cs"/>
                        </a:rPr>
                        <a:t> </a:t>
                      </a:r>
                      <a:r>
                        <a:rPr lang="es-MX" sz="2800" kern="1200" dirty="0" err="1" smtClean="0">
                          <a:solidFill>
                            <a:schemeClr val="tx1"/>
                          </a:solidFill>
                          <a:effectLst/>
                          <a:latin typeface="+mn-lt"/>
                          <a:ea typeface="+mn-ea"/>
                          <a:cs typeface="+mn-cs"/>
                        </a:rPr>
                        <a:t>activity</a:t>
                      </a:r>
                      <a:r>
                        <a:rPr lang="es-MX" sz="2800" kern="1200" dirty="0" smtClean="0">
                          <a:solidFill>
                            <a:schemeClr val="tx1"/>
                          </a:solidFill>
                          <a:effectLst/>
                          <a:latin typeface="+mn-lt"/>
                          <a:ea typeface="+mn-ea"/>
                          <a:cs typeface="+mn-cs"/>
                        </a:rPr>
                        <a:t> </a:t>
                      </a:r>
                      <a:r>
                        <a:rPr lang="es-MX" sz="2800" kern="1200" dirty="0" err="1" smtClean="0">
                          <a:solidFill>
                            <a:schemeClr val="tx1"/>
                          </a:solidFill>
                          <a:effectLst/>
                          <a:latin typeface="+mn-lt"/>
                          <a:ea typeface="+mn-ea"/>
                          <a:cs typeface="+mn-cs"/>
                        </a:rPr>
                        <a:t>here</a:t>
                      </a:r>
                      <a:r>
                        <a:rPr lang="es-MX" sz="2800" kern="1200" dirty="0" smtClean="0">
                          <a:solidFill>
                            <a:schemeClr val="tx1"/>
                          </a:solidFill>
                          <a:effectLst/>
                          <a:latin typeface="+mn-lt"/>
                          <a:ea typeface="+mn-ea"/>
                          <a:cs typeface="+mn-cs"/>
                        </a:rPr>
                        <a:t>]</a:t>
                      </a:r>
                      <a:endParaRPr lang="en-US" sz="2800" dirty="0"/>
                    </a:p>
                  </a:txBody>
                  <a:tcPr anchor="ctr"/>
                </a:tc>
              </a:tr>
            </a:tbl>
          </a:graphicData>
        </a:graphic>
      </p:graphicFrame>
    </p:spTree>
    <p:extLst>
      <p:ext uri="{BB962C8B-B14F-4D97-AF65-F5344CB8AC3E}">
        <p14:creationId xmlns:p14="http://schemas.microsoft.com/office/powerpoint/2010/main" val="313626618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7</a:t>
            </a:r>
            <a:endParaRPr lang="en-US" dirty="0"/>
          </a:p>
        </p:txBody>
      </p:sp>
      <p:sp>
        <p:nvSpPr>
          <p:cNvPr id="3" name="Content Placeholder 2"/>
          <p:cNvSpPr>
            <a:spLocks noGrp="1"/>
          </p:cNvSpPr>
          <p:nvPr>
            <p:ph idx="1"/>
          </p:nvPr>
        </p:nvSpPr>
        <p:spPr/>
        <p:txBody>
          <a:bodyPr/>
          <a:lstStyle/>
          <a:p>
            <a:r>
              <a:rPr lang="en-US" dirty="0" smtClean="0"/>
              <a:t>Audio: UT Website</a:t>
            </a:r>
          </a:p>
          <a:p>
            <a:r>
              <a:rPr lang="en-US" dirty="0" smtClean="0"/>
              <a:t>Inductive Sorting</a:t>
            </a:r>
          </a:p>
          <a:p>
            <a:r>
              <a:rPr lang="en-US" dirty="0" err="1" smtClean="0"/>
              <a:t>Apuntes</a:t>
            </a:r>
            <a:r>
              <a:rPr lang="en-US" dirty="0" smtClean="0"/>
              <a:t>: El </a:t>
            </a:r>
            <a:r>
              <a:rPr lang="en-US" dirty="0" err="1" smtClean="0"/>
              <a:t>presente</a:t>
            </a:r>
            <a:r>
              <a:rPr lang="en-US" dirty="0" smtClean="0"/>
              <a:t> + Foldable</a:t>
            </a:r>
          </a:p>
          <a:p>
            <a:r>
              <a:rPr lang="en-US" dirty="0" err="1" smtClean="0"/>
              <a:t>Práctica</a:t>
            </a:r>
            <a:r>
              <a:rPr lang="en-US" dirty="0" smtClean="0"/>
              <a:t>: “</a:t>
            </a:r>
            <a:r>
              <a:rPr lang="en-US" dirty="0" err="1" smtClean="0"/>
              <a:t>Quién</a:t>
            </a:r>
            <a:r>
              <a:rPr lang="en-US" dirty="0" smtClean="0"/>
              <a:t> lo </a:t>
            </a:r>
            <a:r>
              <a:rPr lang="en-US" dirty="0" err="1" smtClean="0"/>
              <a:t>dijo</a:t>
            </a:r>
            <a:r>
              <a:rPr lang="en-US" dirty="0" smtClean="0"/>
              <a:t>?</a:t>
            </a:r>
            <a:endParaRPr lang="en-US" dirty="0"/>
          </a:p>
        </p:txBody>
      </p:sp>
    </p:spTree>
    <p:extLst>
      <p:ext uri="{BB962C8B-B14F-4D97-AF65-F5344CB8AC3E}">
        <p14:creationId xmlns:p14="http://schemas.microsoft.com/office/powerpoint/2010/main" val="79299781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Audio Practice Teacher Instructions:</a:t>
            </a:r>
            <a:endParaRPr lang="en-US" dirty="0"/>
          </a:p>
        </p:txBody>
      </p:sp>
      <p:sp>
        <p:nvSpPr>
          <p:cNvPr id="3" name="Content Placeholder 2"/>
          <p:cNvSpPr>
            <a:spLocks noGrp="1"/>
          </p:cNvSpPr>
          <p:nvPr>
            <p:ph idx="1"/>
          </p:nvPr>
        </p:nvSpPr>
        <p:spPr/>
        <p:txBody>
          <a:bodyPr/>
          <a:lstStyle/>
          <a:p>
            <a:r>
              <a:rPr lang="en-US" dirty="0" smtClean="0"/>
              <a:t>Play each video 2-3 times. Explain to students that they won’t understand EVERY single word, but that’s okay! They will still be able to pick out some key words to help them gain meaning and understanding. </a:t>
            </a:r>
          </a:p>
          <a:p>
            <a:r>
              <a:rPr lang="en-US" dirty="0" smtClean="0"/>
              <a:t>Students can respond in English or in Spanish.  With learned vocabulary students may be able to understand exactly what each person likes to do.  Other times, they may not know the word but were able to hear it/sound it out in Spanish.  This is a good first step.  We can talk about what words they heard and don’t yet know the meanings.</a:t>
            </a:r>
            <a:endParaRPr lang="en-US" dirty="0"/>
          </a:p>
        </p:txBody>
      </p:sp>
    </p:spTree>
    <p:extLst>
      <p:ext uri="{BB962C8B-B14F-4D97-AF65-F5344CB8AC3E}">
        <p14:creationId xmlns:p14="http://schemas.microsoft.com/office/powerpoint/2010/main" val="81377672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Audio Practice</a:t>
            </a:r>
            <a:endParaRPr lang="en-US" dirty="0"/>
          </a:p>
        </p:txBody>
      </p:sp>
      <p:sp>
        <p:nvSpPr>
          <p:cNvPr id="3" name="Content Placeholder 2"/>
          <p:cNvSpPr>
            <a:spLocks noGrp="1"/>
          </p:cNvSpPr>
          <p:nvPr>
            <p:ph idx="1"/>
          </p:nvPr>
        </p:nvSpPr>
        <p:spPr/>
        <p:txBody>
          <a:bodyPr/>
          <a:lstStyle/>
          <a:p>
            <a:r>
              <a:rPr lang="en-US" dirty="0"/>
              <a:t>Audio #1: </a:t>
            </a:r>
            <a:r>
              <a:rPr lang="en-US" dirty="0">
                <a:hlinkClick r:id="rId2"/>
              </a:rPr>
              <a:t>https://</a:t>
            </a:r>
            <a:r>
              <a:rPr lang="en-US" dirty="0" smtClean="0">
                <a:hlinkClick r:id="rId2"/>
              </a:rPr>
              <a:t>www.laits.utexas.edu/spe/vid/beg05ex.html</a:t>
            </a:r>
            <a:endParaRPr lang="en-US" dirty="0" smtClean="0"/>
          </a:p>
          <a:p>
            <a:r>
              <a:rPr lang="en-US" dirty="0" smtClean="0"/>
              <a:t>List in your journal (in English or in Spanish) what she likes to do.</a:t>
            </a:r>
          </a:p>
          <a:p>
            <a:endParaRPr lang="en-US" dirty="0"/>
          </a:p>
          <a:p>
            <a:r>
              <a:rPr lang="en-US" dirty="0"/>
              <a:t>Audio #2: </a:t>
            </a:r>
            <a:r>
              <a:rPr lang="en-US" dirty="0">
                <a:hlinkClick r:id="rId3"/>
              </a:rPr>
              <a:t>https://</a:t>
            </a:r>
            <a:r>
              <a:rPr lang="en-US" dirty="0" smtClean="0">
                <a:hlinkClick r:id="rId3"/>
              </a:rPr>
              <a:t>www.laits.utexas.edu/spe/vid/beg05a.html</a:t>
            </a:r>
            <a:endParaRPr lang="en-US" dirty="0" smtClean="0"/>
          </a:p>
          <a:p>
            <a:r>
              <a:rPr lang="en-US" dirty="0"/>
              <a:t>List </a:t>
            </a:r>
            <a:r>
              <a:rPr lang="en-US" dirty="0" smtClean="0"/>
              <a:t>in your journal (in </a:t>
            </a:r>
            <a:r>
              <a:rPr lang="en-US" dirty="0"/>
              <a:t>English or in Spanish) what </a:t>
            </a:r>
            <a:r>
              <a:rPr lang="en-US" dirty="0" smtClean="0"/>
              <a:t>Alfredo likes </a:t>
            </a:r>
            <a:r>
              <a:rPr lang="en-US" dirty="0"/>
              <a:t>to do</a:t>
            </a:r>
            <a:r>
              <a:rPr lang="en-US" dirty="0" smtClean="0"/>
              <a:t>.</a:t>
            </a:r>
          </a:p>
          <a:p>
            <a:endParaRPr lang="en-US" dirty="0"/>
          </a:p>
          <a:p>
            <a:r>
              <a:rPr lang="en-US" dirty="0"/>
              <a:t>Audio #3: </a:t>
            </a:r>
            <a:r>
              <a:rPr lang="en-US" dirty="0">
                <a:hlinkClick r:id="rId4"/>
              </a:rPr>
              <a:t>https://</a:t>
            </a:r>
            <a:r>
              <a:rPr lang="en-US" dirty="0" smtClean="0">
                <a:hlinkClick r:id="rId4"/>
              </a:rPr>
              <a:t>www.laits.utexas.edu/spe/vid/beg05d.html</a:t>
            </a:r>
            <a:endParaRPr lang="en-US" dirty="0" smtClean="0"/>
          </a:p>
          <a:p>
            <a:r>
              <a:rPr lang="en-US" dirty="0"/>
              <a:t>List in your journal (in English or in Spanish) what </a:t>
            </a:r>
            <a:r>
              <a:rPr lang="en-US" dirty="0" smtClean="0"/>
              <a:t>Alejandra </a:t>
            </a:r>
            <a:r>
              <a:rPr lang="en-US" dirty="0"/>
              <a:t>likes to do.</a:t>
            </a:r>
          </a:p>
          <a:p>
            <a:endParaRPr lang="en-US" dirty="0" smtClean="0"/>
          </a:p>
          <a:p>
            <a:endParaRPr lang="en-US" dirty="0"/>
          </a:p>
          <a:p>
            <a:endParaRPr lang="en-US" dirty="0" smtClean="0"/>
          </a:p>
          <a:p>
            <a:endParaRPr lang="en-US" dirty="0"/>
          </a:p>
        </p:txBody>
      </p:sp>
    </p:spTree>
    <p:extLst>
      <p:ext uri="{BB962C8B-B14F-4D97-AF65-F5344CB8AC3E}">
        <p14:creationId xmlns:p14="http://schemas.microsoft.com/office/powerpoint/2010/main" val="182667726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Inductive Sorting</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Students will receive a list of conjugated verbs (already cut out) from the following slide</a:t>
            </a:r>
          </a:p>
          <a:p>
            <a:r>
              <a:rPr lang="en-US" dirty="0" smtClean="0"/>
              <a:t>In pairs, they will sort these words into groups.</a:t>
            </a:r>
          </a:p>
          <a:p>
            <a:r>
              <a:rPr lang="en-US" dirty="0" smtClean="0"/>
              <a:t>Explain to the students that there is no right or wrong answer.  They are just trying to make sense of the verbs and look for patterns.</a:t>
            </a:r>
          </a:p>
          <a:p>
            <a:r>
              <a:rPr lang="en-US" dirty="0" smtClean="0"/>
              <a:t>Some students may sort the words based off of the word itself (all of the conjugations for </a:t>
            </a:r>
            <a:r>
              <a:rPr lang="en-US" dirty="0" err="1" smtClean="0"/>
              <a:t>hablar</a:t>
            </a:r>
            <a:r>
              <a:rPr lang="en-US" dirty="0" smtClean="0"/>
              <a:t> in the same group)</a:t>
            </a:r>
          </a:p>
          <a:p>
            <a:r>
              <a:rPr lang="en-US" dirty="0" smtClean="0"/>
              <a:t>Some students may sort them by subject conjugation (all the </a:t>
            </a:r>
            <a:r>
              <a:rPr lang="en-US" dirty="0" err="1" smtClean="0"/>
              <a:t>yo</a:t>
            </a:r>
            <a:r>
              <a:rPr lang="en-US" dirty="0" smtClean="0"/>
              <a:t> forms together, etc.)</a:t>
            </a:r>
          </a:p>
          <a:p>
            <a:r>
              <a:rPr lang="en-US" dirty="0" smtClean="0"/>
              <a:t>Some students may take this a step further and sort by word and subject conjugation.</a:t>
            </a:r>
          </a:p>
          <a:p>
            <a:r>
              <a:rPr lang="en-US" dirty="0" smtClean="0"/>
              <a:t>After each group has sorted their words, they will do a gallery walk in which the students stand up and walk around to look at all the other tables groupings.</a:t>
            </a:r>
          </a:p>
          <a:p>
            <a:r>
              <a:rPr lang="en-US" dirty="0" smtClean="0"/>
              <a:t>Once everyone has returned to their seats, we will have a class discussion about how we sorted the words and why.</a:t>
            </a:r>
            <a:endParaRPr lang="en-US" dirty="0"/>
          </a:p>
        </p:txBody>
      </p:sp>
    </p:spTree>
    <p:extLst>
      <p:ext uri="{BB962C8B-B14F-4D97-AF65-F5344CB8AC3E}">
        <p14:creationId xmlns:p14="http://schemas.microsoft.com/office/powerpoint/2010/main" val="261119139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455166153"/>
              </p:ext>
            </p:extLst>
          </p:nvPr>
        </p:nvGraphicFramePr>
        <p:xfrm>
          <a:off x="232225" y="255209"/>
          <a:ext cx="11727545" cy="6392335"/>
        </p:xfrm>
        <a:graphic>
          <a:graphicData uri="http://schemas.openxmlformats.org/drawingml/2006/table">
            <a:tbl>
              <a:tblPr firstRow="1" bandRow="1">
                <a:tableStyleId>{5940675A-B579-460E-94D1-54222C63F5DA}</a:tableStyleId>
              </a:tblPr>
              <a:tblGrid>
                <a:gridCol w="2345509"/>
                <a:gridCol w="2345509"/>
                <a:gridCol w="2345509"/>
                <a:gridCol w="2345509"/>
                <a:gridCol w="2345509"/>
              </a:tblGrid>
              <a:tr h="1278467">
                <a:tc>
                  <a:txBody>
                    <a:bodyPr/>
                    <a:lstStyle/>
                    <a:p>
                      <a:pPr algn="ctr"/>
                      <a:r>
                        <a:rPr lang="en-US" sz="2000" dirty="0" err="1" smtClean="0"/>
                        <a:t>Hablo</a:t>
                      </a:r>
                      <a:endParaRPr lang="en-US" sz="2000" dirty="0"/>
                    </a:p>
                  </a:txBody>
                  <a:tcPr anchor="ctr"/>
                </a:tc>
                <a:tc>
                  <a:txBody>
                    <a:bodyPr/>
                    <a:lstStyle/>
                    <a:p>
                      <a:pPr algn="ctr"/>
                      <a:r>
                        <a:rPr lang="en-US" sz="2000" dirty="0" smtClean="0"/>
                        <a:t>Como</a:t>
                      </a:r>
                      <a:endParaRPr lang="en-US" sz="2000" dirty="0"/>
                    </a:p>
                  </a:txBody>
                  <a:tcPr anchor="ctr"/>
                </a:tc>
                <a:tc>
                  <a:txBody>
                    <a:bodyPr/>
                    <a:lstStyle/>
                    <a:p>
                      <a:pPr algn="ctr"/>
                      <a:r>
                        <a:rPr lang="en-US" sz="2000" dirty="0" err="1" smtClean="0"/>
                        <a:t>Duermo</a:t>
                      </a:r>
                      <a:endParaRPr lang="en-US" sz="2000" dirty="0" smtClean="0"/>
                    </a:p>
                  </a:txBody>
                  <a:tcPr anchor="ctr"/>
                </a:tc>
                <a:tc>
                  <a:txBody>
                    <a:bodyPr/>
                    <a:lstStyle/>
                    <a:p>
                      <a:pPr algn="ctr"/>
                      <a:r>
                        <a:rPr lang="en-US" sz="2000" dirty="0" err="1" smtClean="0"/>
                        <a:t>Bailo</a:t>
                      </a:r>
                      <a:endParaRPr lang="en-US" sz="2000" dirty="0"/>
                    </a:p>
                  </a:txBody>
                  <a:tcPr anchor="ctr"/>
                </a:tc>
                <a:tc>
                  <a:txBody>
                    <a:bodyPr/>
                    <a:lstStyle/>
                    <a:p>
                      <a:pPr algn="ctr"/>
                      <a:r>
                        <a:rPr lang="en-US" sz="2000" dirty="0" smtClean="0"/>
                        <a:t>Leo</a:t>
                      </a:r>
                      <a:endParaRPr lang="en-US" sz="2000" dirty="0"/>
                    </a:p>
                  </a:txBody>
                  <a:tcPr anchor="ctr"/>
                </a:tc>
              </a:tr>
              <a:tr h="1278467">
                <a:tc>
                  <a:txBody>
                    <a:bodyPr/>
                    <a:lstStyle/>
                    <a:p>
                      <a:pPr algn="ctr"/>
                      <a:r>
                        <a:rPr lang="en-US" sz="2000" dirty="0" err="1" smtClean="0"/>
                        <a:t>Hablas</a:t>
                      </a:r>
                      <a:endParaRPr lang="en-US" sz="2000" dirty="0"/>
                    </a:p>
                  </a:txBody>
                  <a:tcPr anchor="ctr"/>
                </a:tc>
                <a:tc>
                  <a:txBody>
                    <a:bodyPr/>
                    <a:lstStyle/>
                    <a:p>
                      <a:pPr algn="ctr"/>
                      <a:r>
                        <a:rPr lang="en-US" sz="2000" dirty="0" smtClean="0"/>
                        <a:t>Comes</a:t>
                      </a:r>
                      <a:endParaRPr lang="en-US" sz="2000" dirty="0"/>
                    </a:p>
                  </a:txBody>
                  <a:tcPr anchor="ctr"/>
                </a:tc>
                <a:tc>
                  <a:txBody>
                    <a:bodyPr/>
                    <a:lstStyle/>
                    <a:p>
                      <a:pPr algn="ctr"/>
                      <a:r>
                        <a:rPr lang="en-US" sz="2000" dirty="0" err="1" smtClean="0"/>
                        <a:t>Duermes</a:t>
                      </a:r>
                      <a:endParaRPr lang="en-US" sz="2000" dirty="0"/>
                    </a:p>
                  </a:txBody>
                  <a:tcPr anchor="ctr"/>
                </a:tc>
                <a:tc>
                  <a:txBody>
                    <a:bodyPr/>
                    <a:lstStyle/>
                    <a:p>
                      <a:pPr algn="ctr"/>
                      <a:r>
                        <a:rPr lang="en-US" sz="2000" dirty="0" err="1" smtClean="0"/>
                        <a:t>Bailas</a:t>
                      </a:r>
                      <a:endParaRPr lang="en-US" sz="2000" dirty="0"/>
                    </a:p>
                  </a:txBody>
                  <a:tcPr anchor="ctr"/>
                </a:tc>
                <a:tc>
                  <a:txBody>
                    <a:bodyPr/>
                    <a:lstStyle/>
                    <a:p>
                      <a:pPr algn="ctr"/>
                      <a:r>
                        <a:rPr lang="en-US" sz="2000" dirty="0" smtClean="0"/>
                        <a:t>Lees</a:t>
                      </a:r>
                      <a:endParaRPr lang="en-US" sz="2000" dirty="0"/>
                    </a:p>
                  </a:txBody>
                  <a:tcPr anchor="ctr"/>
                </a:tc>
              </a:tr>
              <a:tr h="1278467">
                <a:tc>
                  <a:txBody>
                    <a:bodyPr/>
                    <a:lstStyle/>
                    <a:p>
                      <a:pPr algn="ctr"/>
                      <a:r>
                        <a:rPr lang="en-US" sz="2000" dirty="0" err="1" smtClean="0"/>
                        <a:t>Habla</a:t>
                      </a:r>
                      <a:endParaRPr lang="en-US" sz="2000" dirty="0"/>
                    </a:p>
                  </a:txBody>
                  <a:tcPr anchor="ctr"/>
                </a:tc>
                <a:tc>
                  <a:txBody>
                    <a:bodyPr/>
                    <a:lstStyle/>
                    <a:p>
                      <a:pPr algn="ctr"/>
                      <a:r>
                        <a:rPr lang="en-US" sz="2000" dirty="0" smtClean="0"/>
                        <a:t>Come</a:t>
                      </a:r>
                      <a:endParaRPr lang="en-US" sz="2000" dirty="0"/>
                    </a:p>
                  </a:txBody>
                  <a:tcPr anchor="ctr"/>
                </a:tc>
                <a:tc>
                  <a:txBody>
                    <a:bodyPr/>
                    <a:lstStyle/>
                    <a:p>
                      <a:pPr algn="ctr"/>
                      <a:r>
                        <a:rPr lang="en-US" sz="2000" dirty="0" err="1" smtClean="0"/>
                        <a:t>Duerme</a:t>
                      </a:r>
                      <a:endParaRPr lang="en-US" sz="2000" dirty="0"/>
                    </a:p>
                  </a:txBody>
                  <a:tcPr anchor="ctr"/>
                </a:tc>
                <a:tc>
                  <a:txBody>
                    <a:bodyPr/>
                    <a:lstStyle/>
                    <a:p>
                      <a:pPr algn="ctr"/>
                      <a:r>
                        <a:rPr lang="en-US" sz="2000" dirty="0" err="1" smtClean="0"/>
                        <a:t>Baila</a:t>
                      </a:r>
                      <a:endParaRPr lang="en-US" sz="2000" dirty="0"/>
                    </a:p>
                  </a:txBody>
                  <a:tcPr anchor="ctr"/>
                </a:tc>
                <a:tc>
                  <a:txBody>
                    <a:bodyPr/>
                    <a:lstStyle/>
                    <a:p>
                      <a:pPr algn="ctr"/>
                      <a:r>
                        <a:rPr lang="en-US" sz="2000" dirty="0" smtClean="0"/>
                        <a:t>Lee</a:t>
                      </a:r>
                      <a:endParaRPr lang="en-US" sz="2000" dirty="0"/>
                    </a:p>
                  </a:txBody>
                  <a:tcPr anchor="ctr"/>
                </a:tc>
              </a:tr>
              <a:tr h="1278467">
                <a:tc>
                  <a:txBody>
                    <a:bodyPr/>
                    <a:lstStyle/>
                    <a:p>
                      <a:pPr algn="ctr"/>
                      <a:r>
                        <a:rPr lang="en-US" sz="2000" dirty="0" err="1" smtClean="0"/>
                        <a:t>Hablamos</a:t>
                      </a:r>
                      <a:endParaRPr lang="en-US" sz="2000" dirty="0"/>
                    </a:p>
                  </a:txBody>
                  <a:tcPr anchor="ctr"/>
                </a:tc>
                <a:tc>
                  <a:txBody>
                    <a:bodyPr/>
                    <a:lstStyle/>
                    <a:p>
                      <a:pPr algn="ctr"/>
                      <a:r>
                        <a:rPr lang="en-US" sz="2000" dirty="0" err="1" smtClean="0"/>
                        <a:t>Comemos</a:t>
                      </a:r>
                      <a:endParaRPr lang="en-US" sz="2000" dirty="0"/>
                    </a:p>
                  </a:txBody>
                  <a:tcPr anchor="ctr"/>
                </a:tc>
                <a:tc>
                  <a:txBody>
                    <a:bodyPr/>
                    <a:lstStyle/>
                    <a:p>
                      <a:pPr algn="ctr"/>
                      <a:r>
                        <a:rPr lang="en-US" sz="2000" dirty="0" err="1" smtClean="0"/>
                        <a:t>Dormimos</a:t>
                      </a:r>
                      <a:endParaRPr lang="en-US" sz="2000" dirty="0"/>
                    </a:p>
                  </a:txBody>
                  <a:tcPr anchor="ctr"/>
                </a:tc>
                <a:tc>
                  <a:txBody>
                    <a:bodyPr/>
                    <a:lstStyle/>
                    <a:p>
                      <a:pPr algn="ctr"/>
                      <a:r>
                        <a:rPr lang="en-US" sz="2000" dirty="0" err="1" smtClean="0"/>
                        <a:t>Bailamos</a:t>
                      </a:r>
                      <a:endParaRPr lang="en-US" sz="2000" dirty="0"/>
                    </a:p>
                  </a:txBody>
                  <a:tcPr anchor="ctr"/>
                </a:tc>
                <a:tc>
                  <a:txBody>
                    <a:bodyPr/>
                    <a:lstStyle/>
                    <a:p>
                      <a:pPr algn="ctr"/>
                      <a:r>
                        <a:rPr lang="en-US" sz="2000" dirty="0" err="1" smtClean="0"/>
                        <a:t>Leemos</a:t>
                      </a:r>
                      <a:endParaRPr lang="en-US" sz="2000" dirty="0"/>
                    </a:p>
                  </a:txBody>
                  <a:tcPr anchor="ctr"/>
                </a:tc>
              </a:tr>
              <a:tr h="1278467">
                <a:tc>
                  <a:txBody>
                    <a:bodyPr/>
                    <a:lstStyle/>
                    <a:p>
                      <a:pPr algn="ctr"/>
                      <a:r>
                        <a:rPr lang="en-US" sz="2000" dirty="0" err="1" smtClean="0"/>
                        <a:t>Hablan</a:t>
                      </a:r>
                      <a:endParaRPr lang="en-US" sz="2000" dirty="0"/>
                    </a:p>
                  </a:txBody>
                  <a:tcPr anchor="ctr"/>
                </a:tc>
                <a:tc>
                  <a:txBody>
                    <a:bodyPr/>
                    <a:lstStyle/>
                    <a:p>
                      <a:pPr algn="ctr"/>
                      <a:r>
                        <a:rPr lang="en-US" sz="2000" dirty="0" err="1" smtClean="0"/>
                        <a:t>Comen</a:t>
                      </a:r>
                      <a:r>
                        <a:rPr lang="en-US" sz="2000" dirty="0" smtClean="0"/>
                        <a:t> </a:t>
                      </a:r>
                      <a:endParaRPr lang="en-US" sz="2000" dirty="0"/>
                    </a:p>
                  </a:txBody>
                  <a:tcPr anchor="ctr"/>
                </a:tc>
                <a:tc>
                  <a:txBody>
                    <a:bodyPr/>
                    <a:lstStyle/>
                    <a:p>
                      <a:pPr algn="ctr"/>
                      <a:r>
                        <a:rPr lang="en-US" sz="2000" dirty="0" err="1" smtClean="0"/>
                        <a:t>Duermen</a:t>
                      </a:r>
                      <a:r>
                        <a:rPr lang="en-US" sz="2000" dirty="0" smtClean="0"/>
                        <a:t> </a:t>
                      </a:r>
                      <a:endParaRPr lang="en-US" sz="2000" dirty="0"/>
                    </a:p>
                  </a:txBody>
                  <a:tcPr anchor="ctr"/>
                </a:tc>
                <a:tc>
                  <a:txBody>
                    <a:bodyPr/>
                    <a:lstStyle/>
                    <a:p>
                      <a:pPr algn="ctr"/>
                      <a:r>
                        <a:rPr lang="en-US" sz="2000" dirty="0" err="1" smtClean="0"/>
                        <a:t>Bailan</a:t>
                      </a:r>
                      <a:endParaRPr lang="en-US" sz="2000" dirty="0"/>
                    </a:p>
                  </a:txBody>
                  <a:tcPr anchor="ctr"/>
                </a:tc>
                <a:tc>
                  <a:txBody>
                    <a:bodyPr/>
                    <a:lstStyle/>
                    <a:p>
                      <a:pPr algn="ctr"/>
                      <a:r>
                        <a:rPr lang="en-US" sz="2000" dirty="0" err="1" smtClean="0"/>
                        <a:t>Leen</a:t>
                      </a:r>
                      <a:endParaRPr lang="en-US" sz="2000" dirty="0"/>
                    </a:p>
                  </a:txBody>
                  <a:tcPr anchor="ctr"/>
                </a:tc>
              </a:tr>
            </a:tbl>
          </a:graphicData>
        </a:graphic>
      </p:graphicFrame>
    </p:spTree>
    <p:extLst>
      <p:ext uri="{BB962C8B-B14F-4D97-AF65-F5344CB8AC3E}">
        <p14:creationId xmlns:p14="http://schemas.microsoft.com/office/powerpoint/2010/main" val="336889095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Apuntes</a:t>
            </a:r>
            <a:r>
              <a:rPr lang="en-US" dirty="0" smtClean="0"/>
              <a:t>: El </a:t>
            </a:r>
            <a:r>
              <a:rPr lang="en-US" dirty="0" err="1" smtClean="0"/>
              <a:t>presente</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71127945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Foldable -AR </a:t>
            </a:r>
            <a:r>
              <a:rPr lang="en-US" dirty="0" smtClean="0"/>
              <a:t>VERBS (have students make and glue in their notebooks)</a:t>
            </a: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2366"/>
          <a:stretch/>
        </p:blipFill>
        <p:spPr>
          <a:xfrm rot="5400000">
            <a:off x="6455055" y="2279482"/>
            <a:ext cx="4683921" cy="4008660"/>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9511"/>
          <a:stretch/>
        </p:blipFill>
        <p:spPr>
          <a:xfrm rot="5400000">
            <a:off x="828044" y="2124355"/>
            <a:ext cx="4660345" cy="4342493"/>
          </a:xfrm>
          <a:prstGeom prst="rect">
            <a:avLst/>
          </a:prstGeom>
        </p:spPr>
      </p:pic>
    </p:spTree>
    <p:extLst>
      <p:ext uri="{BB962C8B-B14F-4D97-AF65-F5344CB8AC3E}">
        <p14:creationId xmlns:p14="http://schemas.microsoft.com/office/powerpoint/2010/main" val="264803182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-AR VERBS</a:t>
            </a:r>
            <a:endParaRPr lang="en-US" sz="5400" dirty="0"/>
          </a:p>
        </p:txBody>
      </p:sp>
      <p:sp>
        <p:nvSpPr>
          <p:cNvPr id="3" name="Content Placeholder 2"/>
          <p:cNvSpPr>
            <a:spLocks noGrp="1"/>
          </p:cNvSpPr>
          <p:nvPr>
            <p:ph idx="1"/>
          </p:nvPr>
        </p:nvSpPr>
        <p:spPr>
          <a:xfrm>
            <a:off x="838200" y="1825625"/>
            <a:ext cx="10515600" cy="743404"/>
          </a:xfrm>
        </p:spPr>
        <p:txBody>
          <a:bodyPr/>
          <a:lstStyle/>
          <a:p>
            <a:pPr marL="0" indent="0">
              <a:buNone/>
            </a:pPr>
            <a:r>
              <a:rPr lang="en-US" sz="3600" dirty="0" smtClean="0"/>
              <a:t>Example:</a:t>
            </a:r>
          </a:p>
          <a:p>
            <a:pPr marL="0" indent="0">
              <a:buNone/>
            </a:pPr>
            <a:endParaRPr lang="en-US" sz="3600" dirty="0"/>
          </a:p>
          <a:p>
            <a:pPr marL="0" indent="0">
              <a:buNone/>
            </a:pPr>
            <a:endParaRPr lang="en-US" sz="3600" dirty="0"/>
          </a:p>
        </p:txBody>
      </p:sp>
      <p:sp>
        <p:nvSpPr>
          <p:cNvPr id="4" name="TextBox 3"/>
          <p:cNvSpPr txBox="1"/>
          <p:nvPr/>
        </p:nvSpPr>
        <p:spPr>
          <a:xfrm>
            <a:off x="838200" y="2703966"/>
            <a:ext cx="1973943"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Hablar</a:t>
            </a:r>
            <a:r>
              <a:rPr lang="en-US" sz="4400" dirty="0" smtClean="0">
                <a:solidFill>
                  <a:prstClr val="black"/>
                </a:solidFill>
              </a:rPr>
              <a:t>=</a:t>
            </a:r>
            <a:endParaRPr lang="en-US" sz="4400" dirty="0">
              <a:solidFill>
                <a:prstClr val="black"/>
              </a:solidFill>
            </a:endParaRPr>
          </a:p>
        </p:txBody>
      </p:sp>
      <p:sp>
        <p:nvSpPr>
          <p:cNvPr id="5" name="TextBox 4"/>
          <p:cNvSpPr txBox="1"/>
          <p:nvPr/>
        </p:nvSpPr>
        <p:spPr>
          <a:xfrm>
            <a:off x="838199" y="3814308"/>
            <a:ext cx="10922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Yo</a:t>
            </a:r>
            <a:endParaRPr lang="en-US" sz="4400" dirty="0">
              <a:solidFill>
                <a:prstClr val="black"/>
              </a:solidFill>
            </a:endParaRPr>
          </a:p>
        </p:txBody>
      </p:sp>
      <p:sp>
        <p:nvSpPr>
          <p:cNvPr id="6" name="TextBox 5"/>
          <p:cNvSpPr txBox="1"/>
          <p:nvPr/>
        </p:nvSpPr>
        <p:spPr>
          <a:xfrm>
            <a:off x="838201" y="4692649"/>
            <a:ext cx="1092200"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Tú</a:t>
            </a:r>
            <a:endParaRPr lang="en-US" sz="4400" dirty="0">
              <a:solidFill>
                <a:prstClr val="black"/>
              </a:solidFill>
            </a:endParaRPr>
          </a:p>
        </p:txBody>
      </p:sp>
      <p:sp>
        <p:nvSpPr>
          <p:cNvPr id="7" name="TextBox 6"/>
          <p:cNvSpPr txBox="1"/>
          <p:nvPr/>
        </p:nvSpPr>
        <p:spPr>
          <a:xfrm>
            <a:off x="838199" y="5570990"/>
            <a:ext cx="34290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Él</a:t>
            </a:r>
            <a:r>
              <a:rPr lang="en-US" sz="4400" dirty="0" smtClean="0">
                <a:solidFill>
                  <a:prstClr val="black"/>
                </a:solidFill>
              </a:rPr>
              <a:t>, Ella, </a:t>
            </a:r>
            <a:r>
              <a:rPr lang="en-US" sz="4400" dirty="0" err="1" smtClean="0">
                <a:solidFill>
                  <a:prstClr val="black"/>
                </a:solidFill>
              </a:rPr>
              <a:t>Usted</a:t>
            </a:r>
            <a:endParaRPr lang="en-US" sz="4400" dirty="0">
              <a:solidFill>
                <a:prstClr val="black"/>
              </a:solidFill>
            </a:endParaRPr>
          </a:p>
        </p:txBody>
      </p:sp>
      <p:sp>
        <p:nvSpPr>
          <p:cNvPr id="8" name="TextBox 7"/>
          <p:cNvSpPr txBox="1"/>
          <p:nvPr/>
        </p:nvSpPr>
        <p:spPr>
          <a:xfrm>
            <a:off x="6709229" y="3689485"/>
            <a:ext cx="2478314"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Nosotros</a:t>
            </a:r>
            <a:endParaRPr lang="en-US" sz="4400" dirty="0">
              <a:solidFill>
                <a:prstClr val="black"/>
              </a:solidFill>
            </a:endParaRPr>
          </a:p>
        </p:txBody>
      </p:sp>
      <p:sp>
        <p:nvSpPr>
          <p:cNvPr id="9" name="TextBox 8"/>
          <p:cNvSpPr txBox="1"/>
          <p:nvPr/>
        </p:nvSpPr>
        <p:spPr>
          <a:xfrm>
            <a:off x="6709229" y="4960938"/>
            <a:ext cx="2783114" cy="1446550"/>
          </a:xfrm>
          <a:prstGeom prst="rect">
            <a:avLst/>
          </a:prstGeom>
          <a:solidFill>
            <a:srgbClr val="00B0F0"/>
          </a:solidFill>
        </p:spPr>
        <p:txBody>
          <a:bodyPr wrap="square" rtlCol="0">
            <a:spAutoFit/>
          </a:bodyPr>
          <a:lstStyle/>
          <a:p>
            <a:pPr algn="ctr" defTabSz="914400"/>
            <a:r>
              <a:rPr lang="en-US" sz="4400" dirty="0" err="1" smtClean="0">
                <a:solidFill>
                  <a:prstClr val="black"/>
                </a:solidFill>
              </a:rPr>
              <a:t>Ellos</a:t>
            </a:r>
            <a:r>
              <a:rPr lang="en-US" sz="4400" dirty="0" smtClean="0">
                <a:solidFill>
                  <a:prstClr val="black"/>
                </a:solidFill>
              </a:rPr>
              <a:t>, </a:t>
            </a:r>
            <a:r>
              <a:rPr lang="en-US" sz="4400" dirty="0" err="1" smtClean="0">
                <a:solidFill>
                  <a:prstClr val="black"/>
                </a:solidFill>
              </a:rPr>
              <a:t>Ellas</a:t>
            </a:r>
            <a:r>
              <a:rPr lang="en-US" sz="4400" dirty="0" smtClean="0">
                <a:solidFill>
                  <a:prstClr val="black"/>
                </a:solidFill>
              </a:rPr>
              <a:t>, </a:t>
            </a:r>
            <a:r>
              <a:rPr lang="en-US" sz="4400" dirty="0" err="1" smtClean="0">
                <a:solidFill>
                  <a:prstClr val="black"/>
                </a:solidFill>
              </a:rPr>
              <a:t>Ustedes</a:t>
            </a:r>
            <a:endParaRPr lang="en-US" sz="4400" dirty="0">
              <a:solidFill>
                <a:prstClr val="black"/>
              </a:solidFill>
            </a:endParaRPr>
          </a:p>
        </p:txBody>
      </p:sp>
      <p:sp>
        <p:nvSpPr>
          <p:cNvPr id="10" name="TextBox 9"/>
          <p:cNvSpPr txBox="1"/>
          <p:nvPr/>
        </p:nvSpPr>
        <p:spPr>
          <a:xfrm>
            <a:off x="3051629" y="2677929"/>
            <a:ext cx="1973943" cy="769441"/>
          </a:xfrm>
          <a:prstGeom prst="rect">
            <a:avLst/>
          </a:prstGeom>
          <a:solidFill>
            <a:srgbClr val="CC00FF"/>
          </a:solidFill>
        </p:spPr>
        <p:txBody>
          <a:bodyPr wrap="square" rtlCol="0">
            <a:spAutoFit/>
          </a:bodyPr>
          <a:lstStyle/>
          <a:p>
            <a:pPr algn="ctr" defTabSz="914400"/>
            <a:r>
              <a:rPr lang="en-US" sz="4400" dirty="0" smtClean="0">
                <a:solidFill>
                  <a:prstClr val="black"/>
                </a:solidFill>
              </a:rPr>
              <a:t>To talk</a:t>
            </a:r>
            <a:endParaRPr lang="en-US" sz="4400" dirty="0">
              <a:solidFill>
                <a:prstClr val="black"/>
              </a:solidFill>
            </a:endParaRPr>
          </a:p>
        </p:txBody>
      </p:sp>
      <p:sp>
        <p:nvSpPr>
          <p:cNvPr id="11" name="TextBox 10"/>
          <p:cNvSpPr txBox="1"/>
          <p:nvPr/>
        </p:nvSpPr>
        <p:spPr>
          <a:xfrm>
            <a:off x="2293257" y="3788271"/>
            <a:ext cx="1973943" cy="769441"/>
          </a:xfrm>
          <a:prstGeom prst="rect">
            <a:avLst/>
          </a:prstGeom>
          <a:solidFill>
            <a:schemeClr val="accent4">
              <a:lumMod val="60000"/>
              <a:lumOff val="40000"/>
            </a:schemeClr>
          </a:solidFill>
        </p:spPr>
        <p:txBody>
          <a:bodyPr wrap="square" rtlCol="0">
            <a:spAutoFit/>
          </a:bodyPr>
          <a:lstStyle/>
          <a:p>
            <a:pPr algn="ctr" defTabSz="914400"/>
            <a:r>
              <a:rPr lang="en-US" sz="4400" dirty="0" err="1" smtClean="0">
                <a:solidFill>
                  <a:prstClr val="black"/>
                </a:solidFill>
              </a:rPr>
              <a:t>Habl</a:t>
            </a:r>
            <a:r>
              <a:rPr lang="en-US" sz="4400" b="1" dirty="0" err="1" smtClean="0">
                <a:solidFill>
                  <a:prstClr val="black"/>
                </a:solidFill>
              </a:rPr>
              <a:t>o</a:t>
            </a:r>
            <a:endParaRPr lang="en-US" sz="4400" b="1" dirty="0">
              <a:solidFill>
                <a:prstClr val="black"/>
              </a:solidFill>
            </a:endParaRPr>
          </a:p>
        </p:txBody>
      </p:sp>
      <p:sp>
        <p:nvSpPr>
          <p:cNvPr id="12" name="TextBox 11"/>
          <p:cNvSpPr txBox="1"/>
          <p:nvPr/>
        </p:nvSpPr>
        <p:spPr>
          <a:xfrm>
            <a:off x="2293256" y="4666612"/>
            <a:ext cx="1973943" cy="769441"/>
          </a:xfrm>
          <a:prstGeom prst="rect">
            <a:avLst/>
          </a:prstGeom>
          <a:solidFill>
            <a:schemeClr val="accent4">
              <a:lumMod val="60000"/>
              <a:lumOff val="40000"/>
            </a:schemeClr>
          </a:solidFill>
        </p:spPr>
        <p:txBody>
          <a:bodyPr wrap="square" rtlCol="0">
            <a:spAutoFit/>
          </a:bodyPr>
          <a:lstStyle/>
          <a:p>
            <a:pPr algn="ctr" defTabSz="914400"/>
            <a:r>
              <a:rPr lang="en-US" sz="4400" dirty="0" err="1" smtClean="0">
                <a:solidFill>
                  <a:prstClr val="black"/>
                </a:solidFill>
              </a:rPr>
              <a:t>Habl</a:t>
            </a:r>
            <a:r>
              <a:rPr lang="en-US" sz="4400" b="1" dirty="0" err="1" smtClean="0">
                <a:solidFill>
                  <a:prstClr val="black"/>
                </a:solidFill>
              </a:rPr>
              <a:t>as</a:t>
            </a:r>
            <a:endParaRPr lang="en-US" sz="4400" b="1" dirty="0">
              <a:solidFill>
                <a:prstClr val="black"/>
              </a:solidFill>
            </a:endParaRPr>
          </a:p>
        </p:txBody>
      </p:sp>
      <p:sp>
        <p:nvSpPr>
          <p:cNvPr id="13" name="TextBox 12"/>
          <p:cNvSpPr txBox="1"/>
          <p:nvPr/>
        </p:nvSpPr>
        <p:spPr>
          <a:xfrm>
            <a:off x="4379686" y="5570990"/>
            <a:ext cx="1973943" cy="769441"/>
          </a:xfrm>
          <a:prstGeom prst="rect">
            <a:avLst/>
          </a:prstGeom>
          <a:solidFill>
            <a:schemeClr val="accent4">
              <a:lumMod val="60000"/>
              <a:lumOff val="40000"/>
            </a:schemeClr>
          </a:solidFill>
        </p:spPr>
        <p:txBody>
          <a:bodyPr wrap="square" rtlCol="0">
            <a:spAutoFit/>
          </a:bodyPr>
          <a:lstStyle/>
          <a:p>
            <a:pPr algn="ctr" defTabSz="914400"/>
            <a:r>
              <a:rPr lang="en-US" sz="4400" dirty="0" err="1" smtClean="0">
                <a:solidFill>
                  <a:prstClr val="black"/>
                </a:solidFill>
              </a:rPr>
              <a:t>Habl</a:t>
            </a:r>
            <a:r>
              <a:rPr lang="en-US" sz="4400" b="1" dirty="0" err="1" smtClean="0">
                <a:solidFill>
                  <a:prstClr val="black"/>
                </a:solidFill>
              </a:rPr>
              <a:t>a</a:t>
            </a:r>
            <a:endParaRPr lang="en-US" sz="4400" b="1" dirty="0">
              <a:solidFill>
                <a:prstClr val="black"/>
              </a:solidFill>
            </a:endParaRPr>
          </a:p>
        </p:txBody>
      </p:sp>
      <p:sp>
        <p:nvSpPr>
          <p:cNvPr id="14" name="TextBox 13"/>
          <p:cNvSpPr txBox="1"/>
          <p:nvPr/>
        </p:nvSpPr>
        <p:spPr>
          <a:xfrm>
            <a:off x="9492343" y="3689484"/>
            <a:ext cx="2667001" cy="769441"/>
          </a:xfrm>
          <a:prstGeom prst="rect">
            <a:avLst/>
          </a:prstGeom>
          <a:solidFill>
            <a:schemeClr val="accent4">
              <a:lumMod val="60000"/>
              <a:lumOff val="40000"/>
            </a:schemeClr>
          </a:solidFill>
        </p:spPr>
        <p:txBody>
          <a:bodyPr wrap="square" rtlCol="0">
            <a:spAutoFit/>
          </a:bodyPr>
          <a:lstStyle/>
          <a:p>
            <a:pPr algn="ctr" defTabSz="914400"/>
            <a:r>
              <a:rPr lang="en-US" sz="4400" dirty="0" err="1" smtClean="0">
                <a:solidFill>
                  <a:prstClr val="black"/>
                </a:solidFill>
              </a:rPr>
              <a:t>Habl</a:t>
            </a:r>
            <a:r>
              <a:rPr lang="en-US" sz="4400" b="1" dirty="0" err="1" smtClean="0">
                <a:solidFill>
                  <a:prstClr val="black"/>
                </a:solidFill>
              </a:rPr>
              <a:t>amos</a:t>
            </a:r>
            <a:endParaRPr lang="en-US" sz="4400" b="1" dirty="0">
              <a:solidFill>
                <a:prstClr val="black"/>
              </a:solidFill>
            </a:endParaRPr>
          </a:p>
        </p:txBody>
      </p:sp>
      <p:sp>
        <p:nvSpPr>
          <p:cNvPr id="15" name="TextBox 14"/>
          <p:cNvSpPr txBox="1"/>
          <p:nvPr/>
        </p:nvSpPr>
        <p:spPr>
          <a:xfrm>
            <a:off x="9617528" y="5186269"/>
            <a:ext cx="1973943" cy="769441"/>
          </a:xfrm>
          <a:prstGeom prst="rect">
            <a:avLst/>
          </a:prstGeom>
          <a:solidFill>
            <a:schemeClr val="accent4">
              <a:lumMod val="60000"/>
              <a:lumOff val="40000"/>
            </a:schemeClr>
          </a:solidFill>
        </p:spPr>
        <p:txBody>
          <a:bodyPr wrap="square" rtlCol="0">
            <a:spAutoFit/>
          </a:bodyPr>
          <a:lstStyle/>
          <a:p>
            <a:pPr algn="ctr" defTabSz="914400"/>
            <a:r>
              <a:rPr lang="en-US" sz="4400" dirty="0" err="1" smtClean="0">
                <a:solidFill>
                  <a:prstClr val="black"/>
                </a:solidFill>
              </a:rPr>
              <a:t>Habl</a:t>
            </a:r>
            <a:r>
              <a:rPr lang="en-US" sz="4400" b="1" dirty="0" err="1" smtClean="0">
                <a:solidFill>
                  <a:prstClr val="black"/>
                </a:solidFill>
              </a:rPr>
              <a:t>an</a:t>
            </a:r>
            <a:endParaRPr lang="en-US" sz="4400" b="1" dirty="0">
              <a:solidFill>
                <a:prstClr val="black"/>
              </a:solidFill>
            </a:endParaRPr>
          </a:p>
        </p:txBody>
      </p:sp>
    </p:spTree>
    <p:extLst>
      <p:ext uri="{BB962C8B-B14F-4D97-AF65-F5344CB8AC3E}">
        <p14:creationId xmlns:p14="http://schemas.microsoft.com/office/powerpoint/2010/main" val="1391676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 Spoiler Rule</a:t>
            </a:r>
            <a:endParaRPr lang="en-US" dirty="0"/>
          </a:p>
        </p:txBody>
      </p:sp>
      <p:sp>
        <p:nvSpPr>
          <p:cNvPr id="3" name="Content Placeholder 2"/>
          <p:cNvSpPr>
            <a:spLocks noGrp="1"/>
          </p:cNvSpPr>
          <p:nvPr>
            <p:ph idx="1"/>
          </p:nvPr>
        </p:nvSpPr>
        <p:spPr/>
        <p:txBody>
          <a:bodyPr>
            <a:normAutofit/>
          </a:bodyPr>
          <a:lstStyle/>
          <a:p>
            <a:r>
              <a:rPr lang="en-US" dirty="0" smtClean="0"/>
              <a:t>Have you ever been watching a movie or a TV show that you were really into and excited about? </a:t>
            </a:r>
          </a:p>
          <a:p>
            <a:pPr marL="45720" indent="0">
              <a:buNone/>
            </a:pPr>
            <a:r>
              <a:rPr lang="en-US" dirty="0" smtClean="0"/>
              <a:t>(have students share the title of the movie/TV show)</a:t>
            </a:r>
          </a:p>
          <a:p>
            <a:r>
              <a:rPr lang="en-US" dirty="0" smtClean="0"/>
              <a:t>Has anyone every spoiled the ending for you? Or imagine if they had.</a:t>
            </a:r>
          </a:p>
          <a:p>
            <a:pPr marL="45720" indent="0">
              <a:buNone/>
            </a:pPr>
            <a:r>
              <a:rPr lang="en-US" dirty="0" smtClean="0"/>
              <a:t>(have students share what that feels like)</a:t>
            </a:r>
          </a:p>
          <a:p>
            <a:r>
              <a:rPr lang="en-US" dirty="0" smtClean="0"/>
              <a:t>Spanish class is the same way. If you start shouting out answers in English, your classmates’ fun is spoiled.  Give everybody time to think for themselves and write down their own answers. </a:t>
            </a:r>
            <a:r>
              <a:rPr lang="en-US" dirty="0"/>
              <a:t>It’s okay if you don’t get every word exactly right the first time </a:t>
            </a:r>
            <a:r>
              <a:rPr lang="en-US" dirty="0" smtClean="0"/>
              <a:t>around.  At the very end, I will provide you with a list of English answers so that you can check your work. </a:t>
            </a:r>
            <a:endParaRPr lang="en-US" dirty="0"/>
          </a:p>
        </p:txBody>
      </p:sp>
    </p:spTree>
    <p:extLst>
      <p:ext uri="{BB962C8B-B14F-4D97-AF65-F5344CB8AC3E}">
        <p14:creationId xmlns:p14="http://schemas.microsoft.com/office/powerpoint/2010/main" val="945169427"/>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Foldable </a:t>
            </a:r>
            <a:r>
              <a:rPr lang="en-US" dirty="0" smtClean="0"/>
              <a:t>–ER/IR VERBS (have students make and glue in their notebooks)</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9511"/>
          <a:stretch/>
        </p:blipFill>
        <p:spPr>
          <a:xfrm rot="5400000">
            <a:off x="828044" y="2124355"/>
            <a:ext cx="4660345" cy="4342493"/>
          </a:xfrm>
          <a:prstGeom prst="rect">
            <a:avLst/>
          </a:prstGeom>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21762"/>
          <a:stretch/>
        </p:blipFill>
        <p:spPr>
          <a:xfrm rot="5400000">
            <a:off x="6029757" y="2061604"/>
            <a:ext cx="4647332" cy="4454980"/>
          </a:xfrm>
          <a:prstGeom prst="rect">
            <a:avLst/>
          </a:prstGeom>
        </p:spPr>
      </p:pic>
    </p:spTree>
    <p:extLst>
      <p:ext uri="{BB962C8B-B14F-4D97-AF65-F5344CB8AC3E}">
        <p14:creationId xmlns:p14="http://schemas.microsoft.com/office/powerpoint/2010/main" val="376721739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-ER VERBS</a:t>
            </a:r>
            <a:endParaRPr lang="en-US" sz="5400" dirty="0"/>
          </a:p>
        </p:txBody>
      </p:sp>
      <p:sp>
        <p:nvSpPr>
          <p:cNvPr id="3" name="Content Placeholder 2"/>
          <p:cNvSpPr>
            <a:spLocks noGrp="1"/>
          </p:cNvSpPr>
          <p:nvPr>
            <p:ph idx="1"/>
          </p:nvPr>
        </p:nvSpPr>
        <p:spPr>
          <a:xfrm>
            <a:off x="838200" y="1825625"/>
            <a:ext cx="10515600" cy="743404"/>
          </a:xfrm>
        </p:spPr>
        <p:txBody>
          <a:bodyPr/>
          <a:lstStyle/>
          <a:p>
            <a:pPr marL="0" indent="0">
              <a:buNone/>
            </a:pPr>
            <a:r>
              <a:rPr lang="en-US" sz="3600" dirty="0" smtClean="0"/>
              <a:t>Example:</a:t>
            </a:r>
          </a:p>
          <a:p>
            <a:pPr marL="0" indent="0">
              <a:buNone/>
            </a:pPr>
            <a:endParaRPr lang="en-US" sz="3600" dirty="0"/>
          </a:p>
          <a:p>
            <a:pPr marL="0" indent="0">
              <a:buNone/>
            </a:pPr>
            <a:endParaRPr lang="en-US" sz="3600" dirty="0"/>
          </a:p>
        </p:txBody>
      </p:sp>
      <p:sp>
        <p:nvSpPr>
          <p:cNvPr id="4" name="TextBox 3"/>
          <p:cNvSpPr txBox="1"/>
          <p:nvPr/>
        </p:nvSpPr>
        <p:spPr>
          <a:xfrm>
            <a:off x="838200" y="2703966"/>
            <a:ext cx="1973943" cy="769441"/>
          </a:xfrm>
          <a:prstGeom prst="rect">
            <a:avLst/>
          </a:prstGeom>
          <a:solidFill>
            <a:srgbClr val="00B0F0"/>
          </a:solidFill>
        </p:spPr>
        <p:txBody>
          <a:bodyPr wrap="square" rtlCol="0">
            <a:spAutoFit/>
          </a:bodyPr>
          <a:lstStyle/>
          <a:p>
            <a:pPr algn="ctr" defTabSz="914400"/>
            <a:r>
              <a:rPr lang="en-US" sz="4400" dirty="0" smtClean="0">
                <a:solidFill>
                  <a:prstClr val="black"/>
                </a:solidFill>
              </a:rPr>
              <a:t>Comer=</a:t>
            </a:r>
            <a:endParaRPr lang="en-US" sz="4400" dirty="0">
              <a:solidFill>
                <a:prstClr val="black"/>
              </a:solidFill>
            </a:endParaRPr>
          </a:p>
        </p:txBody>
      </p:sp>
      <p:sp>
        <p:nvSpPr>
          <p:cNvPr id="5" name="TextBox 4"/>
          <p:cNvSpPr txBox="1"/>
          <p:nvPr/>
        </p:nvSpPr>
        <p:spPr>
          <a:xfrm>
            <a:off x="838199" y="3814308"/>
            <a:ext cx="10922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Yo</a:t>
            </a:r>
            <a:endParaRPr lang="en-US" sz="4400" dirty="0">
              <a:solidFill>
                <a:prstClr val="black"/>
              </a:solidFill>
            </a:endParaRPr>
          </a:p>
        </p:txBody>
      </p:sp>
      <p:sp>
        <p:nvSpPr>
          <p:cNvPr id="6" name="TextBox 5"/>
          <p:cNvSpPr txBox="1"/>
          <p:nvPr/>
        </p:nvSpPr>
        <p:spPr>
          <a:xfrm>
            <a:off x="838201" y="4692649"/>
            <a:ext cx="1092200"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Tú</a:t>
            </a:r>
            <a:endParaRPr lang="en-US" sz="4400" dirty="0">
              <a:solidFill>
                <a:prstClr val="black"/>
              </a:solidFill>
            </a:endParaRPr>
          </a:p>
        </p:txBody>
      </p:sp>
      <p:sp>
        <p:nvSpPr>
          <p:cNvPr id="7" name="TextBox 6"/>
          <p:cNvSpPr txBox="1"/>
          <p:nvPr/>
        </p:nvSpPr>
        <p:spPr>
          <a:xfrm>
            <a:off x="838199" y="5570990"/>
            <a:ext cx="34290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Él</a:t>
            </a:r>
            <a:r>
              <a:rPr lang="en-US" sz="4400" dirty="0" smtClean="0">
                <a:solidFill>
                  <a:prstClr val="black"/>
                </a:solidFill>
              </a:rPr>
              <a:t>, Ella, </a:t>
            </a:r>
            <a:r>
              <a:rPr lang="en-US" sz="4400" dirty="0" err="1" smtClean="0">
                <a:solidFill>
                  <a:prstClr val="black"/>
                </a:solidFill>
              </a:rPr>
              <a:t>Usted</a:t>
            </a:r>
            <a:endParaRPr lang="en-US" sz="4400" dirty="0">
              <a:solidFill>
                <a:prstClr val="black"/>
              </a:solidFill>
            </a:endParaRPr>
          </a:p>
        </p:txBody>
      </p:sp>
      <p:sp>
        <p:nvSpPr>
          <p:cNvPr id="8" name="TextBox 7"/>
          <p:cNvSpPr txBox="1"/>
          <p:nvPr/>
        </p:nvSpPr>
        <p:spPr>
          <a:xfrm>
            <a:off x="6709229" y="3689485"/>
            <a:ext cx="2478314"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Nosotros</a:t>
            </a:r>
            <a:endParaRPr lang="en-US" sz="4400" dirty="0">
              <a:solidFill>
                <a:prstClr val="black"/>
              </a:solidFill>
            </a:endParaRPr>
          </a:p>
        </p:txBody>
      </p:sp>
      <p:sp>
        <p:nvSpPr>
          <p:cNvPr id="9" name="TextBox 8"/>
          <p:cNvSpPr txBox="1"/>
          <p:nvPr/>
        </p:nvSpPr>
        <p:spPr>
          <a:xfrm>
            <a:off x="6709229" y="4960938"/>
            <a:ext cx="2783114" cy="1446550"/>
          </a:xfrm>
          <a:prstGeom prst="rect">
            <a:avLst/>
          </a:prstGeom>
          <a:solidFill>
            <a:srgbClr val="00B0F0"/>
          </a:solidFill>
        </p:spPr>
        <p:txBody>
          <a:bodyPr wrap="square" rtlCol="0">
            <a:spAutoFit/>
          </a:bodyPr>
          <a:lstStyle/>
          <a:p>
            <a:pPr algn="ctr" defTabSz="914400"/>
            <a:r>
              <a:rPr lang="en-US" sz="4400" dirty="0" err="1" smtClean="0">
                <a:solidFill>
                  <a:prstClr val="black"/>
                </a:solidFill>
              </a:rPr>
              <a:t>Ellos</a:t>
            </a:r>
            <a:r>
              <a:rPr lang="en-US" sz="4400" dirty="0" smtClean="0">
                <a:solidFill>
                  <a:prstClr val="black"/>
                </a:solidFill>
              </a:rPr>
              <a:t>, </a:t>
            </a:r>
            <a:r>
              <a:rPr lang="en-US" sz="4400" dirty="0" err="1" smtClean="0">
                <a:solidFill>
                  <a:prstClr val="black"/>
                </a:solidFill>
              </a:rPr>
              <a:t>Ellas</a:t>
            </a:r>
            <a:r>
              <a:rPr lang="en-US" sz="4400" dirty="0" smtClean="0">
                <a:solidFill>
                  <a:prstClr val="black"/>
                </a:solidFill>
              </a:rPr>
              <a:t>, </a:t>
            </a:r>
            <a:r>
              <a:rPr lang="en-US" sz="4400" dirty="0" err="1" smtClean="0">
                <a:solidFill>
                  <a:prstClr val="black"/>
                </a:solidFill>
              </a:rPr>
              <a:t>Ustedes</a:t>
            </a:r>
            <a:endParaRPr lang="en-US" sz="4400" dirty="0">
              <a:solidFill>
                <a:prstClr val="black"/>
              </a:solidFill>
            </a:endParaRPr>
          </a:p>
        </p:txBody>
      </p:sp>
      <p:sp>
        <p:nvSpPr>
          <p:cNvPr id="10" name="TextBox 9"/>
          <p:cNvSpPr txBox="1"/>
          <p:nvPr/>
        </p:nvSpPr>
        <p:spPr>
          <a:xfrm>
            <a:off x="3051629" y="2677929"/>
            <a:ext cx="1973943" cy="769441"/>
          </a:xfrm>
          <a:prstGeom prst="rect">
            <a:avLst/>
          </a:prstGeom>
          <a:solidFill>
            <a:srgbClr val="CC00FF"/>
          </a:solidFill>
        </p:spPr>
        <p:txBody>
          <a:bodyPr wrap="square" rtlCol="0">
            <a:spAutoFit/>
          </a:bodyPr>
          <a:lstStyle/>
          <a:p>
            <a:pPr algn="ctr" defTabSz="914400"/>
            <a:r>
              <a:rPr lang="en-US" sz="4400" dirty="0" smtClean="0">
                <a:solidFill>
                  <a:prstClr val="black"/>
                </a:solidFill>
              </a:rPr>
              <a:t>To eat</a:t>
            </a:r>
            <a:endParaRPr lang="en-US" sz="4400" dirty="0">
              <a:solidFill>
                <a:prstClr val="black"/>
              </a:solidFill>
            </a:endParaRPr>
          </a:p>
        </p:txBody>
      </p:sp>
      <p:sp>
        <p:nvSpPr>
          <p:cNvPr id="11" name="TextBox 10"/>
          <p:cNvSpPr txBox="1"/>
          <p:nvPr/>
        </p:nvSpPr>
        <p:spPr>
          <a:xfrm>
            <a:off x="2293257" y="3788271"/>
            <a:ext cx="1973943" cy="769441"/>
          </a:xfrm>
          <a:prstGeom prst="rect">
            <a:avLst/>
          </a:prstGeom>
          <a:solidFill>
            <a:srgbClr val="FFC000"/>
          </a:solidFill>
        </p:spPr>
        <p:txBody>
          <a:bodyPr wrap="square" rtlCol="0">
            <a:spAutoFit/>
          </a:bodyPr>
          <a:lstStyle/>
          <a:p>
            <a:pPr algn="ctr" defTabSz="914400"/>
            <a:r>
              <a:rPr lang="en-US" sz="4400" dirty="0" smtClean="0">
                <a:solidFill>
                  <a:prstClr val="black"/>
                </a:solidFill>
              </a:rPr>
              <a:t>Com</a:t>
            </a:r>
            <a:r>
              <a:rPr lang="en-US" sz="4400" b="1" dirty="0" smtClean="0">
                <a:solidFill>
                  <a:prstClr val="black"/>
                </a:solidFill>
              </a:rPr>
              <a:t>o</a:t>
            </a:r>
            <a:endParaRPr lang="en-US" sz="4400" b="1" dirty="0">
              <a:solidFill>
                <a:prstClr val="black"/>
              </a:solidFill>
            </a:endParaRPr>
          </a:p>
        </p:txBody>
      </p:sp>
      <p:sp>
        <p:nvSpPr>
          <p:cNvPr id="12" name="TextBox 11"/>
          <p:cNvSpPr txBox="1"/>
          <p:nvPr/>
        </p:nvSpPr>
        <p:spPr>
          <a:xfrm>
            <a:off x="2293256" y="4666612"/>
            <a:ext cx="1973943" cy="769441"/>
          </a:xfrm>
          <a:prstGeom prst="rect">
            <a:avLst/>
          </a:prstGeom>
          <a:solidFill>
            <a:srgbClr val="FFC000"/>
          </a:solidFill>
        </p:spPr>
        <p:txBody>
          <a:bodyPr wrap="square" rtlCol="0">
            <a:spAutoFit/>
          </a:bodyPr>
          <a:lstStyle/>
          <a:p>
            <a:pPr algn="ctr" defTabSz="914400"/>
            <a:r>
              <a:rPr lang="en-US" sz="4400" dirty="0" smtClean="0">
                <a:solidFill>
                  <a:prstClr val="black"/>
                </a:solidFill>
              </a:rPr>
              <a:t>Com</a:t>
            </a:r>
            <a:r>
              <a:rPr lang="en-US" sz="4400" b="1" dirty="0">
                <a:solidFill>
                  <a:prstClr val="black"/>
                </a:solidFill>
              </a:rPr>
              <a:t>e</a:t>
            </a:r>
            <a:r>
              <a:rPr lang="en-US" sz="4400" b="1" dirty="0" smtClean="0">
                <a:solidFill>
                  <a:prstClr val="black"/>
                </a:solidFill>
              </a:rPr>
              <a:t>s</a:t>
            </a:r>
            <a:endParaRPr lang="en-US" sz="4400" b="1" dirty="0">
              <a:solidFill>
                <a:prstClr val="black"/>
              </a:solidFill>
            </a:endParaRPr>
          </a:p>
        </p:txBody>
      </p:sp>
      <p:sp>
        <p:nvSpPr>
          <p:cNvPr id="13" name="TextBox 12"/>
          <p:cNvSpPr txBox="1"/>
          <p:nvPr/>
        </p:nvSpPr>
        <p:spPr>
          <a:xfrm>
            <a:off x="4379686" y="5570990"/>
            <a:ext cx="1973943" cy="769441"/>
          </a:xfrm>
          <a:prstGeom prst="rect">
            <a:avLst/>
          </a:prstGeom>
          <a:solidFill>
            <a:srgbClr val="FFC000"/>
          </a:solidFill>
        </p:spPr>
        <p:txBody>
          <a:bodyPr wrap="square" rtlCol="0">
            <a:spAutoFit/>
          </a:bodyPr>
          <a:lstStyle/>
          <a:p>
            <a:pPr algn="ctr" defTabSz="914400"/>
            <a:r>
              <a:rPr lang="en-US" sz="4400" dirty="0" smtClean="0">
                <a:solidFill>
                  <a:prstClr val="black"/>
                </a:solidFill>
              </a:rPr>
              <a:t>Com</a:t>
            </a:r>
            <a:r>
              <a:rPr lang="en-US" sz="4400" b="1" dirty="0">
                <a:solidFill>
                  <a:prstClr val="black"/>
                </a:solidFill>
              </a:rPr>
              <a:t>e</a:t>
            </a:r>
          </a:p>
        </p:txBody>
      </p:sp>
      <p:sp>
        <p:nvSpPr>
          <p:cNvPr id="14" name="TextBox 13"/>
          <p:cNvSpPr txBox="1"/>
          <p:nvPr/>
        </p:nvSpPr>
        <p:spPr>
          <a:xfrm>
            <a:off x="9492343" y="3689484"/>
            <a:ext cx="2667001"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Com</a:t>
            </a:r>
            <a:r>
              <a:rPr lang="en-US" sz="4400" b="1" dirty="0" err="1">
                <a:solidFill>
                  <a:prstClr val="black"/>
                </a:solidFill>
              </a:rPr>
              <a:t>e</a:t>
            </a:r>
            <a:r>
              <a:rPr lang="en-US" sz="4400" b="1" dirty="0" err="1" smtClean="0">
                <a:solidFill>
                  <a:prstClr val="black"/>
                </a:solidFill>
              </a:rPr>
              <a:t>mos</a:t>
            </a:r>
            <a:endParaRPr lang="en-US" sz="4400" b="1" dirty="0">
              <a:solidFill>
                <a:prstClr val="black"/>
              </a:solidFill>
            </a:endParaRPr>
          </a:p>
        </p:txBody>
      </p:sp>
      <p:sp>
        <p:nvSpPr>
          <p:cNvPr id="15" name="TextBox 14"/>
          <p:cNvSpPr txBox="1"/>
          <p:nvPr/>
        </p:nvSpPr>
        <p:spPr>
          <a:xfrm>
            <a:off x="9617528" y="5186269"/>
            <a:ext cx="1973943"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Com</a:t>
            </a:r>
            <a:r>
              <a:rPr lang="en-US" sz="4400" b="1" dirty="0" err="1">
                <a:solidFill>
                  <a:prstClr val="black"/>
                </a:solidFill>
              </a:rPr>
              <a:t>e</a:t>
            </a:r>
            <a:r>
              <a:rPr lang="en-US" sz="4400" b="1" dirty="0" err="1" smtClean="0">
                <a:solidFill>
                  <a:prstClr val="black"/>
                </a:solidFill>
              </a:rPr>
              <a:t>n</a:t>
            </a:r>
            <a:endParaRPr lang="en-US" sz="4400" b="1" dirty="0">
              <a:solidFill>
                <a:prstClr val="black"/>
              </a:solidFill>
            </a:endParaRPr>
          </a:p>
        </p:txBody>
      </p:sp>
    </p:spTree>
    <p:extLst>
      <p:ext uri="{BB962C8B-B14F-4D97-AF65-F5344CB8AC3E}">
        <p14:creationId xmlns:p14="http://schemas.microsoft.com/office/powerpoint/2010/main" val="1412035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-IR VERBS</a:t>
            </a:r>
            <a:endParaRPr lang="en-US" sz="5400" dirty="0"/>
          </a:p>
        </p:txBody>
      </p:sp>
      <p:sp>
        <p:nvSpPr>
          <p:cNvPr id="3" name="Content Placeholder 2"/>
          <p:cNvSpPr>
            <a:spLocks noGrp="1"/>
          </p:cNvSpPr>
          <p:nvPr>
            <p:ph idx="1"/>
          </p:nvPr>
        </p:nvSpPr>
        <p:spPr>
          <a:xfrm>
            <a:off x="838200" y="1825625"/>
            <a:ext cx="10515600" cy="743404"/>
          </a:xfrm>
        </p:spPr>
        <p:txBody>
          <a:bodyPr/>
          <a:lstStyle/>
          <a:p>
            <a:pPr marL="0" indent="0">
              <a:buNone/>
            </a:pPr>
            <a:r>
              <a:rPr lang="en-US" sz="3600" dirty="0" smtClean="0"/>
              <a:t>Example:</a:t>
            </a:r>
          </a:p>
          <a:p>
            <a:pPr marL="0" indent="0">
              <a:buNone/>
            </a:pPr>
            <a:endParaRPr lang="en-US" sz="3600" dirty="0"/>
          </a:p>
          <a:p>
            <a:pPr marL="0" indent="0">
              <a:buNone/>
            </a:pPr>
            <a:endParaRPr lang="en-US" sz="3600" dirty="0"/>
          </a:p>
        </p:txBody>
      </p:sp>
      <p:sp>
        <p:nvSpPr>
          <p:cNvPr id="4" name="TextBox 3"/>
          <p:cNvSpPr txBox="1"/>
          <p:nvPr/>
        </p:nvSpPr>
        <p:spPr>
          <a:xfrm>
            <a:off x="838200" y="2703966"/>
            <a:ext cx="2213429"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Escribir</a:t>
            </a:r>
            <a:r>
              <a:rPr lang="en-US" sz="4400" dirty="0" smtClean="0">
                <a:solidFill>
                  <a:prstClr val="black"/>
                </a:solidFill>
              </a:rPr>
              <a:t>=</a:t>
            </a:r>
            <a:endParaRPr lang="en-US" sz="4400" dirty="0">
              <a:solidFill>
                <a:prstClr val="black"/>
              </a:solidFill>
            </a:endParaRPr>
          </a:p>
        </p:txBody>
      </p:sp>
      <p:sp>
        <p:nvSpPr>
          <p:cNvPr id="5" name="TextBox 4"/>
          <p:cNvSpPr txBox="1"/>
          <p:nvPr/>
        </p:nvSpPr>
        <p:spPr>
          <a:xfrm>
            <a:off x="838199" y="3814308"/>
            <a:ext cx="10922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Yo</a:t>
            </a:r>
            <a:endParaRPr lang="en-US" sz="4400" dirty="0">
              <a:solidFill>
                <a:prstClr val="black"/>
              </a:solidFill>
            </a:endParaRPr>
          </a:p>
        </p:txBody>
      </p:sp>
      <p:sp>
        <p:nvSpPr>
          <p:cNvPr id="6" name="TextBox 5"/>
          <p:cNvSpPr txBox="1"/>
          <p:nvPr/>
        </p:nvSpPr>
        <p:spPr>
          <a:xfrm>
            <a:off x="838201" y="4692649"/>
            <a:ext cx="1092200"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Tú</a:t>
            </a:r>
            <a:endParaRPr lang="en-US" sz="4400" dirty="0">
              <a:solidFill>
                <a:prstClr val="black"/>
              </a:solidFill>
            </a:endParaRPr>
          </a:p>
        </p:txBody>
      </p:sp>
      <p:sp>
        <p:nvSpPr>
          <p:cNvPr id="7" name="TextBox 6"/>
          <p:cNvSpPr txBox="1"/>
          <p:nvPr/>
        </p:nvSpPr>
        <p:spPr>
          <a:xfrm>
            <a:off x="838199" y="5570990"/>
            <a:ext cx="34290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Él</a:t>
            </a:r>
            <a:r>
              <a:rPr lang="en-US" sz="4400" dirty="0" smtClean="0">
                <a:solidFill>
                  <a:prstClr val="black"/>
                </a:solidFill>
              </a:rPr>
              <a:t>, Ella, </a:t>
            </a:r>
            <a:r>
              <a:rPr lang="en-US" sz="4400" dirty="0" err="1" smtClean="0">
                <a:solidFill>
                  <a:prstClr val="black"/>
                </a:solidFill>
              </a:rPr>
              <a:t>Usted</a:t>
            </a:r>
            <a:endParaRPr lang="en-US" sz="4400" dirty="0">
              <a:solidFill>
                <a:prstClr val="black"/>
              </a:solidFill>
            </a:endParaRPr>
          </a:p>
        </p:txBody>
      </p:sp>
      <p:sp>
        <p:nvSpPr>
          <p:cNvPr id="8" name="TextBox 7"/>
          <p:cNvSpPr txBox="1"/>
          <p:nvPr/>
        </p:nvSpPr>
        <p:spPr>
          <a:xfrm>
            <a:off x="6709229" y="3689485"/>
            <a:ext cx="2478314"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Nosotros</a:t>
            </a:r>
            <a:endParaRPr lang="en-US" sz="4400" dirty="0">
              <a:solidFill>
                <a:prstClr val="black"/>
              </a:solidFill>
            </a:endParaRPr>
          </a:p>
        </p:txBody>
      </p:sp>
      <p:sp>
        <p:nvSpPr>
          <p:cNvPr id="9" name="TextBox 8"/>
          <p:cNvSpPr txBox="1"/>
          <p:nvPr/>
        </p:nvSpPr>
        <p:spPr>
          <a:xfrm>
            <a:off x="6709229" y="4960938"/>
            <a:ext cx="2783114" cy="1446550"/>
          </a:xfrm>
          <a:prstGeom prst="rect">
            <a:avLst/>
          </a:prstGeom>
          <a:solidFill>
            <a:srgbClr val="00B0F0"/>
          </a:solidFill>
        </p:spPr>
        <p:txBody>
          <a:bodyPr wrap="square" rtlCol="0">
            <a:spAutoFit/>
          </a:bodyPr>
          <a:lstStyle/>
          <a:p>
            <a:pPr algn="ctr" defTabSz="914400"/>
            <a:r>
              <a:rPr lang="en-US" sz="4400" dirty="0" err="1" smtClean="0">
                <a:solidFill>
                  <a:prstClr val="black"/>
                </a:solidFill>
              </a:rPr>
              <a:t>Ellos</a:t>
            </a:r>
            <a:r>
              <a:rPr lang="en-US" sz="4400" dirty="0" smtClean="0">
                <a:solidFill>
                  <a:prstClr val="black"/>
                </a:solidFill>
              </a:rPr>
              <a:t>, </a:t>
            </a:r>
            <a:r>
              <a:rPr lang="en-US" sz="4400" dirty="0" err="1" smtClean="0">
                <a:solidFill>
                  <a:prstClr val="black"/>
                </a:solidFill>
              </a:rPr>
              <a:t>Ellas</a:t>
            </a:r>
            <a:r>
              <a:rPr lang="en-US" sz="4400" dirty="0" smtClean="0">
                <a:solidFill>
                  <a:prstClr val="black"/>
                </a:solidFill>
              </a:rPr>
              <a:t>, </a:t>
            </a:r>
            <a:r>
              <a:rPr lang="en-US" sz="4400" dirty="0" err="1" smtClean="0">
                <a:solidFill>
                  <a:prstClr val="black"/>
                </a:solidFill>
              </a:rPr>
              <a:t>Ustedes</a:t>
            </a:r>
            <a:endParaRPr lang="en-US" sz="4400" dirty="0">
              <a:solidFill>
                <a:prstClr val="black"/>
              </a:solidFill>
            </a:endParaRPr>
          </a:p>
        </p:txBody>
      </p:sp>
      <p:sp>
        <p:nvSpPr>
          <p:cNvPr id="10" name="TextBox 9"/>
          <p:cNvSpPr txBox="1"/>
          <p:nvPr/>
        </p:nvSpPr>
        <p:spPr>
          <a:xfrm>
            <a:off x="3280227" y="2690947"/>
            <a:ext cx="2322287" cy="769441"/>
          </a:xfrm>
          <a:prstGeom prst="rect">
            <a:avLst/>
          </a:prstGeom>
          <a:solidFill>
            <a:srgbClr val="CC00FF"/>
          </a:solidFill>
        </p:spPr>
        <p:txBody>
          <a:bodyPr wrap="square" rtlCol="0">
            <a:spAutoFit/>
          </a:bodyPr>
          <a:lstStyle/>
          <a:p>
            <a:pPr algn="ctr" defTabSz="914400"/>
            <a:r>
              <a:rPr lang="en-US" sz="4400" dirty="0" smtClean="0">
                <a:solidFill>
                  <a:prstClr val="black"/>
                </a:solidFill>
              </a:rPr>
              <a:t>To write</a:t>
            </a:r>
            <a:endParaRPr lang="en-US" sz="4400" dirty="0">
              <a:solidFill>
                <a:prstClr val="black"/>
              </a:solidFill>
            </a:endParaRPr>
          </a:p>
        </p:txBody>
      </p:sp>
      <p:sp>
        <p:nvSpPr>
          <p:cNvPr id="11" name="TextBox 10"/>
          <p:cNvSpPr txBox="1"/>
          <p:nvPr/>
        </p:nvSpPr>
        <p:spPr>
          <a:xfrm>
            <a:off x="2293257" y="3788271"/>
            <a:ext cx="1973943"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Escrib</a:t>
            </a:r>
            <a:r>
              <a:rPr lang="en-US" sz="4400" b="1" dirty="0" err="1" smtClean="0">
                <a:solidFill>
                  <a:prstClr val="black"/>
                </a:solidFill>
              </a:rPr>
              <a:t>o</a:t>
            </a:r>
            <a:endParaRPr lang="en-US" sz="4400" b="1" dirty="0">
              <a:solidFill>
                <a:prstClr val="black"/>
              </a:solidFill>
            </a:endParaRPr>
          </a:p>
        </p:txBody>
      </p:sp>
      <p:sp>
        <p:nvSpPr>
          <p:cNvPr id="12" name="TextBox 11"/>
          <p:cNvSpPr txBox="1"/>
          <p:nvPr/>
        </p:nvSpPr>
        <p:spPr>
          <a:xfrm>
            <a:off x="2293256" y="4666612"/>
            <a:ext cx="2329544" cy="769441"/>
          </a:xfrm>
          <a:prstGeom prst="rect">
            <a:avLst/>
          </a:prstGeom>
          <a:solidFill>
            <a:srgbClr val="FFC000"/>
          </a:solidFill>
        </p:spPr>
        <p:txBody>
          <a:bodyPr wrap="square" rtlCol="0">
            <a:spAutoFit/>
          </a:bodyPr>
          <a:lstStyle/>
          <a:p>
            <a:pPr algn="ctr" defTabSz="914400"/>
            <a:r>
              <a:rPr lang="en-US" sz="4400" dirty="0" smtClean="0">
                <a:solidFill>
                  <a:prstClr val="black"/>
                </a:solidFill>
              </a:rPr>
              <a:t>Escrib</a:t>
            </a:r>
            <a:r>
              <a:rPr lang="en-US" sz="4400" b="1" dirty="0" smtClean="0">
                <a:solidFill>
                  <a:prstClr val="black"/>
                </a:solidFill>
              </a:rPr>
              <a:t>es</a:t>
            </a:r>
            <a:endParaRPr lang="en-US" sz="4400" b="1" dirty="0">
              <a:solidFill>
                <a:prstClr val="black"/>
              </a:solidFill>
            </a:endParaRPr>
          </a:p>
        </p:txBody>
      </p:sp>
      <p:sp>
        <p:nvSpPr>
          <p:cNvPr id="13" name="TextBox 12"/>
          <p:cNvSpPr txBox="1"/>
          <p:nvPr/>
        </p:nvSpPr>
        <p:spPr>
          <a:xfrm>
            <a:off x="4379686" y="5570990"/>
            <a:ext cx="1973943" cy="769441"/>
          </a:xfrm>
          <a:prstGeom prst="rect">
            <a:avLst/>
          </a:prstGeom>
          <a:solidFill>
            <a:srgbClr val="FFC000"/>
          </a:solidFill>
        </p:spPr>
        <p:txBody>
          <a:bodyPr wrap="square" rtlCol="0">
            <a:spAutoFit/>
          </a:bodyPr>
          <a:lstStyle/>
          <a:p>
            <a:pPr algn="ctr" defTabSz="914400"/>
            <a:r>
              <a:rPr lang="en-US" sz="4400" dirty="0" smtClean="0">
                <a:solidFill>
                  <a:prstClr val="black"/>
                </a:solidFill>
              </a:rPr>
              <a:t>Escrib</a:t>
            </a:r>
            <a:r>
              <a:rPr lang="en-US" sz="4400" b="1" dirty="0" smtClean="0">
                <a:solidFill>
                  <a:prstClr val="black"/>
                </a:solidFill>
              </a:rPr>
              <a:t>e</a:t>
            </a:r>
            <a:endParaRPr lang="en-US" sz="4400" b="1" dirty="0">
              <a:solidFill>
                <a:prstClr val="black"/>
              </a:solidFill>
            </a:endParaRPr>
          </a:p>
        </p:txBody>
      </p:sp>
      <p:sp>
        <p:nvSpPr>
          <p:cNvPr id="14" name="TextBox 13"/>
          <p:cNvSpPr txBox="1"/>
          <p:nvPr/>
        </p:nvSpPr>
        <p:spPr>
          <a:xfrm>
            <a:off x="9492343" y="3689484"/>
            <a:ext cx="2667001"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Escrib</a:t>
            </a:r>
            <a:r>
              <a:rPr lang="en-US" sz="4400" b="1" dirty="0" err="1">
                <a:solidFill>
                  <a:prstClr val="black"/>
                </a:solidFill>
              </a:rPr>
              <a:t>i</a:t>
            </a:r>
            <a:r>
              <a:rPr lang="en-US" sz="4400" b="1" dirty="0" err="1" smtClean="0">
                <a:solidFill>
                  <a:prstClr val="black"/>
                </a:solidFill>
              </a:rPr>
              <a:t>mos</a:t>
            </a:r>
            <a:endParaRPr lang="en-US" sz="4400" b="1" dirty="0">
              <a:solidFill>
                <a:prstClr val="black"/>
              </a:solidFill>
            </a:endParaRPr>
          </a:p>
        </p:txBody>
      </p:sp>
      <p:sp>
        <p:nvSpPr>
          <p:cNvPr id="15" name="TextBox 14"/>
          <p:cNvSpPr txBox="1"/>
          <p:nvPr/>
        </p:nvSpPr>
        <p:spPr>
          <a:xfrm>
            <a:off x="9617528" y="5186269"/>
            <a:ext cx="2316844"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Escrib</a:t>
            </a:r>
            <a:r>
              <a:rPr lang="en-US" sz="4400" b="1" dirty="0" err="1" smtClean="0">
                <a:solidFill>
                  <a:prstClr val="black"/>
                </a:solidFill>
              </a:rPr>
              <a:t>en</a:t>
            </a:r>
            <a:endParaRPr lang="en-US" sz="4400" b="1" dirty="0">
              <a:solidFill>
                <a:prstClr val="black"/>
              </a:solidFill>
            </a:endParaRPr>
          </a:p>
        </p:txBody>
      </p:sp>
    </p:spTree>
    <p:extLst>
      <p:ext uri="{BB962C8B-B14F-4D97-AF65-F5344CB8AC3E}">
        <p14:creationId xmlns:p14="http://schemas.microsoft.com/office/powerpoint/2010/main" val="2770722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0715"/>
            <a:ext cx="10972800" cy="1128485"/>
          </a:xfrm>
        </p:spPr>
        <p:txBody>
          <a:bodyPr>
            <a:normAutofit/>
          </a:bodyPr>
          <a:lstStyle/>
          <a:p>
            <a:r>
              <a:rPr lang="en-US" sz="2800" b="1" dirty="0" smtClean="0"/>
              <a:t>¿</a:t>
            </a:r>
            <a:r>
              <a:rPr lang="en-US" sz="2800" b="1" dirty="0" err="1" smtClean="0"/>
              <a:t>Quién</a:t>
            </a:r>
            <a:r>
              <a:rPr lang="en-US" sz="2800" b="1" dirty="0" smtClean="0"/>
              <a:t> lo </a:t>
            </a:r>
            <a:r>
              <a:rPr lang="en-US" sz="2800" b="1" dirty="0" err="1" smtClean="0"/>
              <a:t>dijo</a:t>
            </a:r>
            <a:r>
              <a:rPr lang="en-US" sz="2800" b="1" dirty="0" smtClean="0"/>
              <a:t>?</a:t>
            </a:r>
            <a:r>
              <a:rPr lang="en-US" sz="3600" dirty="0" smtClean="0"/>
              <a:t/>
            </a:r>
            <a:br>
              <a:rPr lang="en-US" sz="3600" dirty="0" smtClean="0"/>
            </a:br>
            <a:r>
              <a:rPr lang="en-US" sz="2000" u="sng" dirty="0" smtClean="0"/>
              <a:t>Parte 1</a:t>
            </a:r>
            <a:r>
              <a:rPr lang="en-US" sz="2000" dirty="0" smtClean="0"/>
              <a:t>: Identify who said each of the following sentences using your knowledge of present tense verbs. Some answer choices will be used more than once.</a:t>
            </a:r>
            <a:endParaRPr lang="en-US" sz="2000" dirty="0"/>
          </a:p>
        </p:txBody>
      </p:sp>
      <p:sp>
        <p:nvSpPr>
          <p:cNvPr id="3" name="Content Placeholder 2"/>
          <p:cNvSpPr>
            <a:spLocks noGrp="1"/>
          </p:cNvSpPr>
          <p:nvPr>
            <p:ph idx="1"/>
          </p:nvPr>
        </p:nvSpPr>
        <p:spPr>
          <a:xfrm>
            <a:off x="0" y="1219201"/>
            <a:ext cx="12090400" cy="5638800"/>
          </a:xfrm>
        </p:spPr>
        <p:txBody>
          <a:bodyPr>
            <a:normAutofit fontScale="92500" lnSpcReduction="10000"/>
          </a:bodyPr>
          <a:lstStyle/>
          <a:p>
            <a:pPr marL="0" indent="0">
              <a:buNone/>
            </a:pPr>
            <a:r>
              <a:rPr lang="en-US" sz="1700" b="1" dirty="0" smtClean="0"/>
              <a:t>Las </a:t>
            </a:r>
            <a:r>
              <a:rPr lang="en-US" sz="1700" b="1" dirty="0" err="1" smtClean="0"/>
              <a:t>respuestas</a:t>
            </a:r>
            <a:r>
              <a:rPr lang="en-US" sz="1700" b="1" dirty="0" smtClean="0"/>
              <a:t> </a:t>
            </a:r>
            <a:r>
              <a:rPr lang="en-US" sz="1700" b="1" dirty="0" err="1" smtClean="0"/>
              <a:t>posibles</a:t>
            </a:r>
            <a:r>
              <a:rPr lang="en-US" sz="1700" b="1" dirty="0" smtClean="0"/>
              <a:t>:          Josefina            </a:t>
            </a:r>
            <a:r>
              <a:rPr lang="en-US" sz="1700" b="1" dirty="0" err="1" smtClean="0"/>
              <a:t>Yo</a:t>
            </a:r>
            <a:r>
              <a:rPr lang="en-US" sz="1700" b="1" dirty="0"/>
              <a:t> </a:t>
            </a:r>
            <a:r>
              <a:rPr lang="en-US" sz="1700" b="1" dirty="0" smtClean="0"/>
              <a:t>           Alicia y Adrian</a:t>
            </a:r>
            <a:r>
              <a:rPr lang="en-US" sz="1700" b="1" dirty="0"/>
              <a:t> </a:t>
            </a:r>
            <a:r>
              <a:rPr lang="en-US" sz="1700" b="1" dirty="0" smtClean="0"/>
              <a:t>           Jennifer y </a:t>
            </a:r>
            <a:r>
              <a:rPr lang="en-US" sz="1700" b="1" dirty="0" err="1" smtClean="0"/>
              <a:t>yo</a:t>
            </a:r>
            <a:r>
              <a:rPr lang="en-US" sz="1700" b="1" dirty="0"/>
              <a:t> </a:t>
            </a:r>
            <a:r>
              <a:rPr lang="en-US" sz="1700" b="1" dirty="0" smtClean="0"/>
              <a:t>           </a:t>
            </a:r>
            <a:r>
              <a:rPr lang="en-US" sz="1700" b="1" dirty="0" err="1" smtClean="0"/>
              <a:t>Tú</a:t>
            </a:r>
            <a:endParaRPr lang="en-US" sz="1700" b="1" dirty="0" smtClean="0"/>
          </a:p>
          <a:p>
            <a:pPr marL="0" indent="0">
              <a:buNone/>
            </a:pPr>
            <a:endParaRPr lang="en-US" sz="1400" dirty="0" smtClean="0"/>
          </a:p>
          <a:p>
            <a:pPr marL="514350" indent="-514350">
              <a:buAutoNum type="arabicPeriod"/>
            </a:pPr>
            <a:r>
              <a:rPr lang="en-US" sz="1600" dirty="0" err="1" smtClean="0"/>
              <a:t>Siempre</a:t>
            </a:r>
            <a:r>
              <a:rPr lang="en-US" sz="1600" dirty="0" smtClean="0"/>
              <a:t> </a:t>
            </a:r>
            <a:r>
              <a:rPr lang="en-US" sz="1600" dirty="0" err="1" smtClean="0"/>
              <a:t>como</a:t>
            </a:r>
            <a:r>
              <a:rPr lang="en-US" sz="1600" dirty="0" smtClean="0"/>
              <a:t> </a:t>
            </a:r>
            <a:r>
              <a:rPr lang="en-US" sz="1600" dirty="0" err="1" smtClean="0"/>
              <a:t>verduras</a:t>
            </a:r>
            <a:r>
              <a:rPr lang="en-US" sz="1600" dirty="0" smtClean="0"/>
              <a:t> y </a:t>
            </a:r>
            <a:r>
              <a:rPr lang="en-US" sz="1600" dirty="0" err="1" smtClean="0"/>
              <a:t>frutas</a:t>
            </a:r>
            <a:r>
              <a:rPr lang="en-US" sz="1600" dirty="0" smtClean="0"/>
              <a:t> para </a:t>
            </a:r>
            <a:r>
              <a:rPr lang="en-US" sz="1600" dirty="0" err="1" smtClean="0"/>
              <a:t>ser</a:t>
            </a:r>
            <a:r>
              <a:rPr lang="en-US" sz="1600" dirty="0" smtClean="0"/>
              <a:t> </a:t>
            </a:r>
            <a:r>
              <a:rPr lang="en-US" sz="1600" dirty="0" err="1" smtClean="0"/>
              <a:t>más</a:t>
            </a:r>
            <a:r>
              <a:rPr lang="en-US" sz="1600" dirty="0" smtClean="0"/>
              <a:t> </a:t>
            </a:r>
            <a:r>
              <a:rPr lang="en-US" sz="1600" dirty="0" err="1" smtClean="0"/>
              <a:t>saludable</a:t>
            </a:r>
            <a:r>
              <a:rPr lang="en-US" sz="1600" dirty="0" smtClean="0"/>
              <a:t>. </a:t>
            </a:r>
            <a:r>
              <a:rPr lang="en-US" sz="1600" dirty="0"/>
              <a:t>_______________</a:t>
            </a:r>
          </a:p>
          <a:p>
            <a:pPr marL="514350" indent="-514350">
              <a:buAutoNum type="arabicPeriod"/>
            </a:pPr>
            <a:r>
              <a:rPr lang="en-US" sz="1600" dirty="0" err="1" smtClean="0"/>
              <a:t>Nunca</a:t>
            </a:r>
            <a:r>
              <a:rPr lang="en-US" sz="1600" dirty="0" smtClean="0"/>
              <a:t> </a:t>
            </a:r>
            <a:r>
              <a:rPr lang="en-US" sz="1600" dirty="0" err="1" smtClean="0"/>
              <a:t>corremos</a:t>
            </a:r>
            <a:r>
              <a:rPr lang="en-US" sz="1600" dirty="0" smtClean="0"/>
              <a:t> </a:t>
            </a:r>
            <a:r>
              <a:rPr lang="en-US" sz="1600" dirty="0" err="1" smtClean="0"/>
              <a:t>en</a:t>
            </a:r>
            <a:r>
              <a:rPr lang="en-US" sz="1600" dirty="0" smtClean="0"/>
              <a:t> la </a:t>
            </a:r>
            <a:r>
              <a:rPr lang="en-US" sz="1600" dirty="0" err="1" smtClean="0"/>
              <a:t>tarde</a:t>
            </a:r>
            <a:r>
              <a:rPr lang="en-US" sz="1600" dirty="0" smtClean="0"/>
              <a:t> </a:t>
            </a:r>
            <a:r>
              <a:rPr lang="en-US" sz="1600" dirty="0" err="1" smtClean="0"/>
              <a:t>porque</a:t>
            </a:r>
            <a:r>
              <a:rPr lang="en-US" sz="1600" dirty="0" smtClean="0"/>
              <a:t> </a:t>
            </a:r>
            <a:r>
              <a:rPr lang="en-US" sz="1600" dirty="0" err="1" smtClean="0"/>
              <a:t>hace</a:t>
            </a:r>
            <a:r>
              <a:rPr lang="en-US" sz="1600" dirty="0" smtClean="0"/>
              <a:t> </a:t>
            </a:r>
            <a:r>
              <a:rPr lang="en-US" sz="1600" dirty="0" err="1" smtClean="0"/>
              <a:t>calor</a:t>
            </a:r>
            <a:r>
              <a:rPr lang="en-US" sz="1600" dirty="0" smtClean="0"/>
              <a:t>. _______________</a:t>
            </a:r>
          </a:p>
          <a:p>
            <a:pPr marL="514350" indent="-514350">
              <a:buAutoNum type="arabicPeriod"/>
            </a:pPr>
            <a:r>
              <a:rPr lang="en-US" sz="1600" dirty="0" err="1" smtClean="0"/>
              <a:t>Usa</a:t>
            </a:r>
            <a:r>
              <a:rPr lang="en-US" sz="1600" dirty="0" smtClean="0"/>
              <a:t> la </a:t>
            </a:r>
            <a:r>
              <a:rPr lang="en-US" sz="1600" dirty="0" err="1" smtClean="0"/>
              <a:t>computadora</a:t>
            </a:r>
            <a:r>
              <a:rPr lang="en-US" sz="1600" dirty="0" smtClean="0"/>
              <a:t> </a:t>
            </a:r>
            <a:r>
              <a:rPr lang="en-US" sz="1600" dirty="0" err="1" smtClean="0"/>
              <a:t>después</a:t>
            </a:r>
            <a:r>
              <a:rPr lang="en-US" sz="1600" dirty="0" smtClean="0"/>
              <a:t> de la </a:t>
            </a:r>
            <a:r>
              <a:rPr lang="en-US" sz="1600" dirty="0" err="1" smtClean="0"/>
              <a:t>escuela</a:t>
            </a:r>
            <a:r>
              <a:rPr lang="en-US" sz="1600" dirty="0" smtClean="0"/>
              <a:t> </a:t>
            </a:r>
            <a:r>
              <a:rPr lang="en-US" sz="1600" dirty="0" err="1" smtClean="0"/>
              <a:t>en</a:t>
            </a:r>
            <a:r>
              <a:rPr lang="en-US" sz="1600" dirty="0" smtClean="0"/>
              <a:t> la casa de </a:t>
            </a:r>
            <a:r>
              <a:rPr lang="en-US" sz="1600" dirty="0" err="1" smtClean="0"/>
              <a:t>su</a:t>
            </a:r>
            <a:r>
              <a:rPr lang="en-US" sz="1600" dirty="0" smtClean="0"/>
              <a:t> amigo. </a:t>
            </a:r>
            <a:r>
              <a:rPr lang="en-US" sz="1600" dirty="0"/>
              <a:t>_______________</a:t>
            </a:r>
          </a:p>
          <a:p>
            <a:pPr marL="514350" indent="-514350">
              <a:buAutoNum type="arabicPeriod"/>
            </a:pPr>
            <a:r>
              <a:rPr lang="en-US" sz="1600" dirty="0" err="1" smtClean="0"/>
              <a:t>Hablo</a:t>
            </a:r>
            <a:r>
              <a:rPr lang="en-US" sz="1600" dirty="0" smtClean="0"/>
              <a:t> </a:t>
            </a:r>
            <a:r>
              <a:rPr lang="en-US" sz="1600" dirty="0" err="1" smtClean="0"/>
              <a:t>por</a:t>
            </a:r>
            <a:r>
              <a:rPr lang="en-US" sz="1600" dirty="0" smtClean="0"/>
              <a:t> </a:t>
            </a:r>
            <a:r>
              <a:rPr lang="en-US" sz="1600" dirty="0" err="1" smtClean="0"/>
              <a:t>telefono</a:t>
            </a:r>
            <a:r>
              <a:rPr lang="en-US" sz="1600" dirty="0" smtClean="0"/>
              <a:t> con </a:t>
            </a:r>
            <a:r>
              <a:rPr lang="en-US" sz="1600" dirty="0" err="1" smtClean="0"/>
              <a:t>Tomás</a:t>
            </a:r>
            <a:r>
              <a:rPr lang="en-US" sz="1600" dirty="0" smtClean="0"/>
              <a:t> para </a:t>
            </a:r>
            <a:r>
              <a:rPr lang="en-US" sz="1600" dirty="0" err="1" smtClean="0"/>
              <a:t>hacer</a:t>
            </a:r>
            <a:r>
              <a:rPr lang="en-US" sz="1600" dirty="0" smtClean="0"/>
              <a:t> planes para el fin de </a:t>
            </a:r>
            <a:r>
              <a:rPr lang="en-US" sz="1600" dirty="0" err="1" smtClean="0"/>
              <a:t>semana</a:t>
            </a:r>
            <a:r>
              <a:rPr lang="en-US" sz="1600" dirty="0" smtClean="0"/>
              <a:t>. _______________</a:t>
            </a:r>
          </a:p>
          <a:p>
            <a:pPr marL="514350" indent="-514350">
              <a:buFont typeface="Arial"/>
              <a:buAutoNum type="arabicPeriod"/>
            </a:pPr>
            <a:r>
              <a:rPr lang="en-US" sz="1600" dirty="0" err="1" smtClean="0"/>
              <a:t>Cada</a:t>
            </a:r>
            <a:r>
              <a:rPr lang="en-US" sz="1600" dirty="0" smtClean="0"/>
              <a:t> </a:t>
            </a:r>
            <a:r>
              <a:rPr lang="en-US" sz="1600" dirty="0" err="1" smtClean="0"/>
              <a:t>semana</a:t>
            </a:r>
            <a:r>
              <a:rPr lang="en-US" sz="1600" dirty="0" smtClean="0"/>
              <a:t> </a:t>
            </a:r>
            <a:r>
              <a:rPr lang="en-US" sz="1600" dirty="0" err="1" smtClean="0"/>
              <a:t>hacen</a:t>
            </a:r>
            <a:r>
              <a:rPr lang="en-US" sz="1600" dirty="0" smtClean="0"/>
              <a:t> </a:t>
            </a:r>
            <a:r>
              <a:rPr lang="en-US" sz="1600" dirty="0" err="1" smtClean="0"/>
              <a:t>ejercicio</a:t>
            </a:r>
            <a:r>
              <a:rPr lang="en-US" sz="1600" dirty="0" smtClean="0"/>
              <a:t> </a:t>
            </a:r>
            <a:r>
              <a:rPr lang="en-US" sz="1600" dirty="0" err="1" smtClean="0"/>
              <a:t>en</a:t>
            </a:r>
            <a:r>
              <a:rPr lang="en-US" sz="1600" dirty="0" smtClean="0"/>
              <a:t> el </a:t>
            </a:r>
            <a:r>
              <a:rPr lang="en-US" sz="1600" dirty="0" err="1" smtClean="0"/>
              <a:t>gimnasio</a:t>
            </a:r>
            <a:r>
              <a:rPr lang="en-US" sz="1600" dirty="0" smtClean="0"/>
              <a:t> y </a:t>
            </a:r>
            <a:r>
              <a:rPr lang="en-US" sz="1600" dirty="0" err="1" smtClean="0"/>
              <a:t>en</a:t>
            </a:r>
            <a:r>
              <a:rPr lang="en-US" sz="1600" dirty="0" smtClean="0"/>
              <a:t> el </a:t>
            </a:r>
            <a:r>
              <a:rPr lang="en-US" sz="1600" dirty="0" err="1" smtClean="0"/>
              <a:t>parque</a:t>
            </a:r>
            <a:r>
              <a:rPr lang="en-US" sz="1600" dirty="0" smtClean="0"/>
              <a:t>. _______________</a:t>
            </a:r>
          </a:p>
          <a:p>
            <a:pPr marL="514350" indent="-514350">
              <a:buFont typeface="Arial"/>
              <a:buAutoNum type="arabicPeriod"/>
            </a:pPr>
            <a:r>
              <a:rPr lang="en-US" sz="1600" dirty="0" smtClean="0"/>
              <a:t>De </a:t>
            </a:r>
            <a:r>
              <a:rPr lang="en-US" sz="1600" dirty="0" err="1" smtClean="0"/>
              <a:t>vez</a:t>
            </a:r>
            <a:r>
              <a:rPr lang="en-US" sz="1600" dirty="0" smtClean="0"/>
              <a:t> </a:t>
            </a:r>
            <a:r>
              <a:rPr lang="en-US" sz="1600" dirty="0" err="1" smtClean="0"/>
              <a:t>en</a:t>
            </a:r>
            <a:r>
              <a:rPr lang="en-US" sz="1600" dirty="0" smtClean="0"/>
              <a:t> </a:t>
            </a:r>
            <a:r>
              <a:rPr lang="en-US" sz="1600" dirty="0" err="1" smtClean="0"/>
              <a:t>cuando</a:t>
            </a:r>
            <a:r>
              <a:rPr lang="en-US" sz="1600" dirty="0" smtClean="0"/>
              <a:t> </a:t>
            </a:r>
            <a:r>
              <a:rPr lang="en-US" sz="1600" dirty="0" err="1" smtClean="0"/>
              <a:t>haces</a:t>
            </a:r>
            <a:r>
              <a:rPr lang="en-US" sz="1600" dirty="0" smtClean="0"/>
              <a:t> la </a:t>
            </a:r>
            <a:r>
              <a:rPr lang="en-US" sz="1600" dirty="0" err="1" smtClean="0"/>
              <a:t>tarea</a:t>
            </a:r>
            <a:r>
              <a:rPr lang="en-US" sz="1600" dirty="0" smtClean="0"/>
              <a:t> </a:t>
            </a:r>
            <a:r>
              <a:rPr lang="en-US" sz="1600" dirty="0" err="1" smtClean="0"/>
              <a:t>en</a:t>
            </a:r>
            <a:r>
              <a:rPr lang="en-US" sz="1600" dirty="0" smtClean="0"/>
              <a:t> la </a:t>
            </a:r>
            <a:r>
              <a:rPr lang="en-US" sz="1600" dirty="0" err="1" smtClean="0"/>
              <a:t>biblioteca</a:t>
            </a:r>
            <a:r>
              <a:rPr lang="en-US" sz="1600" dirty="0" smtClean="0"/>
              <a:t>. </a:t>
            </a:r>
            <a:r>
              <a:rPr lang="en-US" sz="1600" dirty="0"/>
              <a:t>_______________</a:t>
            </a:r>
          </a:p>
          <a:p>
            <a:pPr marL="514350" indent="-514350">
              <a:buFont typeface="Arial"/>
              <a:buAutoNum type="arabicPeriod"/>
            </a:pPr>
            <a:r>
              <a:rPr lang="en-US" sz="1600" dirty="0" err="1" smtClean="0"/>
              <a:t>Tienen</a:t>
            </a:r>
            <a:r>
              <a:rPr lang="en-US" sz="1600" dirty="0" smtClean="0"/>
              <a:t> </a:t>
            </a:r>
            <a:r>
              <a:rPr lang="en-US" sz="1600" dirty="0" err="1" smtClean="0"/>
              <a:t>muchas</a:t>
            </a:r>
            <a:r>
              <a:rPr lang="en-US" sz="1600" dirty="0" smtClean="0"/>
              <a:t> </a:t>
            </a:r>
            <a:r>
              <a:rPr lang="en-US" sz="1600" dirty="0" err="1" smtClean="0"/>
              <a:t>actividades</a:t>
            </a:r>
            <a:r>
              <a:rPr lang="en-US" sz="1600" dirty="0" smtClean="0"/>
              <a:t>. </a:t>
            </a:r>
            <a:r>
              <a:rPr lang="en-US" sz="1600" dirty="0" err="1" smtClean="0"/>
              <a:t>Por</a:t>
            </a:r>
            <a:r>
              <a:rPr lang="en-US" sz="1600" dirty="0" smtClean="0"/>
              <a:t> </a:t>
            </a:r>
            <a:r>
              <a:rPr lang="en-US" sz="1600" dirty="0" err="1" smtClean="0"/>
              <a:t>ejemplo</a:t>
            </a:r>
            <a:r>
              <a:rPr lang="en-US" sz="1600" dirty="0"/>
              <a:t> </a:t>
            </a:r>
            <a:r>
              <a:rPr lang="en-US" sz="1600" dirty="0" err="1" smtClean="0"/>
              <a:t>cantan</a:t>
            </a:r>
            <a:r>
              <a:rPr lang="en-US" sz="1600" dirty="0" smtClean="0"/>
              <a:t> </a:t>
            </a:r>
            <a:r>
              <a:rPr lang="en-US" sz="1600" dirty="0" err="1" smtClean="0"/>
              <a:t>en</a:t>
            </a:r>
            <a:r>
              <a:rPr lang="en-US" sz="1600" dirty="0" smtClean="0"/>
              <a:t> el </a:t>
            </a:r>
            <a:r>
              <a:rPr lang="en-US" sz="1600" dirty="0" err="1" smtClean="0"/>
              <a:t>coro</a:t>
            </a:r>
            <a:r>
              <a:rPr lang="en-US" sz="1600" dirty="0" smtClean="0"/>
              <a:t> y </a:t>
            </a:r>
            <a:r>
              <a:rPr lang="en-US" sz="1600" dirty="0" err="1" smtClean="0"/>
              <a:t>bailan</a:t>
            </a:r>
            <a:r>
              <a:rPr lang="en-US" sz="1600" dirty="0" smtClean="0"/>
              <a:t> con </a:t>
            </a:r>
            <a:r>
              <a:rPr lang="en-US" sz="1600" dirty="0" err="1" smtClean="0"/>
              <a:t>su</a:t>
            </a:r>
            <a:r>
              <a:rPr lang="en-US" sz="1600" dirty="0" smtClean="0"/>
              <a:t> </a:t>
            </a:r>
            <a:r>
              <a:rPr lang="en-US" sz="1600" dirty="0" err="1" smtClean="0"/>
              <a:t>equipo</a:t>
            </a:r>
            <a:r>
              <a:rPr lang="en-US" sz="1600" dirty="0" smtClean="0"/>
              <a:t>. </a:t>
            </a:r>
            <a:r>
              <a:rPr lang="en-US" sz="1600" dirty="0"/>
              <a:t>_______________</a:t>
            </a:r>
          </a:p>
          <a:p>
            <a:pPr marL="514350" indent="-514350">
              <a:buFont typeface="Arial"/>
              <a:buAutoNum type="arabicPeriod"/>
            </a:pPr>
            <a:r>
              <a:rPr lang="en-US" sz="1600" dirty="0" smtClean="0"/>
              <a:t>Nada </a:t>
            </a:r>
            <a:r>
              <a:rPr lang="en-US" sz="1600" dirty="0" err="1" smtClean="0"/>
              <a:t>en</a:t>
            </a:r>
            <a:r>
              <a:rPr lang="en-US" sz="1600" dirty="0" smtClean="0"/>
              <a:t> la </a:t>
            </a:r>
            <a:r>
              <a:rPr lang="en-US" sz="1600" dirty="0" err="1" smtClean="0"/>
              <a:t>piscina</a:t>
            </a:r>
            <a:r>
              <a:rPr lang="en-US" sz="1600" dirty="0" smtClean="0"/>
              <a:t> </a:t>
            </a:r>
            <a:r>
              <a:rPr lang="en-US" sz="1600" dirty="0" err="1" smtClean="0"/>
              <a:t>todas</a:t>
            </a:r>
            <a:r>
              <a:rPr lang="en-US" sz="1600" dirty="0" smtClean="0"/>
              <a:t> las </a:t>
            </a:r>
            <a:r>
              <a:rPr lang="en-US" sz="1600" dirty="0" err="1" smtClean="0"/>
              <a:t>mañanas</a:t>
            </a:r>
            <a:r>
              <a:rPr lang="en-US" sz="1600" dirty="0" smtClean="0"/>
              <a:t> </a:t>
            </a:r>
            <a:r>
              <a:rPr lang="en-US" sz="1600" dirty="0" err="1" smtClean="0"/>
              <a:t>por</a:t>
            </a:r>
            <a:r>
              <a:rPr lang="en-US" sz="1600" dirty="0" smtClean="0"/>
              <a:t> </a:t>
            </a:r>
            <a:r>
              <a:rPr lang="en-US" sz="1600" dirty="0" err="1" smtClean="0"/>
              <a:t>una</a:t>
            </a:r>
            <a:r>
              <a:rPr lang="en-US" sz="1600" dirty="0" smtClean="0"/>
              <a:t> hora. </a:t>
            </a:r>
            <a:r>
              <a:rPr lang="en-US" sz="1600" dirty="0"/>
              <a:t>_______________</a:t>
            </a:r>
          </a:p>
          <a:p>
            <a:pPr marL="514350" indent="-514350">
              <a:buFont typeface="Arial"/>
              <a:buAutoNum type="arabicPeriod"/>
            </a:pPr>
            <a:r>
              <a:rPr lang="en-US" sz="1600" dirty="0" smtClean="0"/>
              <a:t>A </a:t>
            </a:r>
            <a:r>
              <a:rPr lang="en-US" sz="1600" dirty="0" err="1" smtClean="0"/>
              <a:t>veces</a:t>
            </a:r>
            <a:r>
              <a:rPr lang="en-US" sz="1600" dirty="0" smtClean="0"/>
              <a:t> lees </a:t>
            </a:r>
            <a:r>
              <a:rPr lang="en-US" sz="1600" dirty="0" err="1" smtClean="0"/>
              <a:t>después</a:t>
            </a:r>
            <a:r>
              <a:rPr lang="en-US" sz="1600" dirty="0" smtClean="0"/>
              <a:t> de la </a:t>
            </a:r>
            <a:r>
              <a:rPr lang="en-US" sz="1600" dirty="0" err="1" smtClean="0"/>
              <a:t>cena</a:t>
            </a:r>
            <a:r>
              <a:rPr lang="en-US" sz="1600" dirty="0" smtClean="0"/>
              <a:t> </a:t>
            </a:r>
            <a:r>
              <a:rPr lang="en-US" sz="1600" dirty="0" err="1" smtClean="0"/>
              <a:t>en</a:t>
            </a:r>
            <a:r>
              <a:rPr lang="en-US" sz="1600" dirty="0" smtClean="0"/>
              <a:t> mi </a:t>
            </a:r>
            <a:r>
              <a:rPr lang="en-US" sz="1600" dirty="0" err="1" smtClean="0"/>
              <a:t>cuarto</a:t>
            </a:r>
            <a:r>
              <a:rPr lang="en-US" sz="1600" dirty="0" smtClean="0"/>
              <a:t>. _______________</a:t>
            </a:r>
          </a:p>
          <a:p>
            <a:pPr marL="514350" indent="-514350">
              <a:buFont typeface="Arial"/>
              <a:buAutoNum type="arabicPeriod"/>
            </a:pPr>
            <a:r>
              <a:rPr lang="en-US" sz="1600" dirty="0" err="1" smtClean="0"/>
              <a:t>Muchas</a:t>
            </a:r>
            <a:r>
              <a:rPr lang="en-US" sz="1600" dirty="0" smtClean="0"/>
              <a:t> </a:t>
            </a:r>
            <a:r>
              <a:rPr lang="en-US" sz="1600" dirty="0" err="1" smtClean="0"/>
              <a:t>veces</a:t>
            </a:r>
            <a:r>
              <a:rPr lang="en-US" sz="1600" dirty="0" smtClean="0"/>
              <a:t> </a:t>
            </a:r>
            <a:r>
              <a:rPr lang="en-US" sz="1600" dirty="0" err="1" smtClean="0"/>
              <a:t>escuchamos</a:t>
            </a:r>
            <a:r>
              <a:rPr lang="en-US" sz="1600" dirty="0" smtClean="0"/>
              <a:t> a </a:t>
            </a:r>
            <a:r>
              <a:rPr lang="en-US" sz="1600" dirty="0" err="1" smtClean="0"/>
              <a:t>música</a:t>
            </a:r>
            <a:r>
              <a:rPr lang="en-US" sz="1600" dirty="0" smtClean="0"/>
              <a:t> </a:t>
            </a:r>
            <a:r>
              <a:rPr lang="en-US" sz="1600" dirty="0" err="1" smtClean="0"/>
              <a:t>en</a:t>
            </a:r>
            <a:r>
              <a:rPr lang="en-US" sz="1600" dirty="0" smtClean="0"/>
              <a:t> la </a:t>
            </a:r>
            <a:r>
              <a:rPr lang="en-US" sz="1600" dirty="0" err="1" smtClean="0"/>
              <a:t>clase</a:t>
            </a:r>
            <a:r>
              <a:rPr lang="en-US" sz="1600" dirty="0" smtClean="0"/>
              <a:t> de </a:t>
            </a:r>
            <a:r>
              <a:rPr lang="en-US" sz="1600" dirty="0" err="1" smtClean="0"/>
              <a:t>español</a:t>
            </a:r>
            <a:r>
              <a:rPr lang="en-US" sz="1600" dirty="0" smtClean="0"/>
              <a:t>. _______________</a:t>
            </a:r>
            <a:endParaRPr lang="en-US" sz="1600" dirty="0"/>
          </a:p>
          <a:p>
            <a:pPr marL="0" indent="0">
              <a:buNone/>
            </a:pPr>
            <a:r>
              <a:rPr lang="en-US" sz="2400" dirty="0" smtClean="0"/>
              <a:t>Parte 2: Write five sentences of your own explaining what you and others do.</a:t>
            </a:r>
          </a:p>
          <a:p>
            <a:pPr marL="0" indent="0">
              <a:lnSpc>
                <a:spcPct val="160000"/>
              </a:lnSpc>
              <a:buNone/>
            </a:pPr>
            <a:r>
              <a:rPr lang="en-US" sz="1600" dirty="0" smtClean="0"/>
              <a:t>11._____________________________________________________________________________________________________________________</a:t>
            </a:r>
          </a:p>
          <a:p>
            <a:pPr marL="0" indent="0">
              <a:lnSpc>
                <a:spcPct val="160000"/>
              </a:lnSpc>
              <a:buNone/>
            </a:pPr>
            <a:r>
              <a:rPr lang="en-US" sz="1600" dirty="0" smtClean="0"/>
              <a:t>12._____________________________________________________________________________________________________________________</a:t>
            </a:r>
          </a:p>
          <a:p>
            <a:pPr marL="0" indent="0">
              <a:lnSpc>
                <a:spcPct val="160000"/>
              </a:lnSpc>
              <a:buNone/>
            </a:pPr>
            <a:r>
              <a:rPr lang="en-US" sz="1600" dirty="0" smtClean="0"/>
              <a:t>13._____________________________________________________________________________________________________________________</a:t>
            </a:r>
          </a:p>
          <a:p>
            <a:pPr marL="0" indent="0">
              <a:lnSpc>
                <a:spcPct val="160000"/>
              </a:lnSpc>
              <a:buNone/>
            </a:pPr>
            <a:r>
              <a:rPr lang="en-US" sz="1600" dirty="0" smtClean="0"/>
              <a:t>14._____________________________________________________________________________________________________________________</a:t>
            </a:r>
          </a:p>
          <a:p>
            <a:pPr marL="0" indent="0">
              <a:lnSpc>
                <a:spcPct val="160000"/>
              </a:lnSpc>
              <a:buNone/>
            </a:pPr>
            <a:r>
              <a:rPr lang="en-US" sz="1600" dirty="0" smtClean="0"/>
              <a:t>15._____________________________________________________________________________________________________________________</a:t>
            </a:r>
            <a:endParaRPr lang="en-US" sz="1600" dirty="0"/>
          </a:p>
          <a:p>
            <a:pPr marL="514350" indent="-514350">
              <a:buAutoNum type="arabicPeriod"/>
            </a:pPr>
            <a:endParaRPr lang="en-US" dirty="0"/>
          </a:p>
        </p:txBody>
      </p:sp>
    </p:spTree>
    <p:extLst>
      <p:ext uri="{BB962C8B-B14F-4D97-AF65-F5344CB8AC3E}">
        <p14:creationId xmlns:p14="http://schemas.microsoft.com/office/powerpoint/2010/main" val="12540807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8</a:t>
            </a:r>
            <a:endParaRPr lang="en-US" dirty="0"/>
          </a:p>
        </p:txBody>
      </p:sp>
      <p:sp>
        <p:nvSpPr>
          <p:cNvPr id="3" name="Content Placeholder 2"/>
          <p:cNvSpPr>
            <a:spLocks noGrp="1"/>
          </p:cNvSpPr>
          <p:nvPr>
            <p:ph idx="1"/>
          </p:nvPr>
        </p:nvSpPr>
        <p:spPr/>
        <p:txBody>
          <a:bodyPr/>
          <a:lstStyle/>
          <a:p>
            <a:r>
              <a:rPr lang="en-US" dirty="0" smtClean="0"/>
              <a:t>Traveling </a:t>
            </a:r>
            <a:r>
              <a:rPr lang="en-US" dirty="0" err="1" smtClean="0"/>
              <a:t>Dictado</a:t>
            </a:r>
            <a:endParaRPr lang="en-US" dirty="0" smtClean="0"/>
          </a:p>
          <a:p>
            <a:r>
              <a:rPr lang="en-US" dirty="0" err="1" smtClean="0"/>
              <a:t>Apuntes</a:t>
            </a:r>
            <a:r>
              <a:rPr lang="en-US" dirty="0" smtClean="0"/>
              <a:t>: Los </a:t>
            </a:r>
            <a:r>
              <a:rPr lang="en-US" dirty="0" err="1" smtClean="0"/>
              <a:t>irregulares</a:t>
            </a:r>
            <a:r>
              <a:rPr lang="en-US" dirty="0" smtClean="0"/>
              <a:t> </a:t>
            </a:r>
            <a:r>
              <a:rPr lang="en-US" dirty="0" err="1" smtClean="0"/>
              <a:t>en</a:t>
            </a:r>
            <a:r>
              <a:rPr lang="en-US" dirty="0" smtClean="0"/>
              <a:t> el </a:t>
            </a:r>
            <a:r>
              <a:rPr lang="en-US" dirty="0" err="1" smtClean="0"/>
              <a:t>presente</a:t>
            </a:r>
            <a:endParaRPr lang="en-US" dirty="0" smtClean="0"/>
          </a:p>
          <a:p>
            <a:r>
              <a:rPr lang="en-US" dirty="0" err="1" smtClean="0"/>
              <a:t>Matamoscas</a:t>
            </a:r>
            <a:endParaRPr lang="en-US" dirty="0" smtClean="0"/>
          </a:p>
          <a:p>
            <a:r>
              <a:rPr lang="en-US" dirty="0" err="1" smtClean="0"/>
              <a:t>Lectura</a:t>
            </a:r>
            <a:r>
              <a:rPr lang="en-US" dirty="0" smtClean="0"/>
              <a:t> + Sorting</a:t>
            </a:r>
            <a:endParaRPr lang="en-US" dirty="0"/>
          </a:p>
          <a:p>
            <a:endParaRPr lang="en-US" dirty="0"/>
          </a:p>
        </p:txBody>
      </p:sp>
    </p:spTree>
    <p:extLst>
      <p:ext uri="{BB962C8B-B14F-4D97-AF65-F5344CB8AC3E}">
        <p14:creationId xmlns:p14="http://schemas.microsoft.com/office/powerpoint/2010/main" val="156426596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Traveling </a:t>
            </a:r>
            <a:r>
              <a:rPr lang="en-US" dirty="0" err="1" smtClean="0"/>
              <a:t>Dictado</a:t>
            </a:r>
            <a:endParaRPr lang="en-US" dirty="0"/>
          </a:p>
        </p:txBody>
      </p:sp>
      <p:sp>
        <p:nvSpPr>
          <p:cNvPr id="3" name="Content Placeholder 2"/>
          <p:cNvSpPr>
            <a:spLocks noGrp="1"/>
          </p:cNvSpPr>
          <p:nvPr>
            <p:ph idx="1"/>
          </p:nvPr>
        </p:nvSpPr>
        <p:spPr>
          <a:xfrm>
            <a:off x="1143000" y="1770743"/>
            <a:ext cx="9872871" cy="4659086"/>
          </a:xfrm>
        </p:spPr>
        <p:txBody>
          <a:bodyPr>
            <a:normAutofit fontScale="92500" lnSpcReduction="10000"/>
          </a:bodyPr>
          <a:lstStyle/>
          <a:p>
            <a:pPr marL="45720" indent="0">
              <a:buNone/>
            </a:pPr>
            <a:r>
              <a:rPr lang="en-US" dirty="0" err="1" smtClean="0"/>
              <a:t>Instrucciones</a:t>
            </a:r>
            <a:r>
              <a:rPr lang="en-US" dirty="0" smtClean="0"/>
              <a:t>: On the following slide, there are 8 sentences.  Print and cut out each sentence.  Post them either around your room or in the hallway.</a:t>
            </a:r>
          </a:p>
          <a:p>
            <a:pPr marL="45720" indent="0">
              <a:buNone/>
            </a:pPr>
            <a:r>
              <a:rPr lang="en-US" dirty="0" smtClean="0"/>
              <a:t>Divide students into groups of 4.  Have them number off by height.  Tallest is number 1, shortest is number 4. Each group needs one piece of paper.</a:t>
            </a:r>
          </a:p>
          <a:p>
            <a:pPr marL="45720" indent="0">
              <a:buNone/>
            </a:pPr>
            <a:r>
              <a:rPr lang="en-US" dirty="0" smtClean="0"/>
              <a:t>When the teacher says go, all of the number 1s will run into the hallway and memorize sentence number 1.  Once they have it memorized, the will run back in and whisper it to their group. The group must write down the sentence as accurately as possible (don’t stress too much about spelling though!). If group member number 1 forgets the sentence, s/he can go back to the hall to re-memorize. Once they have the sentence written down, the group members need to determine who the subject is (</a:t>
            </a:r>
            <a:r>
              <a:rPr lang="en-US" dirty="0" err="1" smtClean="0"/>
              <a:t>yo</a:t>
            </a:r>
            <a:r>
              <a:rPr lang="en-US" dirty="0" smtClean="0"/>
              <a:t>, </a:t>
            </a:r>
            <a:r>
              <a:rPr lang="en-US" dirty="0" err="1" smtClean="0"/>
              <a:t>tú</a:t>
            </a:r>
            <a:r>
              <a:rPr lang="en-US" dirty="0" smtClean="0"/>
              <a:t>, </a:t>
            </a:r>
            <a:r>
              <a:rPr lang="en-US" dirty="0" err="1" smtClean="0"/>
              <a:t>él</a:t>
            </a:r>
            <a:r>
              <a:rPr lang="en-US" dirty="0"/>
              <a:t>/</a:t>
            </a:r>
            <a:r>
              <a:rPr lang="en-US" dirty="0" smtClean="0"/>
              <a:t> </a:t>
            </a:r>
            <a:r>
              <a:rPr lang="en-US" dirty="0" err="1" smtClean="0"/>
              <a:t>ella</a:t>
            </a:r>
            <a:r>
              <a:rPr lang="en-US" dirty="0" smtClean="0"/>
              <a:t>, etc.)</a:t>
            </a:r>
          </a:p>
          <a:p>
            <a:pPr marL="45720" indent="0">
              <a:buNone/>
            </a:pPr>
            <a:r>
              <a:rPr lang="en-US" dirty="0" smtClean="0"/>
              <a:t>Once they think they have the sentence correct, group member number 2 runs out into the hall to memorize sentence number 2.  This process repeats until all 8 sentences are written down.</a:t>
            </a:r>
          </a:p>
          <a:p>
            <a:pPr marL="45720" indent="0">
              <a:buNone/>
            </a:pPr>
            <a:r>
              <a:rPr lang="en-US" dirty="0" smtClean="0"/>
              <a:t>The first group to finish all 8 sentences correctly wins. (The teacher will check answers at the end)</a:t>
            </a:r>
          </a:p>
        </p:txBody>
      </p:sp>
    </p:spTree>
    <p:extLst>
      <p:ext uri="{BB962C8B-B14F-4D97-AF65-F5344CB8AC3E}">
        <p14:creationId xmlns:p14="http://schemas.microsoft.com/office/powerpoint/2010/main" val="232053307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Traveling </a:t>
            </a:r>
            <a:r>
              <a:rPr lang="en-US" dirty="0" err="1"/>
              <a:t>D</a:t>
            </a:r>
            <a:r>
              <a:rPr lang="en-US" dirty="0" err="1" smtClean="0"/>
              <a:t>ictado</a:t>
            </a:r>
            <a:r>
              <a:rPr lang="en-US" dirty="0" smtClean="0"/>
              <a:t> Sentences</a:t>
            </a:r>
            <a:endParaRPr lang="en-US" dirty="0"/>
          </a:p>
        </p:txBody>
      </p:sp>
      <p:sp>
        <p:nvSpPr>
          <p:cNvPr id="3" name="Content Placeholder 2"/>
          <p:cNvSpPr>
            <a:spLocks noGrp="1"/>
          </p:cNvSpPr>
          <p:nvPr>
            <p:ph idx="1"/>
          </p:nvPr>
        </p:nvSpPr>
        <p:spPr>
          <a:xfrm>
            <a:off x="493486" y="2057400"/>
            <a:ext cx="11292114" cy="4357914"/>
          </a:xfrm>
        </p:spPr>
        <p:txBody>
          <a:bodyPr>
            <a:normAutofit/>
          </a:bodyPr>
          <a:lstStyle/>
          <a:p>
            <a:pPr marL="514350" indent="-514350">
              <a:buAutoNum type="arabicPeriod"/>
            </a:pPr>
            <a:r>
              <a:rPr lang="en-US" sz="2400" dirty="0" err="1"/>
              <a:t>Siempre</a:t>
            </a:r>
            <a:r>
              <a:rPr lang="en-US" sz="2400" dirty="0"/>
              <a:t> </a:t>
            </a:r>
            <a:r>
              <a:rPr lang="en-US" sz="2400" dirty="0" err="1"/>
              <a:t>como</a:t>
            </a:r>
            <a:r>
              <a:rPr lang="en-US" sz="2400" dirty="0"/>
              <a:t> </a:t>
            </a:r>
            <a:r>
              <a:rPr lang="en-US" sz="2400" dirty="0" err="1"/>
              <a:t>verduras</a:t>
            </a:r>
            <a:r>
              <a:rPr lang="en-US" sz="2400" dirty="0"/>
              <a:t> y </a:t>
            </a:r>
            <a:r>
              <a:rPr lang="en-US" sz="2400" dirty="0" err="1"/>
              <a:t>frutas</a:t>
            </a:r>
            <a:r>
              <a:rPr lang="en-US" sz="2400" dirty="0"/>
              <a:t> para </a:t>
            </a:r>
            <a:r>
              <a:rPr lang="en-US" sz="2400" dirty="0" err="1"/>
              <a:t>ser</a:t>
            </a:r>
            <a:r>
              <a:rPr lang="en-US" sz="2400" dirty="0"/>
              <a:t> </a:t>
            </a:r>
            <a:r>
              <a:rPr lang="en-US" sz="2400" dirty="0" err="1"/>
              <a:t>más</a:t>
            </a:r>
            <a:r>
              <a:rPr lang="en-US" sz="2400" dirty="0"/>
              <a:t> </a:t>
            </a:r>
            <a:r>
              <a:rPr lang="en-US" sz="2400" dirty="0" err="1"/>
              <a:t>saludable</a:t>
            </a:r>
            <a:r>
              <a:rPr lang="en-US" sz="2400" dirty="0"/>
              <a:t>. _______________</a:t>
            </a:r>
          </a:p>
          <a:p>
            <a:pPr marL="514350" indent="-514350">
              <a:buAutoNum type="arabicPeriod"/>
            </a:pPr>
            <a:r>
              <a:rPr lang="en-US" sz="2400" dirty="0" err="1"/>
              <a:t>Nunca</a:t>
            </a:r>
            <a:r>
              <a:rPr lang="en-US" sz="2400" dirty="0"/>
              <a:t> </a:t>
            </a:r>
            <a:r>
              <a:rPr lang="en-US" sz="2400" dirty="0" err="1"/>
              <a:t>corremos</a:t>
            </a:r>
            <a:r>
              <a:rPr lang="en-US" sz="2400" dirty="0"/>
              <a:t> </a:t>
            </a:r>
            <a:r>
              <a:rPr lang="en-US" sz="2400" dirty="0" err="1"/>
              <a:t>en</a:t>
            </a:r>
            <a:r>
              <a:rPr lang="en-US" sz="2400" dirty="0"/>
              <a:t> la </a:t>
            </a:r>
            <a:r>
              <a:rPr lang="en-US" sz="2400" dirty="0" err="1"/>
              <a:t>tarde</a:t>
            </a:r>
            <a:r>
              <a:rPr lang="en-US" sz="2400" dirty="0"/>
              <a:t> </a:t>
            </a:r>
            <a:r>
              <a:rPr lang="en-US" sz="2400" dirty="0" err="1"/>
              <a:t>porque</a:t>
            </a:r>
            <a:r>
              <a:rPr lang="en-US" sz="2400" dirty="0"/>
              <a:t> </a:t>
            </a:r>
            <a:r>
              <a:rPr lang="en-US" sz="2400" dirty="0" err="1"/>
              <a:t>hace</a:t>
            </a:r>
            <a:r>
              <a:rPr lang="en-US" sz="2400" dirty="0"/>
              <a:t> </a:t>
            </a:r>
            <a:r>
              <a:rPr lang="en-US" sz="2400" dirty="0" err="1"/>
              <a:t>calor</a:t>
            </a:r>
            <a:r>
              <a:rPr lang="en-US" sz="2400" dirty="0"/>
              <a:t>. _______________</a:t>
            </a:r>
          </a:p>
          <a:p>
            <a:pPr marL="514350" indent="-514350">
              <a:buAutoNum type="arabicPeriod"/>
            </a:pPr>
            <a:r>
              <a:rPr lang="en-US" sz="2400" dirty="0" err="1"/>
              <a:t>Usa</a:t>
            </a:r>
            <a:r>
              <a:rPr lang="en-US" sz="2400" dirty="0"/>
              <a:t> la </a:t>
            </a:r>
            <a:r>
              <a:rPr lang="en-US" sz="2400" dirty="0" err="1"/>
              <a:t>computadora</a:t>
            </a:r>
            <a:r>
              <a:rPr lang="en-US" sz="2400" dirty="0"/>
              <a:t> </a:t>
            </a:r>
            <a:r>
              <a:rPr lang="en-US" sz="2400" dirty="0" err="1"/>
              <a:t>después</a:t>
            </a:r>
            <a:r>
              <a:rPr lang="en-US" sz="2400" dirty="0"/>
              <a:t> de la </a:t>
            </a:r>
            <a:r>
              <a:rPr lang="en-US" sz="2400" dirty="0" err="1"/>
              <a:t>escuela</a:t>
            </a:r>
            <a:r>
              <a:rPr lang="en-US" sz="2400" dirty="0"/>
              <a:t> </a:t>
            </a:r>
            <a:r>
              <a:rPr lang="en-US" sz="2400" dirty="0" err="1"/>
              <a:t>en</a:t>
            </a:r>
            <a:r>
              <a:rPr lang="en-US" sz="2400" dirty="0"/>
              <a:t> la casa de </a:t>
            </a:r>
            <a:r>
              <a:rPr lang="en-US" sz="2400" dirty="0" err="1"/>
              <a:t>su</a:t>
            </a:r>
            <a:r>
              <a:rPr lang="en-US" sz="2400" dirty="0"/>
              <a:t> amigo. _______________</a:t>
            </a:r>
          </a:p>
          <a:p>
            <a:pPr marL="514350" indent="-514350">
              <a:buAutoNum type="arabicPeriod"/>
            </a:pPr>
            <a:r>
              <a:rPr lang="en-US" sz="2400" dirty="0" err="1"/>
              <a:t>Hablo</a:t>
            </a:r>
            <a:r>
              <a:rPr lang="en-US" sz="2400" dirty="0"/>
              <a:t> </a:t>
            </a:r>
            <a:r>
              <a:rPr lang="en-US" sz="2400" dirty="0" err="1"/>
              <a:t>por</a:t>
            </a:r>
            <a:r>
              <a:rPr lang="en-US" sz="2400" dirty="0"/>
              <a:t> </a:t>
            </a:r>
            <a:r>
              <a:rPr lang="en-US" sz="2400" dirty="0" err="1"/>
              <a:t>telefono</a:t>
            </a:r>
            <a:r>
              <a:rPr lang="en-US" sz="2400" dirty="0"/>
              <a:t> con </a:t>
            </a:r>
            <a:r>
              <a:rPr lang="en-US" sz="2400" dirty="0" err="1"/>
              <a:t>Tomás</a:t>
            </a:r>
            <a:r>
              <a:rPr lang="en-US" sz="2400" dirty="0"/>
              <a:t> para </a:t>
            </a:r>
            <a:r>
              <a:rPr lang="en-US" sz="2400" dirty="0" err="1"/>
              <a:t>hacer</a:t>
            </a:r>
            <a:r>
              <a:rPr lang="en-US" sz="2400" dirty="0"/>
              <a:t> planes para el fin de </a:t>
            </a:r>
            <a:r>
              <a:rPr lang="en-US" sz="2400" dirty="0" err="1"/>
              <a:t>semana</a:t>
            </a:r>
            <a:r>
              <a:rPr lang="en-US" sz="2400" dirty="0"/>
              <a:t>. </a:t>
            </a:r>
            <a:r>
              <a:rPr lang="en-US" sz="2400" dirty="0" smtClean="0"/>
              <a:t>___________</a:t>
            </a:r>
            <a:endParaRPr lang="en-US" sz="2400" dirty="0"/>
          </a:p>
          <a:p>
            <a:pPr marL="514350" indent="-514350">
              <a:buFont typeface="Arial"/>
              <a:buAutoNum type="arabicPeriod"/>
            </a:pPr>
            <a:r>
              <a:rPr lang="en-US" sz="2400" dirty="0" err="1"/>
              <a:t>Cada</a:t>
            </a:r>
            <a:r>
              <a:rPr lang="en-US" sz="2400" dirty="0"/>
              <a:t> </a:t>
            </a:r>
            <a:r>
              <a:rPr lang="en-US" sz="2400" dirty="0" err="1"/>
              <a:t>semana</a:t>
            </a:r>
            <a:r>
              <a:rPr lang="en-US" sz="2400" dirty="0"/>
              <a:t> </a:t>
            </a:r>
            <a:r>
              <a:rPr lang="en-US" sz="2400" dirty="0" err="1"/>
              <a:t>hacen</a:t>
            </a:r>
            <a:r>
              <a:rPr lang="en-US" sz="2400" dirty="0"/>
              <a:t> </a:t>
            </a:r>
            <a:r>
              <a:rPr lang="en-US" sz="2400" dirty="0" err="1"/>
              <a:t>ejercicio</a:t>
            </a:r>
            <a:r>
              <a:rPr lang="en-US" sz="2400" dirty="0"/>
              <a:t> </a:t>
            </a:r>
            <a:r>
              <a:rPr lang="en-US" sz="2400" dirty="0" err="1"/>
              <a:t>en</a:t>
            </a:r>
            <a:r>
              <a:rPr lang="en-US" sz="2400" dirty="0"/>
              <a:t> el </a:t>
            </a:r>
            <a:r>
              <a:rPr lang="en-US" sz="2400" dirty="0" err="1"/>
              <a:t>gimnasio</a:t>
            </a:r>
            <a:r>
              <a:rPr lang="en-US" sz="2400" dirty="0"/>
              <a:t> y </a:t>
            </a:r>
            <a:r>
              <a:rPr lang="en-US" sz="2400" dirty="0" err="1"/>
              <a:t>en</a:t>
            </a:r>
            <a:r>
              <a:rPr lang="en-US" sz="2400" dirty="0"/>
              <a:t> el </a:t>
            </a:r>
            <a:r>
              <a:rPr lang="en-US" sz="2400" dirty="0" err="1"/>
              <a:t>parque</a:t>
            </a:r>
            <a:r>
              <a:rPr lang="en-US" sz="2400" dirty="0"/>
              <a:t>. _______________</a:t>
            </a:r>
          </a:p>
          <a:p>
            <a:pPr marL="514350" indent="-514350">
              <a:buFont typeface="Arial"/>
              <a:buAutoNum type="arabicPeriod"/>
            </a:pPr>
            <a:r>
              <a:rPr lang="en-US" sz="2400" dirty="0"/>
              <a:t>De </a:t>
            </a:r>
            <a:r>
              <a:rPr lang="en-US" sz="2400" dirty="0" err="1"/>
              <a:t>vez</a:t>
            </a:r>
            <a:r>
              <a:rPr lang="en-US" sz="2400" dirty="0"/>
              <a:t> </a:t>
            </a:r>
            <a:r>
              <a:rPr lang="en-US" sz="2400" dirty="0" err="1"/>
              <a:t>en</a:t>
            </a:r>
            <a:r>
              <a:rPr lang="en-US" sz="2400" dirty="0"/>
              <a:t> </a:t>
            </a:r>
            <a:r>
              <a:rPr lang="en-US" sz="2400" dirty="0" err="1"/>
              <a:t>cuando</a:t>
            </a:r>
            <a:r>
              <a:rPr lang="en-US" sz="2400" dirty="0"/>
              <a:t> </a:t>
            </a:r>
            <a:r>
              <a:rPr lang="en-US" sz="2400" dirty="0" err="1"/>
              <a:t>haces</a:t>
            </a:r>
            <a:r>
              <a:rPr lang="en-US" sz="2400" dirty="0"/>
              <a:t> la </a:t>
            </a:r>
            <a:r>
              <a:rPr lang="en-US" sz="2400" dirty="0" err="1"/>
              <a:t>tarea</a:t>
            </a:r>
            <a:r>
              <a:rPr lang="en-US" sz="2400" dirty="0"/>
              <a:t> </a:t>
            </a:r>
            <a:r>
              <a:rPr lang="en-US" sz="2400" dirty="0" err="1"/>
              <a:t>en</a:t>
            </a:r>
            <a:r>
              <a:rPr lang="en-US" sz="2400" dirty="0"/>
              <a:t> la </a:t>
            </a:r>
            <a:r>
              <a:rPr lang="en-US" sz="2400" dirty="0" err="1"/>
              <a:t>biblioteca</a:t>
            </a:r>
            <a:r>
              <a:rPr lang="en-US" sz="2400" dirty="0"/>
              <a:t>. _______________</a:t>
            </a:r>
          </a:p>
          <a:p>
            <a:pPr marL="514350" indent="-514350">
              <a:buFont typeface="Arial"/>
              <a:buAutoNum type="arabicPeriod"/>
            </a:pPr>
            <a:r>
              <a:rPr lang="en-US" sz="2400" dirty="0" err="1"/>
              <a:t>Muchas</a:t>
            </a:r>
            <a:r>
              <a:rPr lang="en-US" sz="2400" dirty="0"/>
              <a:t> </a:t>
            </a:r>
            <a:r>
              <a:rPr lang="en-US" sz="2400" dirty="0" err="1"/>
              <a:t>veces</a:t>
            </a:r>
            <a:r>
              <a:rPr lang="en-US" sz="2400" dirty="0"/>
              <a:t> </a:t>
            </a:r>
            <a:r>
              <a:rPr lang="en-US" sz="2400" dirty="0" err="1" smtClean="0"/>
              <a:t>escuchamos</a:t>
            </a:r>
            <a:r>
              <a:rPr lang="en-US" sz="2400" dirty="0" smtClean="0"/>
              <a:t> </a:t>
            </a:r>
            <a:r>
              <a:rPr lang="en-US" sz="2400" dirty="0"/>
              <a:t>a </a:t>
            </a:r>
            <a:r>
              <a:rPr lang="en-US" sz="2400" dirty="0" err="1"/>
              <a:t>música</a:t>
            </a:r>
            <a:r>
              <a:rPr lang="en-US" sz="2400" dirty="0"/>
              <a:t> </a:t>
            </a:r>
            <a:r>
              <a:rPr lang="en-US" sz="2400" dirty="0" err="1"/>
              <a:t>en</a:t>
            </a:r>
            <a:r>
              <a:rPr lang="en-US" sz="2400" dirty="0"/>
              <a:t> la </a:t>
            </a:r>
            <a:r>
              <a:rPr lang="en-US" sz="2400" dirty="0" err="1"/>
              <a:t>clase</a:t>
            </a:r>
            <a:r>
              <a:rPr lang="en-US" sz="2400" dirty="0"/>
              <a:t> de </a:t>
            </a:r>
            <a:r>
              <a:rPr lang="en-US" sz="2400" dirty="0" err="1"/>
              <a:t>español</a:t>
            </a:r>
            <a:r>
              <a:rPr lang="en-US" sz="2400" dirty="0"/>
              <a:t>. _______________</a:t>
            </a:r>
          </a:p>
          <a:p>
            <a:pPr marL="514350" indent="-514350">
              <a:buFont typeface="Arial"/>
              <a:buAutoNum type="arabicPeriod"/>
            </a:pPr>
            <a:r>
              <a:rPr lang="en-US" sz="2400" dirty="0" smtClean="0"/>
              <a:t>Nada </a:t>
            </a:r>
            <a:r>
              <a:rPr lang="en-US" sz="2400" dirty="0" err="1"/>
              <a:t>en</a:t>
            </a:r>
            <a:r>
              <a:rPr lang="en-US" sz="2400" dirty="0"/>
              <a:t> la </a:t>
            </a:r>
            <a:r>
              <a:rPr lang="en-US" sz="2400" dirty="0" err="1"/>
              <a:t>piscina</a:t>
            </a:r>
            <a:r>
              <a:rPr lang="en-US" sz="2400" dirty="0"/>
              <a:t> </a:t>
            </a:r>
            <a:r>
              <a:rPr lang="en-US" sz="2400" dirty="0" err="1"/>
              <a:t>todas</a:t>
            </a:r>
            <a:r>
              <a:rPr lang="en-US" sz="2400" dirty="0"/>
              <a:t> las </a:t>
            </a:r>
            <a:r>
              <a:rPr lang="en-US" sz="2400" dirty="0" err="1"/>
              <a:t>mañanas</a:t>
            </a:r>
            <a:r>
              <a:rPr lang="en-US" sz="2400" dirty="0"/>
              <a:t> </a:t>
            </a:r>
            <a:r>
              <a:rPr lang="en-US" sz="2400" dirty="0" err="1"/>
              <a:t>por</a:t>
            </a:r>
            <a:r>
              <a:rPr lang="en-US" sz="2400" dirty="0"/>
              <a:t> </a:t>
            </a:r>
            <a:r>
              <a:rPr lang="en-US" sz="2400" dirty="0" err="1"/>
              <a:t>una</a:t>
            </a:r>
            <a:r>
              <a:rPr lang="en-US" sz="2400" dirty="0"/>
              <a:t> hora. _______________</a:t>
            </a:r>
          </a:p>
          <a:p>
            <a:endParaRPr lang="en-US" dirty="0"/>
          </a:p>
        </p:txBody>
      </p:sp>
    </p:spTree>
    <p:extLst>
      <p:ext uri="{BB962C8B-B14F-4D97-AF65-F5344CB8AC3E}">
        <p14:creationId xmlns:p14="http://schemas.microsoft.com/office/powerpoint/2010/main" val="361845152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268" y="1171661"/>
            <a:ext cx="11574417" cy="1356360"/>
          </a:xfrm>
        </p:spPr>
        <p:txBody>
          <a:bodyPr/>
          <a:lstStyle/>
          <a:p>
            <a:pPr algn="ctr"/>
            <a:r>
              <a:rPr lang="en-US" sz="5400" dirty="0" err="1" smtClean="0">
                <a:solidFill>
                  <a:schemeClr val="tx1"/>
                </a:solidFill>
                <a:sym typeface="Wingdings" panose="05000000000000000000" pitchFamily="2" charset="2"/>
              </a:rPr>
              <a:t>d</a:t>
            </a:r>
            <a:r>
              <a:rPr lang="en-US" sz="5400" b="1" u="sng" dirty="0" err="1" smtClean="0">
                <a:solidFill>
                  <a:schemeClr val="tx1"/>
                </a:solidFill>
                <a:sym typeface="Wingdings" panose="05000000000000000000" pitchFamily="2" charset="2"/>
              </a:rPr>
              <a:t>o</a:t>
            </a:r>
            <a:r>
              <a:rPr lang="en-US" sz="5400" dirty="0" err="1" smtClean="0">
                <a:solidFill>
                  <a:schemeClr val="tx1"/>
                </a:solidFill>
                <a:sym typeface="Wingdings" panose="05000000000000000000" pitchFamily="2" charset="2"/>
              </a:rPr>
              <a:t>rmir</a:t>
            </a:r>
            <a:r>
              <a:rPr lang="en-US" sz="5400" dirty="0" smtClean="0">
                <a:solidFill>
                  <a:schemeClr val="tx1"/>
                </a:solidFill>
                <a:sym typeface="Wingdings" panose="05000000000000000000" pitchFamily="2" charset="2"/>
              </a:rPr>
              <a:t>, </a:t>
            </a:r>
            <a:r>
              <a:rPr lang="en-US" sz="5400" dirty="0" err="1" smtClean="0">
                <a:solidFill>
                  <a:schemeClr val="tx1"/>
                </a:solidFill>
                <a:sym typeface="Wingdings" panose="05000000000000000000" pitchFamily="2" charset="2"/>
              </a:rPr>
              <a:t>p</a:t>
            </a:r>
            <a:r>
              <a:rPr lang="en-US" sz="5400" b="1" u="sng" dirty="0" err="1" smtClean="0">
                <a:solidFill>
                  <a:schemeClr val="tx1"/>
                </a:solidFill>
                <a:sym typeface="Wingdings" panose="05000000000000000000" pitchFamily="2" charset="2"/>
              </a:rPr>
              <a:t>o</a:t>
            </a:r>
            <a:r>
              <a:rPr lang="en-US" sz="5400" dirty="0" err="1" smtClean="0">
                <a:solidFill>
                  <a:schemeClr val="tx1"/>
                </a:solidFill>
                <a:sym typeface="Wingdings" panose="05000000000000000000" pitchFamily="2" charset="2"/>
              </a:rPr>
              <a:t>der</a:t>
            </a:r>
            <a:r>
              <a:rPr lang="en-US" sz="5400" dirty="0" smtClean="0">
                <a:solidFill>
                  <a:schemeClr val="tx1"/>
                </a:solidFill>
                <a:sym typeface="Wingdings" panose="05000000000000000000" pitchFamily="2" charset="2"/>
              </a:rPr>
              <a:t>, </a:t>
            </a:r>
            <a:r>
              <a:rPr lang="en-US" sz="5400" dirty="0" err="1">
                <a:solidFill>
                  <a:schemeClr val="tx1"/>
                </a:solidFill>
                <a:sym typeface="Wingdings" panose="05000000000000000000" pitchFamily="2" charset="2"/>
              </a:rPr>
              <a:t>j</a:t>
            </a:r>
            <a:r>
              <a:rPr lang="en-US" sz="5400" b="1" u="sng" dirty="0" err="1">
                <a:solidFill>
                  <a:schemeClr val="tx1"/>
                </a:solidFill>
                <a:sym typeface="Wingdings" panose="05000000000000000000" pitchFamily="2" charset="2"/>
              </a:rPr>
              <a:t>u</a:t>
            </a:r>
            <a:r>
              <a:rPr lang="en-US" sz="5400" dirty="0" err="1">
                <a:solidFill>
                  <a:schemeClr val="tx1"/>
                </a:solidFill>
                <a:sym typeface="Wingdings" panose="05000000000000000000" pitchFamily="2" charset="2"/>
              </a:rPr>
              <a:t>gar</a:t>
            </a:r>
            <a:endParaRPr lang="en-US" sz="5400" dirty="0">
              <a:solidFill>
                <a:schemeClr val="tx1"/>
              </a:solidFill>
            </a:endParaRPr>
          </a:p>
        </p:txBody>
      </p:sp>
      <p:sp>
        <p:nvSpPr>
          <p:cNvPr id="4" name="TextBox 3"/>
          <p:cNvSpPr txBox="1"/>
          <p:nvPr/>
        </p:nvSpPr>
        <p:spPr>
          <a:xfrm>
            <a:off x="838200" y="2703966"/>
            <a:ext cx="1973943"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Jugar</a:t>
            </a:r>
            <a:r>
              <a:rPr lang="en-US" sz="4400" dirty="0" smtClean="0">
                <a:solidFill>
                  <a:prstClr val="black"/>
                </a:solidFill>
              </a:rPr>
              <a:t>=</a:t>
            </a:r>
            <a:endParaRPr lang="en-US" sz="4400" dirty="0">
              <a:solidFill>
                <a:prstClr val="black"/>
              </a:solidFill>
            </a:endParaRPr>
          </a:p>
        </p:txBody>
      </p:sp>
      <p:sp>
        <p:nvSpPr>
          <p:cNvPr id="5" name="TextBox 4"/>
          <p:cNvSpPr txBox="1"/>
          <p:nvPr/>
        </p:nvSpPr>
        <p:spPr>
          <a:xfrm>
            <a:off x="838199" y="3814308"/>
            <a:ext cx="10922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Yo</a:t>
            </a:r>
            <a:endParaRPr lang="en-US" sz="4400" dirty="0">
              <a:solidFill>
                <a:prstClr val="black"/>
              </a:solidFill>
            </a:endParaRPr>
          </a:p>
        </p:txBody>
      </p:sp>
      <p:sp>
        <p:nvSpPr>
          <p:cNvPr id="6" name="TextBox 5"/>
          <p:cNvSpPr txBox="1"/>
          <p:nvPr/>
        </p:nvSpPr>
        <p:spPr>
          <a:xfrm>
            <a:off x="838201" y="4692649"/>
            <a:ext cx="1092200"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Tú</a:t>
            </a:r>
            <a:endParaRPr lang="en-US" sz="4400" dirty="0">
              <a:solidFill>
                <a:prstClr val="black"/>
              </a:solidFill>
            </a:endParaRPr>
          </a:p>
        </p:txBody>
      </p:sp>
      <p:sp>
        <p:nvSpPr>
          <p:cNvPr id="7" name="TextBox 6"/>
          <p:cNvSpPr txBox="1"/>
          <p:nvPr/>
        </p:nvSpPr>
        <p:spPr>
          <a:xfrm>
            <a:off x="838199" y="5570990"/>
            <a:ext cx="34290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Él</a:t>
            </a:r>
            <a:r>
              <a:rPr lang="en-US" sz="4400" dirty="0" smtClean="0">
                <a:solidFill>
                  <a:prstClr val="black"/>
                </a:solidFill>
              </a:rPr>
              <a:t>, Ella, </a:t>
            </a:r>
            <a:r>
              <a:rPr lang="en-US" sz="4400" dirty="0" err="1" smtClean="0">
                <a:solidFill>
                  <a:prstClr val="black"/>
                </a:solidFill>
              </a:rPr>
              <a:t>Usted</a:t>
            </a:r>
            <a:endParaRPr lang="en-US" sz="4400" dirty="0">
              <a:solidFill>
                <a:prstClr val="black"/>
              </a:solidFill>
            </a:endParaRPr>
          </a:p>
        </p:txBody>
      </p:sp>
      <p:sp>
        <p:nvSpPr>
          <p:cNvPr id="8" name="TextBox 7"/>
          <p:cNvSpPr txBox="1"/>
          <p:nvPr/>
        </p:nvSpPr>
        <p:spPr>
          <a:xfrm>
            <a:off x="6709229" y="3689485"/>
            <a:ext cx="2478314"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Nosotros</a:t>
            </a:r>
            <a:endParaRPr lang="en-US" sz="4400" dirty="0">
              <a:solidFill>
                <a:prstClr val="black"/>
              </a:solidFill>
            </a:endParaRPr>
          </a:p>
        </p:txBody>
      </p:sp>
      <p:sp>
        <p:nvSpPr>
          <p:cNvPr id="9" name="TextBox 8"/>
          <p:cNvSpPr txBox="1"/>
          <p:nvPr/>
        </p:nvSpPr>
        <p:spPr>
          <a:xfrm>
            <a:off x="6709229" y="4960938"/>
            <a:ext cx="2783114" cy="1446550"/>
          </a:xfrm>
          <a:prstGeom prst="rect">
            <a:avLst/>
          </a:prstGeom>
          <a:solidFill>
            <a:srgbClr val="00B0F0"/>
          </a:solidFill>
        </p:spPr>
        <p:txBody>
          <a:bodyPr wrap="square" rtlCol="0">
            <a:spAutoFit/>
          </a:bodyPr>
          <a:lstStyle/>
          <a:p>
            <a:pPr algn="ctr" defTabSz="914400"/>
            <a:r>
              <a:rPr lang="en-US" sz="4400" dirty="0" err="1" smtClean="0">
                <a:solidFill>
                  <a:prstClr val="black"/>
                </a:solidFill>
              </a:rPr>
              <a:t>Ellos</a:t>
            </a:r>
            <a:r>
              <a:rPr lang="en-US" sz="4400" dirty="0" smtClean="0">
                <a:solidFill>
                  <a:prstClr val="black"/>
                </a:solidFill>
              </a:rPr>
              <a:t>, </a:t>
            </a:r>
            <a:r>
              <a:rPr lang="en-US" sz="4400" dirty="0" err="1" smtClean="0">
                <a:solidFill>
                  <a:prstClr val="black"/>
                </a:solidFill>
              </a:rPr>
              <a:t>Ellas</a:t>
            </a:r>
            <a:r>
              <a:rPr lang="en-US" sz="4400" dirty="0" smtClean="0">
                <a:solidFill>
                  <a:prstClr val="black"/>
                </a:solidFill>
              </a:rPr>
              <a:t>, </a:t>
            </a:r>
            <a:r>
              <a:rPr lang="en-US" sz="4400" dirty="0" err="1" smtClean="0">
                <a:solidFill>
                  <a:prstClr val="black"/>
                </a:solidFill>
              </a:rPr>
              <a:t>Ustedes</a:t>
            </a:r>
            <a:endParaRPr lang="en-US" sz="4400" dirty="0">
              <a:solidFill>
                <a:prstClr val="black"/>
              </a:solidFill>
            </a:endParaRPr>
          </a:p>
        </p:txBody>
      </p:sp>
      <p:sp>
        <p:nvSpPr>
          <p:cNvPr id="10" name="TextBox 9"/>
          <p:cNvSpPr txBox="1"/>
          <p:nvPr/>
        </p:nvSpPr>
        <p:spPr>
          <a:xfrm>
            <a:off x="3051629" y="2677929"/>
            <a:ext cx="1973943" cy="769441"/>
          </a:xfrm>
          <a:prstGeom prst="rect">
            <a:avLst/>
          </a:prstGeom>
          <a:solidFill>
            <a:srgbClr val="CC00FF"/>
          </a:solidFill>
        </p:spPr>
        <p:txBody>
          <a:bodyPr wrap="square" rtlCol="0">
            <a:spAutoFit/>
          </a:bodyPr>
          <a:lstStyle/>
          <a:p>
            <a:pPr algn="ctr" defTabSz="914400"/>
            <a:r>
              <a:rPr lang="en-US" sz="4400" dirty="0" smtClean="0">
                <a:solidFill>
                  <a:prstClr val="black"/>
                </a:solidFill>
              </a:rPr>
              <a:t>To play</a:t>
            </a:r>
            <a:endParaRPr lang="en-US" sz="4400" dirty="0">
              <a:solidFill>
                <a:prstClr val="black"/>
              </a:solidFill>
            </a:endParaRPr>
          </a:p>
        </p:txBody>
      </p:sp>
      <p:sp>
        <p:nvSpPr>
          <p:cNvPr id="11" name="TextBox 10"/>
          <p:cNvSpPr txBox="1"/>
          <p:nvPr/>
        </p:nvSpPr>
        <p:spPr>
          <a:xfrm>
            <a:off x="2293255" y="3731801"/>
            <a:ext cx="1973943"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J</a:t>
            </a:r>
            <a:r>
              <a:rPr lang="en-US" sz="4400" b="1" dirty="0" err="1" smtClean="0">
                <a:solidFill>
                  <a:srgbClr val="FF0000"/>
                </a:solidFill>
              </a:rPr>
              <a:t>ue</a:t>
            </a:r>
            <a:r>
              <a:rPr lang="en-US" sz="4400" dirty="0" err="1" smtClean="0">
                <a:solidFill>
                  <a:prstClr val="black"/>
                </a:solidFill>
              </a:rPr>
              <a:t>g</a:t>
            </a:r>
            <a:r>
              <a:rPr lang="en-US" sz="4400" b="1" dirty="0" err="1" smtClean="0">
                <a:solidFill>
                  <a:prstClr val="black"/>
                </a:solidFill>
              </a:rPr>
              <a:t>o</a:t>
            </a:r>
            <a:endParaRPr lang="en-US" sz="4400" b="1" dirty="0">
              <a:solidFill>
                <a:prstClr val="black"/>
              </a:solidFill>
            </a:endParaRPr>
          </a:p>
        </p:txBody>
      </p:sp>
      <p:sp>
        <p:nvSpPr>
          <p:cNvPr id="12" name="TextBox 11"/>
          <p:cNvSpPr txBox="1"/>
          <p:nvPr/>
        </p:nvSpPr>
        <p:spPr>
          <a:xfrm>
            <a:off x="2293256" y="4666612"/>
            <a:ext cx="1973943"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J</a:t>
            </a:r>
            <a:r>
              <a:rPr lang="en-US" sz="4400" b="1" dirty="0" err="1" smtClean="0">
                <a:solidFill>
                  <a:srgbClr val="FF0000"/>
                </a:solidFill>
              </a:rPr>
              <a:t>ue</a:t>
            </a:r>
            <a:r>
              <a:rPr lang="en-US" sz="4400" dirty="0" err="1" smtClean="0">
                <a:solidFill>
                  <a:prstClr val="black"/>
                </a:solidFill>
              </a:rPr>
              <a:t>g</a:t>
            </a:r>
            <a:r>
              <a:rPr lang="en-US" sz="4400" b="1" dirty="0" err="1" smtClean="0">
                <a:solidFill>
                  <a:prstClr val="black"/>
                </a:solidFill>
              </a:rPr>
              <a:t>as</a:t>
            </a:r>
            <a:endParaRPr lang="en-US" sz="4400" b="1" dirty="0">
              <a:solidFill>
                <a:prstClr val="black"/>
              </a:solidFill>
            </a:endParaRPr>
          </a:p>
        </p:txBody>
      </p:sp>
      <p:sp>
        <p:nvSpPr>
          <p:cNvPr id="13" name="TextBox 12"/>
          <p:cNvSpPr txBox="1"/>
          <p:nvPr/>
        </p:nvSpPr>
        <p:spPr>
          <a:xfrm>
            <a:off x="4379686" y="5570990"/>
            <a:ext cx="1973943"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J</a:t>
            </a:r>
            <a:r>
              <a:rPr lang="en-US" sz="4400" b="1" dirty="0" err="1" smtClean="0">
                <a:solidFill>
                  <a:srgbClr val="FF0000"/>
                </a:solidFill>
              </a:rPr>
              <a:t>ue</a:t>
            </a:r>
            <a:r>
              <a:rPr lang="en-US" sz="4400" dirty="0" err="1" smtClean="0">
                <a:solidFill>
                  <a:prstClr val="black"/>
                </a:solidFill>
              </a:rPr>
              <a:t>g</a:t>
            </a:r>
            <a:r>
              <a:rPr lang="en-US" sz="4400" b="1" dirty="0" err="1" smtClean="0">
                <a:solidFill>
                  <a:prstClr val="black"/>
                </a:solidFill>
              </a:rPr>
              <a:t>a</a:t>
            </a:r>
            <a:endParaRPr lang="en-US" sz="4400" b="1" dirty="0">
              <a:solidFill>
                <a:prstClr val="black"/>
              </a:solidFill>
            </a:endParaRPr>
          </a:p>
        </p:txBody>
      </p:sp>
      <p:sp>
        <p:nvSpPr>
          <p:cNvPr id="14" name="TextBox 13"/>
          <p:cNvSpPr txBox="1"/>
          <p:nvPr/>
        </p:nvSpPr>
        <p:spPr>
          <a:xfrm>
            <a:off x="9492343" y="3689484"/>
            <a:ext cx="2667001"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Jug</a:t>
            </a:r>
            <a:r>
              <a:rPr lang="en-US" sz="4400" b="1" dirty="0" err="1" smtClean="0">
                <a:solidFill>
                  <a:prstClr val="black"/>
                </a:solidFill>
              </a:rPr>
              <a:t>amos</a:t>
            </a:r>
            <a:endParaRPr lang="en-US" sz="4400" b="1" dirty="0">
              <a:solidFill>
                <a:prstClr val="black"/>
              </a:solidFill>
            </a:endParaRPr>
          </a:p>
        </p:txBody>
      </p:sp>
      <p:sp>
        <p:nvSpPr>
          <p:cNvPr id="15" name="TextBox 14"/>
          <p:cNvSpPr txBox="1"/>
          <p:nvPr/>
        </p:nvSpPr>
        <p:spPr>
          <a:xfrm>
            <a:off x="9617528" y="5186269"/>
            <a:ext cx="1973943"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J</a:t>
            </a:r>
            <a:r>
              <a:rPr lang="en-US" sz="4400" b="1" dirty="0" err="1" smtClean="0">
                <a:solidFill>
                  <a:srgbClr val="FF0000"/>
                </a:solidFill>
              </a:rPr>
              <a:t>ue</a:t>
            </a:r>
            <a:r>
              <a:rPr lang="en-US" sz="4400" dirty="0" err="1" smtClean="0">
                <a:solidFill>
                  <a:prstClr val="black"/>
                </a:solidFill>
              </a:rPr>
              <a:t>g</a:t>
            </a:r>
            <a:r>
              <a:rPr lang="en-US" sz="4400" b="1" dirty="0" err="1" smtClean="0">
                <a:solidFill>
                  <a:prstClr val="black"/>
                </a:solidFill>
              </a:rPr>
              <a:t>an</a:t>
            </a:r>
            <a:endParaRPr lang="en-US" sz="4400" b="1" dirty="0">
              <a:solidFill>
                <a:prstClr val="black"/>
              </a:solidFill>
            </a:endParaRPr>
          </a:p>
        </p:txBody>
      </p:sp>
      <p:sp>
        <p:nvSpPr>
          <p:cNvPr id="16" name="Title 1"/>
          <p:cNvSpPr txBox="1">
            <a:spLocks/>
          </p:cNvSpPr>
          <p:nvPr/>
        </p:nvSpPr>
        <p:spPr>
          <a:xfrm>
            <a:off x="188686" y="109851"/>
            <a:ext cx="11146971"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r>
              <a:rPr lang="en-US" sz="5400" dirty="0" smtClean="0">
                <a:sym typeface="Wingdings" panose="05000000000000000000" pitchFamily="2" charset="2"/>
              </a:rPr>
              <a:t>Stem-changers: o or </a:t>
            </a:r>
            <a:r>
              <a:rPr lang="en-US" sz="5400" dirty="0" err="1" smtClean="0">
                <a:sym typeface="Wingdings" panose="05000000000000000000" pitchFamily="2" charset="2"/>
              </a:rPr>
              <a:t>uue</a:t>
            </a:r>
            <a:endParaRPr lang="en-US" sz="5400" dirty="0"/>
          </a:p>
        </p:txBody>
      </p:sp>
    </p:spTree>
    <p:extLst>
      <p:ext uri="{BB962C8B-B14F-4D97-AF65-F5344CB8AC3E}">
        <p14:creationId xmlns:p14="http://schemas.microsoft.com/office/powerpoint/2010/main" val="2231540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268" y="1171661"/>
            <a:ext cx="11574417" cy="1356360"/>
          </a:xfrm>
        </p:spPr>
        <p:txBody>
          <a:bodyPr/>
          <a:lstStyle/>
          <a:p>
            <a:pPr algn="ctr"/>
            <a:r>
              <a:rPr lang="en-US" sz="5400" dirty="0" err="1" smtClean="0">
                <a:solidFill>
                  <a:schemeClr val="tx1"/>
                </a:solidFill>
                <a:sym typeface="Wingdings" panose="05000000000000000000" pitchFamily="2" charset="2"/>
              </a:rPr>
              <a:t>qu</a:t>
            </a:r>
            <a:r>
              <a:rPr lang="en-US" sz="5400" b="1" u="sng" dirty="0" err="1" smtClean="0">
                <a:solidFill>
                  <a:schemeClr val="tx1"/>
                </a:solidFill>
                <a:sym typeface="Wingdings" panose="05000000000000000000" pitchFamily="2" charset="2"/>
              </a:rPr>
              <a:t>e</a:t>
            </a:r>
            <a:r>
              <a:rPr lang="en-US" sz="5400" dirty="0" err="1" smtClean="0">
                <a:solidFill>
                  <a:schemeClr val="tx1"/>
                </a:solidFill>
                <a:sym typeface="Wingdings" panose="05000000000000000000" pitchFamily="2" charset="2"/>
              </a:rPr>
              <a:t>rer</a:t>
            </a:r>
            <a:r>
              <a:rPr lang="en-US" sz="5400" dirty="0" smtClean="0">
                <a:solidFill>
                  <a:schemeClr val="tx1"/>
                </a:solidFill>
                <a:sym typeface="Wingdings" panose="05000000000000000000" pitchFamily="2" charset="2"/>
              </a:rPr>
              <a:t>, </a:t>
            </a:r>
            <a:r>
              <a:rPr lang="en-US" sz="5400" dirty="0" err="1" smtClean="0">
                <a:solidFill>
                  <a:schemeClr val="tx1"/>
                </a:solidFill>
                <a:sym typeface="Wingdings" panose="05000000000000000000" pitchFamily="2" charset="2"/>
              </a:rPr>
              <a:t>t</a:t>
            </a:r>
            <a:r>
              <a:rPr lang="en-US" sz="5400" b="1" u="sng" dirty="0" err="1" smtClean="0">
                <a:solidFill>
                  <a:schemeClr val="tx1"/>
                </a:solidFill>
                <a:sym typeface="Wingdings" panose="05000000000000000000" pitchFamily="2" charset="2"/>
              </a:rPr>
              <a:t>e</a:t>
            </a:r>
            <a:r>
              <a:rPr lang="en-US" sz="5400" dirty="0" err="1" smtClean="0">
                <a:solidFill>
                  <a:schemeClr val="tx1"/>
                </a:solidFill>
                <a:sym typeface="Wingdings" panose="05000000000000000000" pitchFamily="2" charset="2"/>
              </a:rPr>
              <a:t>ner</a:t>
            </a:r>
            <a:r>
              <a:rPr lang="en-US" sz="5400" dirty="0" smtClean="0">
                <a:solidFill>
                  <a:schemeClr val="tx1"/>
                </a:solidFill>
                <a:sym typeface="Wingdings" panose="05000000000000000000" pitchFamily="2" charset="2"/>
              </a:rPr>
              <a:t>, </a:t>
            </a:r>
            <a:r>
              <a:rPr lang="en-US" sz="5400" dirty="0" err="1" smtClean="0">
                <a:solidFill>
                  <a:schemeClr val="tx1"/>
                </a:solidFill>
                <a:sym typeface="Wingdings" panose="05000000000000000000" pitchFamily="2" charset="2"/>
              </a:rPr>
              <a:t>desp</a:t>
            </a:r>
            <a:r>
              <a:rPr lang="en-US" sz="5400" b="1" u="sng" dirty="0" err="1" smtClean="0">
                <a:solidFill>
                  <a:schemeClr val="tx1"/>
                </a:solidFill>
                <a:sym typeface="Wingdings" panose="05000000000000000000" pitchFamily="2" charset="2"/>
              </a:rPr>
              <a:t>e</a:t>
            </a:r>
            <a:r>
              <a:rPr lang="en-US" sz="5400" dirty="0" err="1" smtClean="0">
                <a:solidFill>
                  <a:schemeClr val="tx1"/>
                </a:solidFill>
                <a:sym typeface="Wingdings" panose="05000000000000000000" pitchFamily="2" charset="2"/>
              </a:rPr>
              <a:t>rtarse</a:t>
            </a:r>
            <a:r>
              <a:rPr lang="en-US" sz="5400" dirty="0" smtClean="0">
                <a:solidFill>
                  <a:schemeClr val="tx1"/>
                </a:solidFill>
                <a:sym typeface="Wingdings" panose="05000000000000000000" pitchFamily="2" charset="2"/>
              </a:rPr>
              <a:t> </a:t>
            </a:r>
            <a:endParaRPr lang="en-US" sz="5400" dirty="0">
              <a:solidFill>
                <a:schemeClr val="tx1"/>
              </a:solidFill>
            </a:endParaRPr>
          </a:p>
        </p:txBody>
      </p:sp>
      <p:sp>
        <p:nvSpPr>
          <p:cNvPr id="4" name="TextBox 3"/>
          <p:cNvSpPr txBox="1"/>
          <p:nvPr/>
        </p:nvSpPr>
        <p:spPr>
          <a:xfrm>
            <a:off x="838200" y="2703966"/>
            <a:ext cx="2213429"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Querer</a:t>
            </a:r>
            <a:r>
              <a:rPr lang="en-US" sz="4400" dirty="0" smtClean="0">
                <a:solidFill>
                  <a:prstClr val="black"/>
                </a:solidFill>
              </a:rPr>
              <a:t>=</a:t>
            </a:r>
            <a:endParaRPr lang="en-US" sz="4400" dirty="0">
              <a:solidFill>
                <a:prstClr val="black"/>
              </a:solidFill>
            </a:endParaRPr>
          </a:p>
        </p:txBody>
      </p:sp>
      <p:sp>
        <p:nvSpPr>
          <p:cNvPr id="5" name="TextBox 4"/>
          <p:cNvSpPr txBox="1"/>
          <p:nvPr/>
        </p:nvSpPr>
        <p:spPr>
          <a:xfrm>
            <a:off x="838199" y="3814308"/>
            <a:ext cx="10922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Yo</a:t>
            </a:r>
            <a:endParaRPr lang="en-US" sz="4400" dirty="0">
              <a:solidFill>
                <a:prstClr val="black"/>
              </a:solidFill>
            </a:endParaRPr>
          </a:p>
        </p:txBody>
      </p:sp>
      <p:sp>
        <p:nvSpPr>
          <p:cNvPr id="6" name="TextBox 5"/>
          <p:cNvSpPr txBox="1"/>
          <p:nvPr/>
        </p:nvSpPr>
        <p:spPr>
          <a:xfrm>
            <a:off x="838201" y="4692649"/>
            <a:ext cx="1092200"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Tú</a:t>
            </a:r>
            <a:endParaRPr lang="en-US" sz="4400" dirty="0">
              <a:solidFill>
                <a:prstClr val="black"/>
              </a:solidFill>
            </a:endParaRPr>
          </a:p>
        </p:txBody>
      </p:sp>
      <p:sp>
        <p:nvSpPr>
          <p:cNvPr id="7" name="TextBox 6"/>
          <p:cNvSpPr txBox="1"/>
          <p:nvPr/>
        </p:nvSpPr>
        <p:spPr>
          <a:xfrm>
            <a:off x="838199" y="5570990"/>
            <a:ext cx="34290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Él</a:t>
            </a:r>
            <a:r>
              <a:rPr lang="en-US" sz="4400" dirty="0" smtClean="0">
                <a:solidFill>
                  <a:prstClr val="black"/>
                </a:solidFill>
              </a:rPr>
              <a:t>, Ella, </a:t>
            </a:r>
            <a:r>
              <a:rPr lang="en-US" sz="4400" dirty="0" err="1" smtClean="0">
                <a:solidFill>
                  <a:prstClr val="black"/>
                </a:solidFill>
              </a:rPr>
              <a:t>Usted</a:t>
            </a:r>
            <a:endParaRPr lang="en-US" sz="4400" dirty="0">
              <a:solidFill>
                <a:prstClr val="black"/>
              </a:solidFill>
            </a:endParaRPr>
          </a:p>
        </p:txBody>
      </p:sp>
      <p:sp>
        <p:nvSpPr>
          <p:cNvPr id="8" name="TextBox 7"/>
          <p:cNvSpPr txBox="1"/>
          <p:nvPr/>
        </p:nvSpPr>
        <p:spPr>
          <a:xfrm>
            <a:off x="6709229" y="3689485"/>
            <a:ext cx="2478314"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Nosotros</a:t>
            </a:r>
            <a:endParaRPr lang="en-US" sz="4400" dirty="0">
              <a:solidFill>
                <a:prstClr val="black"/>
              </a:solidFill>
            </a:endParaRPr>
          </a:p>
        </p:txBody>
      </p:sp>
      <p:sp>
        <p:nvSpPr>
          <p:cNvPr id="9" name="TextBox 8"/>
          <p:cNvSpPr txBox="1"/>
          <p:nvPr/>
        </p:nvSpPr>
        <p:spPr>
          <a:xfrm>
            <a:off x="6709229" y="4960938"/>
            <a:ext cx="2783114" cy="1446550"/>
          </a:xfrm>
          <a:prstGeom prst="rect">
            <a:avLst/>
          </a:prstGeom>
          <a:solidFill>
            <a:srgbClr val="00B0F0"/>
          </a:solidFill>
        </p:spPr>
        <p:txBody>
          <a:bodyPr wrap="square" rtlCol="0">
            <a:spAutoFit/>
          </a:bodyPr>
          <a:lstStyle/>
          <a:p>
            <a:pPr algn="ctr" defTabSz="914400"/>
            <a:r>
              <a:rPr lang="en-US" sz="4400" dirty="0" err="1" smtClean="0">
                <a:solidFill>
                  <a:prstClr val="black"/>
                </a:solidFill>
              </a:rPr>
              <a:t>Ellos</a:t>
            </a:r>
            <a:r>
              <a:rPr lang="en-US" sz="4400" dirty="0" smtClean="0">
                <a:solidFill>
                  <a:prstClr val="black"/>
                </a:solidFill>
              </a:rPr>
              <a:t>, </a:t>
            </a:r>
            <a:r>
              <a:rPr lang="en-US" sz="4400" dirty="0" err="1" smtClean="0">
                <a:solidFill>
                  <a:prstClr val="black"/>
                </a:solidFill>
              </a:rPr>
              <a:t>Ellas</a:t>
            </a:r>
            <a:r>
              <a:rPr lang="en-US" sz="4400" dirty="0" smtClean="0">
                <a:solidFill>
                  <a:prstClr val="black"/>
                </a:solidFill>
              </a:rPr>
              <a:t>, </a:t>
            </a:r>
            <a:r>
              <a:rPr lang="en-US" sz="4400" dirty="0" err="1" smtClean="0">
                <a:solidFill>
                  <a:prstClr val="black"/>
                </a:solidFill>
              </a:rPr>
              <a:t>Ustedes</a:t>
            </a:r>
            <a:endParaRPr lang="en-US" sz="4400" dirty="0">
              <a:solidFill>
                <a:prstClr val="black"/>
              </a:solidFill>
            </a:endParaRPr>
          </a:p>
        </p:txBody>
      </p:sp>
      <p:sp>
        <p:nvSpPr>
          <p:cNvPr id="10" name="TextBox 9"/>
          <p:cNvSpPr txBox="1"/>
          <p:nvPr/>
        </p:nvSpPr>
        <p:spPr>
          <a:xfrm>
            <a:off x="3280226" y="2703966"/>
            <a:ext cx="2213434" cy="769441"/>
          </a:xfrm>
          <a:prstGeom prst="rect">
            <a:avLst/>
          </a:prstGeom>
          <a:solidFill>
            <a:srgbClr val="CC00FF"/>
          </a:solidFill>
        </p:spPr>
        <p:txBody>
          <a:bodyPr wrap="square" rtlCol="0">
            <a:spAutoFit/>
          </a:bodyPr>
          <a:lstStyle/>
          <a:p>
            <a:pPr algn="ctr" defTabSz="914400"/>
            <a:r>
              <a:rPr lang="en-US" sz="4400" dirty="0" smtClean="0">
                <a:solidFill>
                  <a:prstClr val="black"/>
                </a:solidFill>
              </a:rPr>
              <a:t>To want</a:t>
            </a:r>
            <a:endParaRPr lang="en-US" sz="4400" dirty="0">
              <a:solidFill>
                <a:prstClr val="black"/>
              </a:solidFill>
            </a:endParaRPr>
          </a:p>
        </p:txBody>
      </p:sp>
      <p:sp>
        <p:nvSpPr>
          <p:cNvPr id="11" name="TextBox 10"/>
          <p:cNvSpPr txBox="1"/>
          <p:nvPr/>
        </p:nvSpPr>
        <p:spPr>
          <a:xfrm>
            <a:off x="2293255" y="3731801"/>
            <a:ext cx="1973943"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Q</a:t>
            </a:r>
            <a:r>
              <a:rPr lang="en-US" sz="4400" dirty="0" err="1" smtClean="0"/>
              <a:t>u</a:t>
            </a:r>
            <a:r>
              <a:rPr lang="en-US" sz="4400" b="1" dirty="0" err="1" smtClean="0">
                <a:solidFill>
                  <a:srgbClr val="FF0000"/>
                </a:solidFill>
              </a:rPr>
              <a:t>ie</a:t>
            </a:r>
            <a:r>
              <a:rPr lang="en-US" sz="4400" dirty="0" err="1" smtClean="0">
                <a:solidFill>
                  <a:prstClr val="black"/>
                </a:solidFill>
              </a:rPr>
              <a:t>r</a:t>
            </a:r>
            <a:r>
              <a:rPr lang="en-US" sz="4400" b="1" dirty="0" err="1" smtClean="0">
                <a:solidFill>
                  <a:prstClr val="black"/>
                </a:solidFill>
              </a:rPr>
              <a:t>o</a:t>
            </a:r>
            <a:endParaRPr lang="en-US" sz="4400" b="1" dirty="0">
              <a:solidFill>
                <a:prstClr val="black"/>
              </a:solidFill>
            </a:endParaRPr>
          </a:p>
        </p:txBody>
      </p:sp>
      <p:sp>
        <p:nvSpPr>
          <p:cNvPr id="12" name="TextBox 11"/>
          <p:cNvSpPr txBox="1"/>
          <p:nvPr/>
        </p:nvSpPr>
        <p:spPr>
          <a:xfrm>
            <a:off x="2293256" y="4666612"/>
            <a:ext cx="2099129"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Q</a:t>
            </a:r>
            <a:r>
              <a:rPr lang="en-US" sz="4400" dirty="0" err="1" smtClean="0"/>
              <a:t>u</a:t>
            </a:r>
            <a:r>
              <a:rPr lang="en-US" sz="4400" b="1" dirty="0" err="1" smtClean="0">
                <a:solidFill>
                  <a:srgbClr val="FF0000"/>
                </a:solidFill>
              </a:rPr>
              <a:t>ie</a:t>
            </a:r>
            <a:r>
              <a:rPr lang="en-US" sz="4400" dirty="0" err="1" smtClean="0">
                <a:solidFill>
                  <a:prstClr val="black"/>
                </a:solidFill>
              </a:rPr>
              <a:t>r</a:t>
            </a:r>
            <a:r>
              <a:rPr lang="en-US" sz="4400" b="1" dirty="0" err="1" smtClean="0">
                <a:solidFill>
                  <a:prstClr val="black"/>
                </a:solidFill>
              </a:rPr>
              <a:t>es</a:t>
            </a:r>
            <a:endParaRPr lang="en-US" sz="4400" b="1" dirty="0">
              <a:solidFill>
                <a:prstClr val="black"/>
              </a:solidFill>
            </a:endParaRPr>
          </a:p>
        </p:txBody>
      </p:sp>
      <p:sp>
        <p:nvSpPr>
          <p:cNvPr id="13" name="TextBox 12"/>
          <p:cNvSpPr txBox="1"/>
          <p:nvPr/>
        </p:nvSpPr>
        <p:spPr>
          <a:xfrm>
            <a:off x="4379686" y="5570990"/>
            <a:ext cx="1973943"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Q</a:t>
            </a:r>
            <a:r>
              <a:rPr lang="en-US" sz="4400" dirty="0" err="1" smtClean="0"/>
              <a:t>u</a:t>
            </a:r>
            <a:r>
              <a:rPr lang="en-US" sz="4400" b="1" dirty="0" err="1" smtClean="0">
                <a:solidFill>
                  <a:srgbClr val="FF0000"/>
                </a:solidFill>
              </a:rPr>
              <a:t>ie</a:t>
            </a:r>
            <a:r>
              <a:rPr lang="en-US" sz="4400" dirty="0" err="1" smtClean="0">
                <a:solidFill>
                  <a:prstClr val="black"/>
                </a:solidFill>
              </a:rPr>
              <a:t>r</a:t>
            </a:r>
            <a:r>
              <a:rPr lang="en-US" sz="4400" b="1" dirty="0" err="1" smtClean="0">
                <a:solidFill>
                  <a:prstClr val="black"/>
                </a:solidFill>
              </a:rPr>
              <a:t>e</a:t>
            </a:r>
            <a:endParaRPr lang="en-US" sz="4400" b="1" dirty="0">
              <a:solidFill>
                <a:prstClr val="black"/>
              </a:solidFill>
            </a:endParaRPr>
          </a:p>
        </p:txBody>
      </p:sp>
      <p:sp>
        <p:nvSpPr>
          <p:cNvPr id="14" name="TextBox 13"/>
          <p:cNvSpPr txBox="1"/>
          <p:nvPr/>
        </p:nvSpPr>
        <p:spPr>
          <a:xfrm>
            <a:off x="9492343" y="3689484"/>
            <a:ext cx="2667001"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Quer</a:t>
            </a:r>
            <a:r>
              <a:rPr lang="en-US" sz="4400" b="1" dirty="0" err="1" smtClean="0">
                <a:solidFill>
                  <a:prstClr val="black"/>
                </a:solidFill>
              </a:rPr>
              <a:t>emos</a:t>
            </a:r>
            <a:endParaRPr lang="en-US" sz="4400" b="1" dirty="0">
              <a:solidFill>
                <a:prstClr val="black"/>
              </a:solidFill>
            </a:endParaRPr>
          </a:p>
        </p:txBody>
      </p:sp>
      <p:sp>
        <p:nvSpPr>
          <p:cNvPr id="15" name="TextBox 14"/>
          <p:cNvSpPr txBox="1"/>
          <p:nvPr/>
        </p:nvSpPr>
        <p:spPr>
          <a:xfrm>
            <a:off x="9617528" y="5186269"/>
            <a:ext cx="2191659"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Q</a:t>
            </a:r>
            <a:r>
              <a:rPr lang="en-US" sz="4400" dirty="0" err="1" smtClean="0"/>
              <a:t>u</a:t>
            </a:r>
            <a:r>
              <a:rPr lang="en-US" sz="4400" b="1" dirty="0" err="1" smtClean="0">
                <a:solidFill>
                  <a:srgbClr val="FF0000"/>
                </a:solidFill>
              </a:rPr>
              <a:t>ie</a:t>
            </a:r>
            <a:r>
              <a:rPr lang="en-US" sz="4400" dirty="0" err="1" smtClean="0">
                <a:solidFill>
                  <a:prstClr val="black"/>
                </a:solidFill>
              </a:rPr>
              <a:t>r</a:t>
            </a:r>
            <a:r>
              <a:rPr lang="en-US" sz="4400" b="1" dirty="0" err="1" smtClean="0">
                <a:solidFill>
                  <a:prstClr val="black"/>
                </a:solidFill>
              </a:rPr>
              <a:t>en</a:t>
            </a:r>
            <a:endParaRPr lang="en-US" sz="4400" b="1" dirty="0">
              <a:solidFill>
                <a:prstClr val="black"/>
              </a:solidFill>
            </a:endParaRPr>
          </a:p>
        </p:txBody>
      </p:sp>
      <p:sp>
        <p:nvSpPr>
          <p:cNvPr id="16" name="Title 1"/>
          <p:cNvSpPr txBox="1">
            <a:spLocks/>
          </p:cNvSpPr>
          <p:nvPr/>
        </p:nvSpPr>
        <p:spPr>
          <a:xfrm>
            <a:off x="188686" y="109851"/>
            <a:ext cx="11146971"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r>
              <a:rPr lang="en-US" sz="5400" dirty="0" smtClean="0">
                <a:sym typeface="Wingdings" panose="05000000000000000000" pitchFamily="2" charset="2"/>
              </a:rPr>
              <a:t>Stem-changers: </a:t>
            </a:r>
            <a:r>
              <a:rPr lang="en-US" sz="5400" dirty="0" err="1" smtClean="0">
                <a:sym typeface="Wingdings" panose="05000000000000000000" pitchFamily="2" charset="2"/>
              </a:rPr>
              <a:t>eie</a:t>
            </a:r>
            <a:endParaRPr lang="en-US" sz="5400" dirty="0"/>
          </a:p>
        </p:txBody>
      </p:sp>
    </p:spTree>
    <p:extLst>
      <p:ext uri="{BB962C8B-B14F-4D97-AF65-F5344CB8AC3E}">
        <p14:creationId xmlns:p14="http://schemas.microsoft.com/office/powerpoint/2010/main" val="691779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268" y="1171661"/>
            <a:ext cx="11574417" cy="1356360"/>
          </a:xfrm>
        </p:spPr>
        <p:txBody>
          <a:bodyPr/>
          <a:lstStyle/>
          <a:p>
            <a:pPr algn="ctr"/>
            <a:r>
              <a:rPr lang="en-US" sz="5400" dirty="0" err="1" smtClean="0">
                <a:solidFill>
                  <a:schemeClr val="tx1"/>
                </a:solidFill>
                <a:sym typeface="Wingdings" panose="05000000000000000000" pitchFamily="2" charset="2"/>
              </a:rPr>
              <a:t>d</a:t>
            </a:r>
            <a:r>
              <a:rPr lang="en-US" sz="5400" b="1" u="sng" dirty="0" err="1" smtClean="0">
                <a:solidFill>
                  <a:schemeClr val="tx1"/>
                </a:solidFill>
                <a:sym typeface="Wingdings" panose="05000000000000000000" pitchFamily="2" charset="2"/>
              </a:rPr>
              <a:t>e</a:t>
            </a:r>
            <a:r>
              <a:rPr lang="en-US" sz="5400" dirty="0" err="1" smtClean="0">
                <a:solidFill>
                  <a:schemeClr val="tx1"/>
                </a:solidFill>
                <a:sym typeface="Wingdings" panose="05000000000000000000" pitchFamily="2" charset="2"/>
              </a:rPr>
              <a:t>cir</a:t>
            </a:r>
            <a:r>
              <a:rPr lang="en-US" sz="5400" dirty="0" smtClean="0">
                <a:solidFill>
                  <a:schemeClr val="tx1"/>
                </a:solidFill>
                <a:sym typeface="Wingdings" panose="05000000000000000000" pitchFamily="2" charset="2"/>
              </a:rPr>
              <a:t>, </a:t>
            </a:r>
            <a:r>
              <a:rPr lang="en-US" sz="5400" dirty="0" err="1" smtClean="0">
                <a:solidFill>
                  <a:schemeClr val="tx1"/>
                </a:solidFill>
                <a:sym typeface="Wingdings" panose="05000000000000000000" pitchFamily="2" charset="2"/>
              </a:rPr>
              <a:t>v</a:t>
            </a:r>
            <a:r>
              <a:rPr lang="en-US" sz="5400" b="1" u="sng" dirty="0" err="1" smtClean="0">
                <a:solidFill>
                  <a:schemeClr val="tx1"/>
                </a:solidFill>
                <a:sym typeface="Wingdings" panose="05000000000000000000" pitchFamily="2" charset="2"/>
              </a:rPr>
              <a:t>e</a:t>
            </a:r>
            <a:r>
              <a:rPr lang="en-US" sz="5400" dirty="0" err="1" smtClean="0">
                <a:solidFill>
                  <a:schemeClr val="tx1"/>
                </a:solidFill>
                <a:sym typeface="Wingdings" panose="05000000000000000000" pitchFamily="2" charset="2"/>
              </a:rPr>
              <a:t>stirse</a:t>
            </a:r>
            <a:endParaRPr lang="en-US" sz="5400" dirty="0">
              <a:solidFill>
                <a:schemeClr val="tx1"/>
              </a:solidFill>
            </a:endParaRPr>
          </a:p>
        </p:txBody>
      </p:sp>
      <p:sp>
        <p:nvSpPr>
          <p:cNvPr id="4" name="TextBox 3"/>
          <p:cNvSpPr txBox="1"/>
          <p:nvPr/>
        </p:nvSpPr>
        <p:spPr>
          <a:xfrm>
            <a:off x="838200" y="2703966"/>
            <a:ext cx="2213429"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Decir</a:t>
            </a:r>
            <a:r>
              <a:rPr lang="en-US" sz="4400" dirty="0" smtClean="0">
                <a:solidFill>
                  <a:prstClr val="black"/>
                </a:solidFill>
              </a:rPr>
              <a:t>=</a:t>
            </a:r>
            <a:endParaRPr lang="en-US" sz="4400" dirty="0">
              <a:solidFill>
                <a:prstClr val="black"/>
              </a:solidFill>
            </a:endParaRPr>
          </a:p>
        </p:txBody>
      </p:sp>
      <p:sp>
        <p:nvSpPr>
          <p:cNvPr id="5" name="TextBox 4"/>
          <p:cNvSpPr txBox="1"/>
          <p:nvPr/>
        </p:nvSpPr>
        <p:spPr>
          <a:xfrm>
            <a:off x="838199" y="3814308"/>
            <a:ext cx="10922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Yo</a:t>
            </a:r>
            <a:endParaRPr lang="en-US" sz="4400" dirty="0">
              <a:solidFill>
                <a:prstClr val="black"/>
              </a:solidFill>
            </a:endParaRPr>
          </a:p>
        </p:txBody>
      </p:sp>
      <p:sp>
        <p:nvSpPr>
          <p:cNvPr id="6" name="TextBox 5"/>
          <p:cNvSpPr txBox="1"/>
          <p:nvPr/>
        </p:nvSpPr>
        <p:spPr>
          <a:xfrm>
            <a:off x="838201" y="4692649"/>
            <a:ext cx="1092200"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Tú</a:t>
            </a:r>
            <a:endParaRPr lang="en-US" sz="4400" dirty="0">
              <a:solidFill>
                <a:prstClr val="black"/>
              </a:solidFill>
            </a:endParaRPr>
          </a:p>
        </p:txBody>
      </p:sp>
      <p:sp>
        <p:nvSpPr>
          <p:cNvPr id="7" name="TextBox 6"/>
          <p:cNvSpPr txBox="1"/>
          <p:nvPr/>
        </p:nvSpPr>
        <p:spPr>
          <a:xfrm>
            <a:off x="838199" y="5570990"/>
            <a:ext cx="34290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Él</a:t>
            </a:r>
            <a:r>
              <a:rPr lang="en-US" sz="4400" dirty="0" smtClean="0">
                <a:solidFill>
                  <a:prstClr val="black"/>
                </a:solidFill>
              </a:rPr>
              <a:t>, Ella, </a:t>
            </a:r>
            <a:r>
              <a:rPr lang="en-US" sz="4400" dirty="0" err="1" smtClean="0">
                <a:solidFill>
                  <a:prstClr val="black"/>
                </a:solidFill>
              </a:rPr>
              <a:t>Usted</a:t>
            </a:r>
            <a:endParaRPr lang="en-US" sz="4400" dirty="0">
              <a:solidFill>
                <a:prstClr val="black"/>
              </a:solidFill>
            </a:endParaRPr>
          </a:p>
        </p:txBody>
      </p:sp>
      <p:sp>
        <p:nvSpPr>
          <p:cNvPr id="8" name="TextBox 7"/>
          <p:cNvSpPr txBox="1"/>
          <p:nvPr/>
        </p:nvSpPr>
        <p:spPr>
          <a:xfrm>
            <a:off x="6709229" y="3689485"/>
            <a:ext cx="2478314"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Nosotros</a:t>
            </a:r>
            <a:endParaRPr lang="en-US" sz="4400" dirty="0">
              <a:solidFill>
                <a:prstClr val="black"/>
              </a:solidFill>
            </a:endParaRPr>
          </a:p>
        </p:txBody>
      </p:sp>
      <p:sp>
        <p:nvSpPr>
          <p:cNvPr id="9" name="TextBox 8"/>
          <p:cNvSpPr txBox="1"/>
          <p:nvPr/>
        </p:nvSpPr>
        <p:spPr>
          <a:xfrm>
            <a:off x="6709229" y="4960938"/>
            <a:ext cx="2783114" cy="1446550"/>
          </a:xfrm>
          <a:prstGeom prst="rect">
            <a:avLst/>
          </a:prstGeom>
          <a:solidFill>
            <a:srgbClr val="00B0F0"/>
          </a:solidFill>
        </p:spPr>
        <p:txBody>
          <a:bodyPr wrap="square" rtlCol="0">
            <a:spAutoFit/>
          </a:bodyPr>
          <a:lstStyle/>
          <a:p>
            <a:pPr algn="ctr" defTabSz="914400"/>
            <a:r>
              <a:rPr lang="en-US" sz="4400" dirty="0" err="1" smtClean="0">
                <a:solidFill>
                  <a:prstClr val="black"/>
                </a:solidFill>
              </a:rPr>
              <a:t>Ellos</a:t>
            </a:r>
            <a:r>
              <a:rPr lang="en-US" sz="4400" dirty="0" smtClean="0">
                <a:solidFill>
                  <a:prstClr val="black"/>
                </a:solidFill>
              </a:rPr>
              <a:t>, </a:t>
            </a:r>
            <a:r>
              <a:rPr lang="en-US" sz="4400" dirty="0" err="1" smtClean="0">
                <a:solidFill>
                  <a:prstClr val="black"/>
                </a:solidFill>
              </a:rPr>
              <a:t>Ellas</a:t>
            </a:r>
            <a:r>
              <a:rPr lang="en-US" sz="4400" dirty="0" smtClean="0">
                <a:solidFill>
                  <a:prstClr val="black"/>
                </a:solidFill>
              </a:rPr>
              <a:t>, </a:t>
            </a:r>
            <a:r>
              <a:rPr lang="en-US" sz="4400" dirty="0" err="1" smtClean="0">
                <a:solidFill>
                  <a:prstClr val="black"/>
                </a:solidFill>
              </a:rPr>
              <a:t>Ustedes</a:t>
            </a:r>
            <a:endParaRPr lang="en-US" sz="4400" dirty="0">
              <a:solidFill>
                <a:prstClr val="black"/>
              </a:solidFill>
            </a:endParaRPr>
          </a:p>
        </p:txBody>
      </p:sp>
      <p:sp>
        <p:nvSpPr>
          <p:cNvPr id="10" name="TextBox 9"/>
          <p:cNvSpPr txBox="1"/>
          <p:nvPr/>
        </p:nvSpPr>
        <p:spPr>
          <a:xfrm>
            <a:off x="3280226" y="2703966"/>
            <a:ext cx="2213434" cy="769441"/>
          </a:xfrm>
          <a:prstGeom prst="rect">
            <a:avLst/>
          </a:prstGeom>
          <a:solidFill>
            <a:srgbClr val="CC00FF"/>
          </a:solidFill>
        </p:spPr>
        <p:txBody>
          <a:bodyPr wrap="square" rtlCol="0">
            <a:spAutoFit/>
          </a:bodyPr>
          <a:lstStyle/>
          <a:p>
            <a:pPr algn="ctr" defTabSz="914400"/>
            <a:r>
              <a:rPr lang="en-US" sz="4400" dirty="0" smtClean="0">
                <a:solidFill>
                  <a:prstClr val="black"/>
                </a:solidFill>
              </a:rPr>
              <a:t>To say</a:t>
            </a:r>
            <a:endParaRPr lang="en-US" sz="4400" dirty="0">
              <a:solidFill>
                <a:prstClr val="black"/>
              </a:solidFill>
            </a:endParaRPr>
          </a:p>
        </p:txBody>
      </p:sp>
      <p:sp>
        <p:nvSpPr>
          <p:cNvPr id="11" name="TextBox 10"/>
          <p:cNvSpPr txBox="1"/>
          <p:nvPr/>
        </p:nvSpPr>
        <p:spPr>
          <a:xfrm>
            <a:off x="2293255" y="3731801"/>
            <a:ext cx="1973943"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d</a:t>
            </a:r>
            <a:r>
              <a:rPr lang="en-US" sz="4400" b="1" dirty="0" err="1" smtClean="0">
                <a:solidFill>
                  <a:srgbClr val="FF0000"/>
                </a:solidFill>
              </a:rPr>
              <a:t>i</a:t>
            </a:r>
            <a:r>
              <a:rPr lang="en-US" sz="4400" b="1" u="sng" dirty="0" err="1" smtClean="0">
                <a:solidFill>
                  <a:prstClr val="black"/>
                </a:solidFill>
              </a:rPr>
              <a:t>g</a:t>
            </a:r>
            <a:r>
              <a:rPr lang="en-US" sz="4400" b="1" dirty="0" err="1" smtClean="0">
                <a:solidFill>
                  <a:prstClr val="black"/>
                </a:solidFill>
              </a:rPr>
              <a:t>o</a:t>
            </a:r>
            <a:endParaRPr lang="en-US" sz="4400" b="1" dirty="0">
              <a:solidFill>
                <a:prstClr val="black"/>
              </a:solidFill>
            </a:endParaRPr>
          </a:p>
        </p:txBody>
      </p:sp>
      <p:sp>
        <p:nvSpPr>
          <p:cNvPr id="12" name="TextBox 11"/>
          <p:cNvSpPr txBox="1"/>
          <p:nvPr/>
        </p:nvSpPr>
        <p:spPr>
          <a:xfrm>
            <a:off x="2293256" y="4666612"/>
            <a:ext cx="2099129" cy="769441"/>
          </a:xfrm>
          <a:prstGeom prst="rect">
            <a:avLst/>
          </a:prstGeom>
          <a:solidFill>
            <a:srgbClr val="FFC000"/>
          </a:solidFill>
        </p:spPr>
        <p:txBody>
          <a:bodyPr wrap="square" rtlCol="0">
            <a:spAutoFit/>
          </a:bodyPr>
          <a:lstStyle/>
          <a:p>
            <a:pPr algn="ctr" defTabSz="914400"/>
            <a:r>
              <a:rPr lang="en-US" sz="4400" dirty="0" smtClean="0">
                <a:solidFill>
                  <a:prstClr val="black"/>
                </a:solidFill>
              </a:rPr>
              <a:t>d</a:t>
            </a:r>
            <a:r>
              <a:rPr lang="en-US" sz="4400" b="1" dirty="0" smtClean="0">
                <a:solidFill>
                  <a:srgbClr val="FF0000"/>
                </a:solidFill>
              </a:rPr>
              <a:t>i</a:t>
            </a:r>
            <a:r>
              <a:rPr lang="en-US" sz="4400" dirty="0" smtClean="0">
                <a:solidFill>
                  <a:prstClr val="black"/>
                </a:solidFill>
              </a:rPr>
              <a:t>c</a:t>
            </a:r>
            <a:r>
              <a:rPr lang="en-US" sz="4400" b="1" dirty="0" smtClean="0">
                <a:solidFill>
                  <a:prstClr val="black"/>
                </a:solidFill>
              </a:rPr>
              <a:t>es</a:t>
            </a:r>
            <a:endParaRPr lang="en-US" sz="4400" b="1" dirty="0">
              <a:solidFill>
                <a:prstClr val="black"/>
              </a:solidFill>
            </a:endParaRPr>
          </a:p>
        </p:txBody>
      </p:sp>
      <p:sp>
        <p:nvSpPr>
          <p:cNvPr id="13" name="TextBox 12"/>
          <p:cNvSpPr txBox="1"/>
          <p:nvPr/>
        </p:nvSpPr>
        <p:spPr>
          <a:xfrm>
            <a:off x="4379686" y="5570990"/>
            <a:ext cx="1973943" cy="769441"/>
          </a:xfrm>
          <a:prstGeom prst="rect">
            <a:avLst/>
          </a:prstGeom>
          <a:solidFill>
            <a:srgbClr val="FFC000"/>
          </a:solidFill>
        </p:spPr>
        <p:txBody>
          <a:bodyPr wrap="square" rtlCol="0">
            <a:spAutoFit/>
          </a:bodyPr>
          <a:lstStyle/>
          <a:p>
            <a:pPr algn="ctr" defTabSz="914400"/>
            <a:r>
              <a:rPr lang="en-US" sz="4400" dirty="0" smtClean="0">
                <a:solidFill>
                  <a:prstClr val="black"/>
                </a:solidFill>
              </a:rPr>
              <a:t>d</a:t>
            </a:r>
            <a:r>
              <a:rPr lang="en-US" sz="4400" b="1" dirty="0" smtClean="0">
                <a:solidFill>
                  <a:srgbClr val="FF0000"/>
                </a:solidFill>
              </a:rPr>
              <a:t>i</a:t>
            </a:r>
            <a:r>
              <a:rPr lang="en-US" sz="4400" dirty="0" smtClean="0">
                <a:solidFill>
                  <a:prstClr val="black"/>
                </a:solidFill>
              </a:rPr>
              <a:t>c</a:t>
            </a:r>
            <a:r>
              <a:rPr lang="en-US" sz="4400" b="1" dirty="0" smtClean="0">
                <a:solidFill>
                  <a:prstClr val="black"/>
                </a:solidFill>
              </a:rPr>
              <a:t>e</a:t>
            </a:r>
            <a:endParaRPr lang="en-US" sz="4400" b="1" dirty="0">
              <a:solidFill>
                <a:prstClr val="black"/>
              </a:solidFill>
            </a:endParaRPr>
          </a:p>
        </p:txBody>
      </p:sp>
      <p:sp>
        <p:nvSpPr>
          <p:cNvPr id="14" name="TextBox 13"/>
          <p:cNvSpPr txBox="1"/>
          <p:nvPr/>
        </p:nvSpPr>
        <p:spPr>
          <a:xfrm>
            <a:off x="9492343" y="3689484"/>
            <a:ext cx="2667001" cy="769441"/>
          </a:xfrm>
          <a:prstGeom prst="rect">
            <a:avLst/>
          </a:prstGeom>
          <a:solidFill>
            <a:srgbClr val="FFC000"/>
          </a:solidFill>
        </p:spPr>
        <p:txBody>
          <a:bodyPr wrap="square" rtlCol="0">
            <a:spAutoFit/>
          </a:bodyPr>
          <a:lstStyle/>
          <a:p>
            <a:pPr algn="ctr" defTabSz="914400"/>
            <a:r>
              <a:rPr lang="en-US" sz="4400" dirty="0" err="1" smtClean="0"/>
              <a:t>dec</a:t>
            </a:r>
            <a:r>
              <a:rPr lang="en-US" sz="4400" b="1" dirty="0" err="1" smtClean="0"/>
              <a:t>imos</a:t>
            </a:r>
            <a:endParaRPr lang="en-US" sz="4400" b="1" dirty="0"/>
          </a:p>
        </p:txBody>
      </p:sp>
      <p:sp>
        <p:nvSpPr>
          <p:cNvPr id="15" name="TextBox 14"/>
          <p:cNvSpPr txBox="1"/>
          <p:nvPr/>
        </p:nvSpPr>
        <p:spPr>
          <a:xfrm>
            <a:off x="9617528" y="5186269"/>
            <a:ext cx="2191659"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d</a:t>
            </a:r>
            <a:r>
              <a:rPr lang="en-US" sz="4400" b="1" dirty="0" err="1" smtClean="0">
                <a:solidFill>
                  <a:srgbClr val="FF0000"/>
                </a:solidFill>
              </a:rPr>
              <a:t>i</a:t>
            </a:r>
            <a:r>
              <a:rPr lang="en-US" sz="4400" dirty="0" err="1" smtClean="0">
                <a:solidFill>
                  <a:prstClr val="black"/>
                </a:solidFill>
              </a:rPr>
              <a:t>c</a:t>
            </a:r>
            <a:r>
              <a:rPr lang="en-US" sz="4400" b="1" dirty="0" err="1" smtClean="0">
                <a:solidFill>
                  <a:prstClr val="black"/>
                </a:solidFill>
              </a:rPr>
              <a:t>en</a:t>
            </a:r>
            <a:endParaRPr lang="en-US" sz="4400" b="1" dirty="0">
              <a:solidFill>
                <a:prstClr val="black"/>
              </a:solidFill>
            </a:endParaRPr>
          </a:p>
        </p:txBody>
      </p:sp>
      <p:sp>
        <p:nvSpPr>
          <p:cNvPr id="16" name="Title 1"/>
          <p:cNvSpPr txBox="1">
            <a:spLocks/>
          </p:cNvSpPr>
          <p:nvPr/>
        </p:nvSpPr>
        <p:spPr>
          <a:xfrm>
            <a:off x="188686" y="109851"/>
            <a:ext cx="11146971" cy="1356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r>
              <a:rPr lang="en-US" sz="5400" dirty="0" smtClean="0">
                <a:sym typeface="Wingdings" panose="05000000000000000000" pitchFamily="2" charset="2"/>
              </a:rPr>
              <a:t>Stem-changers: </a:t>
            </a:r>
            <a:r>
              <a:rPr lang="en-US" sz="5400" dirty="0" err="1" smtClean="0">
                <a:sym typeface="Wingdings" panose="05000000000000000000" pitchFamily="2" charset="2"/>
              </a:rPr>
              <a:t>ei</a:t>
            </a:r>
            <a:endParaRPr lang="en-US" sz="5400" dirty="0"/>
          </a:p>
        </p:txBody>
      </p:sp>
    </p:spTree>
    <p:extLst>
      <p:ext uri="{BB962C8B-B14F-4D97-AF65-F5344CB8AC3E}">
        <p14:creationId xmlns:p14="http://schemas.microsoft.com/office/powerpoint/2010/main" val="3216004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Vocabulario</a:t>
            </a:r>
            <a:r>
              <a:rPr lang="en-US" dirty="0" smtClean="0"/>
              <a:t> </a:t>
            </a:r>
            <a:r>
              <a:rPr lang="en-US" dirty="0" err="1" smtClean="0"/>
              <a:t>Tema</a:t>
            </a:r>
            <a:r>
              <a:rPr lang="en-US" dirty="0" smtClean="0"/>
              <a:t> 1 </a:t>
            </a:r>
            <a:r>
              <a:rPr lang="en-US" dirty="0" err="1" smtClean="0"/>
              <a:t>Lista</a:t>
            </a:r>
            <a:r>
              <a:rPr lang="en-US" dirty="0" smtClean="0"/>
              <a:t> A</a:t>
            </a:r>
            <a:endParaRPr lang="en-US" dirty="0"/>
          </a:p>
        </p:txBody>
      </p:sp>
      <p:sp>
        <p:nvSpPr>
          <p:cNvPr id="3" name="Content Placeholder 2"/>
          <p:cNvSpPr>
            <a:spLocks noGrp="1"/>
          </p:cNvSpPr>
          <p:nvPr>
            <p:ph idx="1"/>
          </p:nvPr>
        </p:nvSpPr>
        <p:spPr>
          <a:xfrm>
            <a:off x="1146629" y="1683657"/>
            <a:ext cx="9869242" cy="4905829"/>
          </a:xfrm>
        </p:spPr>
        <p:txBody>
          <a:bodyPr>
            <a:normAutofit fontScale="85000" lnSpcReduction="20000"/>
          </a:bodyPr>
          <a:lstStyle/>
          <a:p>
            <a:pPr lvl="0">
              <a:lnSpc>
                <a:spcPct val="120000"/>
              </a:lnSpc>
              <a:spcBef>
                <a:spcPts val="0"/>
              </a:spcBef>
            </a:pPr>
            <a:r>
              <a:rPr lang="en-US" dirty="0">
                <a:solidFill>
                  <a:schemeClr val="tx1"/>
                </a:solidFill>
              </a:rPr>
              <a:t>Alto(a)</a:t>
            </a:r>
          </a:p>
          <a:p>
            <a:pPr lvl="0">
              <a:lnSpc>
                <a:spcPct val="120000"/>
              </a:lnSpc>
              <a:spcBef>
                <a:spcPts val="0"/>
              </a:spcBef>
            </a:pPr>
            <a:r>
              <a:rPr lang="en-US" dirty="0" err="1">
                <a:solidFill>
                  <a:schemeClr val="tx1"/>
                </a:solidFill>
              </a:rPr>
              <a:t>Bajo</a:t>
            </a:r>
            <a:r>
              <a:rPr lang="es-US" dirty="0">
                <a:solidFill>
                  <a:schemeClr val="tx1"/>
                </a:solidFill>
              </a:rPr>
              <a:t>(a)</a:t>
            </a:r>
            <a:endParaRPr lang="en-US" dirty="0">
              <a:solidFill>
                <a:schemeClr val="tx1"/>
              </a:solidFill>
            </a:endParaRPr>
          </a:p>
          <a:p>
            <a:pPr lvl="0">
              <a:lnSpc>
                <a:spcPct val="120000"/>
              </a:lnSpc>
              <a:spcBef>
                <a:spcPts val="0"/>
              </a:spcBef>
            </a:pPr>
            <a:r>
              <a:rPr lang="es-US" dirty="0">
                <a:solidFill>
                  <a:schemeClr val="tx1"/>
                </a:solidFill>
              </a:rPr>
              <a:t>Gordo(a)</a:t>
            </a:r>
            <a:endParaRPr lang="en-US" dirty="0">
              <a:solidFill>
                <a:schemeClr val="tx1"/>
              </a:solidFill>
            </a:endParaRPr>
          </a:p>
          <a:p>
            <a:pPr lvl="0">
              <a:lnSpc>
                <a:spcPct val="120000"/>
              </a:lnSpc>
              <a:spcBef>
                <a:spcPts val="0"/>
              </a:spcBef>
            </a:pPr>
            <a:r>
              <a:rPr lang="es-US" dirty="0">
                <a:solidFill>
                  <a:schemeClr val="tx1"/>
                </a:solidFill>
              </a:rPr>
              <a:t>Flaco(a)</a:t>
            </a:r>
            <a:endParaRPr lang="en-US" dirty="0">
              <a:solidFill>
                <a:schemeClr val="tx1"/>
              </a:solidFill>
            </a:endParaRPr>
          </a:p>
          <a:p>
            <a:pPr lvl="0">
              <a:lnSpc>
                <a:spcPct val="120000"/>
              </a:lnSpc>
              <a:spcBef>
                <a:spcPts val="0"/>
              </a:spcBef>
            </a:pPr>
            <a:r>
              <a:rPr lang="es-US" dirty="0">
                <a:solidFill>
                  <a:schemeClr val="tx1"/>
                </a:solidFill>
              </a:rPr>
              <a:t>Fuerte</a:t>
            </a:r>
            <a:endParaRPr lang="en-US" dirty="0">
              <a:solidFill>
                <a:schemeClr val="tx1"/>
              </a:solidFill>
            </a:endParaRPr>
          </a:p>
          <a:p>
            <a:pPr lvl="0">
              <a:lnSpc>
                <a:spcPct val="120000"/>
              </a:lnSpc>
              <a:spcBef>
                <a:spcPts val="0"/>
              </a:spcBef>
            </a:pPr>
            <a:r>
              <a:rPr lang="es-US" dirty="0">
                <a:solidFill>
                  <a:schemeClr val="tx1"/>
                </a:solidFill>
              </a:rPr>
              <a:t>Débil</a:t>
            </a:r>
            <a:endParaRPr lang="en-US" dirty="0">
              <a:solidFill>
                <a:schemeClr val="tx1"/>
              </a:solidFill>
            </a:endParaRPr>
          </a:p>
          <a:p>
            <a:pPr lvl="0">
              <a:lnSpc>
                <a:spcPct val="120000"/>
              </a:lnSpc>
              <a:spcBef>
                <a:spcPts val="0"/>
              </a:spcBef>
            </a:pPr>
            <a:r>
              <a:rPr lang="es-US" dirty="0">
                <a:solidFill>
                  <a:schemeClr val="tx1"/>
                </a:solidFill>
              </a:rPr>
              <a:t>Bonito(a)</a:t>
            </a:r>
            <a:endParaRPr lang="en-US" dirty="0">
              <a:solidFill>
                <a:schemeClr val="tx1"/>
              </a:solidFill>
            </a:endParaRPr>
          </a:p>
          <a:p>
            <a:pPr lvl="0">
              <a:lnSpc>
                <a:spcPct val="120000"/>
              </a:lnSpc>
              <a:spcBef>
                <a:spcPts val="0"/>
              </a:spcBef>
            </a:pPr>
            <a:r>
              <a:rPr lang="es-US" dirty="0">
                <a:solidFill>
                  <a:schemeClr val="tx1"/>
                </a:solidFill>
              </a:rPr>
              <a:t>Guapo(a)</a:t>
            </a:r>
            <a:endParaRPr lang="en-US" dirty="0">
              <a:solidFill>
                <a:schemeClr val="tx1"/>
              </a:solidFill>
            </a:endParaRPr>
          </a:p>
          <a:p>
            <a:pPr lvl="0">
              <a:lnSpc>
                <a:spcPct val="120000"/>
              </a:lnSpc>
              <a:spcBef>
                <a:spcPts val="0"/>
              </a:spcBef>
            </a:pPr>
            <a:r>
              <a:rPr lang="es-US" dirty="0">
                <a:solidFill>
                  <a:schemeClr val="tx1"/>
                </a:solidFill>
              </a:rPr>
              <a:t>De pelo negro</a:t>
            </a:r>
            <a:endParaRPr lang="en-US" dirty="0">
              <a:solidFill>
                <a:schemeClr val="tx1"/>
              </a:solidFill>
            </a:endParaRPr>
          </a:p>
          <a:p>
            <a:pPr lvl="0">
              <a:lnSpc>
                <a:spcPct val="120000"/>
              </a:lnSpc>
              <a:spcBef>
                <a:spcPts val="0"/>
              </a:spcBef>
            </a:pPr>
            <a:r>
              <a:rPr lang="es-US" dirty="0">
                <a:solidFill>
                  <a:schemeClr val="tx1"/>
                </a:solidFill>
              </a:rPr>
              <a:t>De pelo castaño</a:t>
            </a:r>
            <a:endParaRPr lang="en-US" dirty="0">
              <a:solidFill>
                <a:schemeClr val="tx1"/>
              </a:solidFill>
            </a:endParaRPr>
          </a:p>
          <a:p>
            <a:pPr lvl="0">
              <a:lnSpc>
                <a:spcPct val="120000"/>
              </a:lnSpc>
              <a:spcBef>
                <a:spcPts val="0"/>
              </a:spcBef>
            </a:pPr>
            <a:r>
              <a:rPr lang="es-US" dirty="0">
                <a:solidFill>
                  <a:schemeClr val="tx1"/>
                </a:solidFill>
              </a:rPr>
              <a:t>Rubio(a)</a:t>
            </a:r>
            <a:endParaRPr lang="en-US" dirty="0">
              <a:solidFill>
                <a:schemeClr val="tx1"/>
              </a:solidFill>
            </a:endParaRPr>
          </a:p>
          <a:p>
            <a:pPr lvl="0">
              <a:lnSpc>
                <a:spcPct val="120000"/>
              </a:lnSpc>
              <a:spcBef>
                <a:spcPts val="0"/>
              </a:spcBef>
            </a:pPr>
            <a:r>
              <a:rPr lang="es-US" dirty="0">
                <a:solidFill>
                  <a:schemeClr val="tx1"/>
                </a:solidFill>
              </a:rPr>
              <a:t>Pelirrojo(a)</a:t>
            </a:r>
            <a:endParaRPr lang="en-US" dirty="0">
              <a:solidFill>
                <a:schemeClr val="tx1"/>
              </a:solidFill>
            </a:endParaRPr>
          </a:p>
          <a:p>
            <a:pPr lvl="0">
              <a:lnSpc>
                <a:spcPct val="120000"/>
              </a:lnSpc>
              <a:spcBef>
                <a:spcPts val="0"/>
              </a:spcBef>
            </a:pPr>
            <a:r>
              <a:rPr lang="es-US" dirty="0" smtClean="0">
                <a:solidFill>
                  <a:schemeClr val="tx1"/>
                </a:solidFill>
              </a:rPr>
              <a:t>Moreno(a)</a:t>
            </a:r>
            <a:endParaRPr lang="en-US" dirty="0">
              <a:solidFill>
                <a:schemeClr val="tx1"/>
              </a:solidFill>
            </a:endParaRPr>
          </a:p>
          <a:p>
            <a:pPr lvl="0">
              <a:lnSpc>
                <a:spcPct val="120000"/>
              </a:lnSpc>
              <a:spcBef>
                <a:spcPts val="0"/>
              </a:spcBef>
            </a:pPr>
            <a:r>
              <a:rPr lang="es-US" dirty="0">
                <a:solidFill>
                  <a:schemeClr val="tx1"/>
                </a:solidFill>
              </a:rPr>
              <a:t>De piel clara</a:t>
            </a:r>
            <a:endParaRPr lang="en-US" dirty="0">
              <a:solidFill>
                <a:schemeClr val="tx1"/>
              </a:solidFill>
            </a:endParaRPr>
          </a:p>
          <a:p>
            <a:pPr lvl="0">
              <a:lnSpc>
                <a:spcPct val="120000"/>
              </a:lnSpc>
              <a:spcBef>
                <a:spcPts val="0"/>
              </a:spcBef>
            </a:pPr>
            <a:r>
              <a:rPr lang="en-US" dirty="0">
                <a:solidFill>
                  <a:schemeClr val="tx1"/>
                </a:solidFill>
              </a:rPr>
              <a:t>Self-selected </a:t>
            </a:r>
            <a:r>
              <a:rPr lang="en-US" dirty="0" smtClean="0">
                <a:solidFill>
                  <a:schemeClr val="tx1"/>
                </a:solidFill>
              </a:rPr>
              <a:t>vocab</a:t>
            </a:r>
          </a:p>
          <a:p>
            <a:pPr lvl="0">
              <a:lnSpc>
                <a:spcPct val="120000"/>
              </a:lnSpc>
              <a:spcBef>
                <a:spcPts val="0"/>
              </a:spcBef>
            </a:pPr>
            <a:r>
              <a:rPr lang="es-US" dirty="0" err="1" smtClean="0">
                <a:solidFill>
                  <a:schemeClr val="tx1"/>
                </a:solidFill>
              </a:rPr>
              <a:t>Self-selected</a:t>
            </a:r>
            <a:r>
              <a:rPr lang="es-US" dirty="0" smtClean="0">
                <a:solidFill>
                  <a:schemeClr val="tx1"/>
                </a:solidFill>
              </a:rPr>
              <a:t> </a:t>
            </a:r>
            <a:r>
              <a:rPr lang="es-US" dirty="0" err="1">
                <a:solidFill>
                  <a:schemeClr val="tx1"/>
                </a:solidFill>
              </a:rPr>
              <a:t>vocab</a:t>
            </a:r>
            <a:endParaRPr lang="en-US" dirty="0">
              <a:solidFill>
                <a:schemeClr val="tx1"/>
              </a:solidFill>
            </a:endParaRPr>
          </a:p>
          <a:p>
            <a:pPr marL="45720" indent="0">
              <a:buNone/>
            </a:pPr>
            <a:endParaRPr lang="en-US" dirty="0"/>
          </a:p>
        </p:txBody>
      </p:sp>
    </p:spTree>
    <p:extLst>
      <p:ext uri="{BB962C8B-B14F-4D97-AF65-F5344CB8AC3E}">
        <p14:creationId xmlns:p14="http://schemas.microsoft.com/office/powerpoint/2010/main" val="10292431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713" y="609600"/>
            <a:ext cx="11727543" cy="1356360"/>
          </a:xfrm>
        </p:spPr>
        <p:txBody>
          <a:bodyPr>
            <a:normAutofit/>
          </a:bodyPr>
          <a:lstStyle/>
          <a:p>
            <a:pPr algn="ctr"/>
            <a:r>
              <a:rPr lang="en-US" sz="5400" dirty="0" smtClean="0"/>
              <a:t>-go Verbs</a:t>
            </a:r>
            <a:br>
              <a:rPr lang="en-US" sz="5400" dirty="0" smtClean="0"/>
            </a:br>
            <a:r>
              <a:rPr lang="en-US" sz="3600" dirty="0" smtClean="0">
                <a:solidFill>
                  <a:schemeClr val="tx1"/>
                </a:solidFill>
              </a:rPr>
              <a:t>***These verbs are only different in the YO form***</a:t>
            </a:r>
            <a:endParaRPr lang="en-US" sz="3600" dirty="0">
              <a:solidFill>
                <a:schemeClr val="tx1"/>
              </a:solidFill>
            </a:endParaRPr>
          </a:p>
        </p:txBody>
      </p:sp>
      <p:sp>
        <p:nvSpPr>
          <p:cNvPr id="4" name="TextBox 3"/>
          <p:cNvSpPr txBox="1"/>
          <p:nvPr/>
        </p:nvSpPr>
        <p:spPr>
          <a:xfrm>
            <a:off x="609598" y="2168793"/>
            <a:ext cx="2202545"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Hacer</a:t>
            </a:r>
            <a:r>
              <a:rPr lang="en-US" sz="4400" dirty="0" smtClean="0">
                <a:solidFill>
                  <a:prstClr val="black"/>
                </a:solidFill>
              </a:rPr>
              <a:t>=</a:t>
            </a:r>
            <a:endParaRPr lang="en-US" sz="4400" dirty="0">
              <a:solidFill>
                <a:prstClr val="black"/>
              </a:solidFill>
            </a:endParaRPr>
          </a:p>
        </p:txBody>
      </p:sp>
      <p:sp>
        <p:nvSpPr>
          <p:cNvPr id="5" name="TextBox 4"/>
          <p:cNvSpPr txBox="1"/>
          <p:nvPr/>
        </p:nvSpPr>
        <p:spPr>
          <a:xfrm>
            <a:off x="792840" y="3075777"/>
            <a:ext cx="10922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Yo</a:t>
            </a:r>
            <a:endParaRPr lang="en-US" sz="4400" dirty="0">
              <a:solidFill>
                <a:prstClr val="black"/>
              </a:solidFill>
            </a:endParaRPr>
          </a:p>
        </p:txBody>
      </p:sp>
      <p:sp>
        <p:nvSpPr>
          <p:cNvPr id="10" name="TextBox 9"/>
          <p:cNvSpPr txBox="1"/>
          <p:nvPr/>
        </p:nvSpPr>
        <p:spPr>
          <a:xfrm>
            <a:off x="3000829" y="2178998"/>
            <a:ext cx="2238831" cy="769441"/>
          </a:xfrm>
          <a:prstGeom prst="rect">
            <a:avLst/>
          </a:prstGeom>
          <a:solidFill>
            <a:srgbClr val="CC00FF"/>
          </a:solidFill>
        </p:spPr>
        <p:txBody>
          <a:bodyPr wrap="square" rtlCol="0">
            <a:spAutoFit/>
          </a:bodyPr>
          <a:lstStyle/>
          <a:p>
            <a:pPr algn="ctr" defTabSz="914400"/>
            <a:r>
              <a:rPr lang="en-US" sz="4400" dirty="0" smtClean="0">
                <a:solidFill>
                  <a:prstClr val="black"/>
                </a:solidFill>
              </a:rPr>
              <a:t>To do</a:t>
            </a:r>
            <a:endParaRPr lang="en-US" sz="4400" dirty="0">
              <a:solidFill>
                <a:prstClr val="black"/>
              </a:solidFill>
            </a:endParaRPr>
          </a:p>
        </p:txBody>
      </p:sp>
      <p:sp>
        <p:nvSpPr>
          <p:cNvPr id="11" name="TextBox 10"/>
          <p:cNvSpPr txBox="1"/>
          <p:nvPr/>
        </p:nvSpPr>
        <p:spPr>
          <a:xfrm>
            <a:off x="2031997" y="3075776"/>
            <a:ext cx="2452916"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Ha</a:t>
            </a:r>
            <a:r>
              <a:rPr lang="en-US" sz="4400" b="1" dirty="0" err="1" smtClean="0">
                <a:solidFill>
                  <a:srgbClr val="FF0000"/>
                </a:solidFill>
              </a:rPr>
              <a:t>g</a:t>
            </a:r>
            <a:r>
              <a:rPr lang="en-US" sz="4400" b="1" dirty="0" err="1" smtClean="0">
                <a:solidFill>
                  <a:prstClr val="black"/>
                </a:solidFill>
              </a:rPr>
              <a:t>o</a:t>
            </a:r>
            <a:endParaRPr lang="en-US" sz="4400" b="1" dirty="0">
              <a:solidFill>
                <a:prstClr val="black"/>
              </a:solidFill>
            </a:endParaRPr>
          </a:p>
        </p:txBody>
      </p:sp>
      <p:sp>
        <p:nvSpPr>
          <p:cNvPr id="16" name="TextBox 15"/>
          <p:cNvSpPr txBox="1"/>
          <p:nvPr/>
        </p:nvSpPr>
        <p:spPr>
          <a:xfrm>
            <a:off x="609597" y="4569806"/>
            <a:ext cx="2202545"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Poner</a:t>
            </a:r>
            <a:r>
              <a:rPr lang="en-US" sz="4400" dirty="0" smtClean="0">
                <a:solidFill>
                  <a:prstClr val="black"/>
                </a:solidFill>
              </a:rPr>
              <a:t>=</a:t>
            </a:r>
            <a:endParaRPr lang="en-US" sz="4400" dirty="0">
              <a:solidFill>
                <a:prstClr val="black"/>
              </a:solidFill>
            </a:endParaRPr>
          </a:p>
        </p:txBody>
      </p:sp>
      <p:sp>
        <p:nvSpPr>
          <p:cNvPr id="17" name="TextBox 16"/>
          <p:cNvSpPr txBox="1"/>
          <p:nvPr/>
        </p:nvSpPr>
        <p:spPr>
          <a:xfrm>
            <a:off x="3000828" y="4582167"/>
            <a:ext cx="2238831" cy="769441"/>
          </a:xfrm>
          <a:prstGeom prst="rect">
            <a:avLst/>
          </a:prstGeom>
          <a:solidFill>
            <a:srgbClr val="CC00FF"/>
          </a:solidFill>
        </p:spPr>
        <p:txBody>
          <a:bodyPr wrap="square" rtlCol="0">
            <a:spAutoFit/>
          </a:bodyPr>
          <a:lstStyle/>
          <a:p>
            <a:pPr algn="ctr" defTabSz="914400"/>
            <a:r>
              <a:rPr lang="en-US" sz="4400" dirty="0" smtClean="0">
                <a:solidFill>
                  <a:prstClr val="black"/>
                </a:solidFill>
              </a:rPr>
              <a:t>To put</a:t>
            </a:r>
            <a:endParaRPr lang="en-US" sz="4400" dirty="0">
              <a:solidFill>
                <a:prstClr val="black"/>
              </a:solidFill>
            </a:endParaRPr>
          </a:p>
        </p:txBody>
      </p:sp>
      <p:sp>
        <p:nvSpPr>
          <p:cNvPr id="18" name="TextBox 17"/>
          <p:cNvSpPr txBox="1"/>
          <p:nvPr/>
        </p:nvSpPr>
        <p:spPr>
          <a:xfrm>
            <a:off x="792840" y="5483863"/>
            <a:ext cx="10922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Yo</a:t>
            </a:r>
            <a:endParaRPr lang="en-US" sz="4400" dirty="0">
              <a:solidFill>
                <a:prstClr val="black"/>
              </a:solidFill>
            </a:endParaRPr>
          </a:p>
        </p:txBody>
      </p:sp>
      <p:sp>
        <p:nvSpPr>
          <p:cNvPr id="19" name="TextBox 18"/>
          <p:cNvSpPr txBox="1"/>
          <p:nvPr/>
        </p:nvSpPr>
        <p:spPr>
          <a:xfrm>
            <a:off x="2031997" y="5473653"/>
            <a:ext cx="2452916" cy="769441"/>
          </a:xfrm>
          <a:prstGeom prst="rect">
            <a:avLst/>
          </a:prstGeom>
          <a:solidFill>
            <a:srgbClr val="FFC000"/>
          </a:solidFill>
        </p:spPr>
        <p:txBody>
          <a:bodyPr wrap="square" rtlCol="0">
            <a:spAutoFit/>
          </a:bodyPr>
          <a:lstStyle/>
          <a:p>
            <a:pPr algn="ctr" defTabSz="914400"/>
            <a:r>
              <a:rPr lang="en-US" sz="4400" dirty="0" smtClean="0">
                <a:solidFill>
                  <a:prstClr val="black"/>
                </a:solidFill>
              </a:rPr>
              <a:t>Pon</a:t>
            </a:r>
            <a:r>
              <a:rPr lang="en-US" sz="4400" b="1" dirty="0" smtClean="0">
                <a:solidFill>
                  <a:srgbClr val="FF0000"/>
                </a:solidFill>
              </a:rPr>
              <a:t>g</a:t>
            </a:r>
            <a:r>
              <a:rPr lang="en-US" sz="4400" dirty="0" smtClean="0">
                <a:solidFill>
                  <a:prstClr val="black"/>
                </a:solidFill>
              </a:rPr>
              <a:t>o</a:t>
            </a:r>
            <a:endParaRPr lang="en-US" sz="4400" b="1" dirty="0">
              <a:solidFill>
                <a:prstClr val="black"/>
              </a:solidFill>
            </a:endParaRPr>
          </a:p>
        </p:txBody>
      </p:sp>
      <p:sp>
        <p:nvSpPr>
          <p:cNvPr id="12" name="TextBox 11"/>
          <p:cNvSpPr txBox="1"/>
          <p:nvPr/>
        </p:nvSpPr>
        <p:spPr>
          <a:xfrm>
            <a:off x="6422569" y="2178998"/>
            <a:ext cx="2202545"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Decir</a:t>
            </a:r>
            <a:r>
              <a:rPr lang="en-US" sz="4400" dirty="0" smtClean="0">
                <a:solidFill>
                  <a:prstClr val="black"/>
                </a:solidFill>
              </a:rPr>
              <a:t>=</a:t>
            </a:r>
            <a:endParaRPr lang="en-US" sz="4400" dirty="0">
              <a:solidFill>
                <a:prstClr val="black"/>
              </a:solidFill>
            </a:endParaRPr>
          </a:p>
        </p:txBody>
      </p:sp>
      <p:sp>
        <p:nvSpPr>
          <p:cNvPr id="13" name="TextBox 12"/>
          <p:cNvSpPr txBox="1"/>
          <p:nvPr/>
        </p:nvSpPr>
        <p:spPr>
          <a:xfrm>
            <a:off x="8871858" y="2168793"/>
            <a:ext cx="2238831" cy="769441"/>
          </a:xfrm>
          <a:prstGeom prst="rect">
            <a:avLst/>
          </a:prstGeom>
          <a:solidFill>
            <a:srgbClr val="CC00FF"/>
          </a:solidFill>
        </p:spPr>
        <p:txBody>
          <a:bodyPr wrap="square" rtlCol="0">
            <a:spAutoFit/>
          </a:bodyPr>
          <a:lstStyle/>
          <a:p>
            <a:pPr algn="ctr" defTabSz="914400"/>
            <a:r>
              <a:rPr lang="en-US" sz="4400" dirty="0" smtClean="0">
                <a:solidFill>
                  <a:prstClr val="black"/>
                </a:solidFill>
              </a:rPr>
              <a:t>To say</a:t>
            </a:r>
            <a:endParaRPr lang="en-US" sz="4400" dirty="0">
              <a:solidFill>
                <a:prstClr val="black"/>
              </a:solidFill>
            </a:endParaRPr>
          </a:p>
        </p:txBody>
      </p:sp>
      <p:sp>
        <p:nvSpPr>
          <p:cNvPr id="14" name="TextBox 13"/>
          <p:cNvSpPr txBox="1"/>
          <p:nvPr/>
        </p:nvSpPr>
        <p:spPr>
          <a:xfrm>
            <a:off x="6663869" y="3075776"/>
            <a:ext cx="10922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Yo</a:t>
            </a:r>
            <a:endParaRPr lang="en-US" sz="4400" dirty="0">
              <a:solidFill>
                <a:prstClr val="black"/>
              </a:solidFill>
            </a:endParaRPr>
          </a:p>
        </p:txBody>
      </p:sp>
      <p:sp>
        <p:nvSpPr>
          <p:cNvPr id="15" name="TextBox 14"/>
          <p:cNvSpPr txBox="1"/>
          <p:nvPr/>
        </p:nvSpPr>
        <p:spPr>
          <a:xfrm>
            <a:off x="7946568" y="3080373"/>
            <a:ext cx="2452916"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Di</a:t>
            </a:r>
            <a:r>
              <a:rPr lang="en-US" sz="4400" b="1" dirty="0" err="1" smtClean="0">
                <a:solidFill>
                  <a:srgbClr val="FF0000"/>
                </a:solidFill>
              </a:rPr>
              <a:t>g</a:t>
            </a:r>
            <a:r>
              <a:rPr lang="en-US" sz="4400" b="1" dirty="0" err="1" smtClean="0">
                <a:solidFill>
                  <a:prstClr val="black"/>
                </a:solidFill>
              </a:rPr>
              <a:t>o</a:t>
            </a:r>
            <a:endParaRPr lang="en-US" sz="4400" b="1" dirty="0">
              <a:solidFill>
                <a:prstClr val="black"/>
              </a:solidFill>
            </a:endParaRPr>
          </a:p>
        </p:txBody>
      </p:sp>
      <p:sp>
        <p:nvSpPr>
          <p:cNvPr id="20" name="TextBox 19"/>
          <p:cNvSpPr txBox="1"/>
          <p:nvPr/>
        </p:nvSpPr>
        <p:spPr>
          <a:xfrm>
            <a:off x="6422568" y="4569805"/>
            <a:ext cx="2202545"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Tener</a:t>
            </a:r>
            <a:r>
              <a:rPr lang="en-US" sz="4400" dirty="0" smtClean="0">
                <a:solidFill>
                  <a:prstClr val="black"/>
                </a:solidFill>
              </a:rPr>
              <a:t>=</a:t>
            </a:r>
            <a:endParaRPr lang="en-US" sz="4400" dirty="0">
              <a:solidFill>
                <a:prstClr val="black"/>
              </a:solidFill>
            </a:endParaRPr>
          </a:p>
        </p:txBody>
      </p:sp>
      <p:sp>
        <p:nvSpPr>
          <p:cNvPr id="21" name="TextBox 20"/>
          <p:cNvSpPr txBox="1"/>
          <p:nvPr/>
        </p:nvSpPr>
        <p:spPr>
          <a:xfrm>
            <a:off x="8850086" y="4569804"/>
            <a:ext cx="2500086" cy="769441"/>
          </a:xfrm>
          <a:prstGeom prst="rect">
            <a:avLst/>
          </a:prstGeom>
          <a:solidFill>
            <a:srgbClr val="CC00FF"/>
          </a:solidFill>
        </p:spPr>
        <p:txBody>
          <a:bodyPr wrap="square" rtlCol="0">
            <a:spAutoFit/>
          </a:bodyPr>
          <a:lstStyle/>
          <a:p>
            <a:pPr algn="ctr" defTabSz="914400"/>
            <a:r>
              <a:rPr lang="en-US" sz="4400" dirty="0" smtClean="0">
                <a:solidFill>
                  <a:prstClr val="black"/>
                </a:solidFill>
              </a:rPr>
              <a:t>To have</a:t>
            </a:r>
            <a:endParaRPr lang="en-US" sz="4400" dirty="0">
              <a:solidFill>
                <a:prstClr val="black"/>
              </a:solidFill>
            </a:endParaRPr>
          </a:p>
        </p:txBody>
      </p:sp>
      <p:sp>
        <p:nvSpPr>
          <p:cNvPr id="22" name="TextBox 21"/>
          <p:cNvSpPr txBox="1"/>
          <p:nvPr/>
        </p:nvSpPr>
        <p:spPr>
          <a:xfrm>
            <a:off x="6663868" y="5552284"/>
            <a:ext cx="10922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Yo</a:t>
            </a:r>
            <a:endParaRPr lang="en-US" sz="4400" dirty="0">
              <a:solidFill>
                <a:prstClr val="black"/>
              </a:solidFill>
            </a:endParaRPr>
          </a:p>
        </p:txBody>
      </p:sp>
      <p:sp>
        <p:nvSpPr>
          <p:cNvPr id="23" name="TextBox 22"/>
          <p:cNvSpPr txBox="1"/>
          <p:nvPr/>
        </p:nvSpPr>
        <p:spPr>
          <a:xfrm>
            <a:off x="7946568" y="5552284"/>
            <a:ext cx="2452916"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Ten</a:t>
            </a:r>
            <a:r>
              <a:rPr lang="en-US" sz="4400" b="1" dirty="0" err="1" smtClean="0">
                <a:solidFill>
                  <a:srgbClr val="FF0000"/>
                </a:solidFill>
              </a:rPr>
              <a:t>g</a:t>
            </a:r>
            <a:r>
              <a:rPr lang="en-US" sz="4400" b="1" dirty="0" err="1" smtClean="0">
                <a:solidFill>
                  <a:prstClr val="black"/>
                </a:solidFill>
              </a:rPr>
              <a:t>o</a:t>
            </a:r>
            <a:endParaRPr lang="en-US" sz="4400" b="1" dirty="0">
              <a:solidFill>
                <a:prstClr val="black"/>
              </a:solidFill>
            </a:endParaRPr>
          </a:p>
        </p:txBody>
      </p:sp>
    </p:spTree>
    <p:extLst>
      <p:ext uri="{BB962C8B-B14F-4D97-AF65-F5344CB8AC3E}">
        <p14:creationId xmlns:p14="http://schemas.microsoft.com/office/powerpoint/2010/main" val="4049030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7" grpId="0" animBg="1"/>
      <p:bldP spid="19" grpId="0" animBg="1"/>
      <p:bldP spid="13" grpId="0" animBg="1"/>
      <p:bldP spid="15" grpId="0" animBg="1"/>
      <p:bldP spid="21" grpId="0" animBg="1"/>
      <p:bldP spid="23"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10120086" cy="1356360"/>
          </a:xfrm>
        </p:spPr>
        <p:txBody>
          <a:bodyPr>
            <a:noAutofit/>
          </a:bodyPr>
          <a:lstStyle/>
          <a:p>
            <a:r>
              <a:rPr lang="en-US" dirty="0" smtClean="0"/>
              <a:t>Another Different “</a:t>
            </a:r>
            <a:r>
              <a:rPr lang="en-US" dirty="0" err="1" smtClean="0"/>
              <a:t>Yo</a:t>
            </a:r>
            <a:r>
              <a:rPr lang="en-US" dirty="0" smtClean="0"/>
              <a:t>” Verb</a:t>
            </a:r>
            <a:br>
              <a:rPr lang="en-US" dirty="0" smtClean="0"/>
            </a:br>
            <a:r>
              <a:rPr lang="en-US" sz="3600" dirty="0">
                <a:solidFill>
                  <a:schemeClr val="tx1"/>
                </a:solidFill>
              </a:rPr>
              <a:t>***</a:t>
            </a:r>
            <a:r>
              <a:rPr lang="en-US" sz="3600" dirty="0" smtClean="0">
                <a:solidFill>
                  <a:schemeClr val="tx1"/>
                </a:solidFill>
              </a:rPr>
              <a:t>This verb is </a:t>
            </a:r>
            <a:r>
              <a:rPr lang="en-US" sz="3600" dirty="0">
                <a:solidFill>
                  <a:schemeClr val="tx1"/>
                </a:solidFill>
              </a:rPr>
              <a:t>only different in the YO form***</a:t>
            </a:r>
            <a:endParaRPr lang="en-US" sz="3600" dirty="0"/>
          </a:p>
        </p:txBody>
      </p:sp>
      <p:sp>
        <p:nvSpPr>
          <p:cNvPr id="4" name="TextBox 3"/>
          <p:cNvSpPr txBox="1"/>
          <p:nvPr/>
        </p:nvSpPr>
        <p:spPr>
          <a:xfrm>
            <a:off x="609598" y="2168793"/>
            <a:ext cx="2202545"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Ver</a:t>
            </a:r>
            <a:r>
              <a:rPr lang="en-US" sz="4400" dirty="0" smtClean="0">
                <a:solidFill>
                  <a:prstClr val="black"/>
                </a:solidFill>
              </a:rPr>
              <a:t>=</a:t>
            </a:r>
            <a:endParaRPr lang="en-US" sz="4400" dirty="0">
              <a:solidFill>
                <a:prstClr val="black"/>
              </a:solidFill>
            </a:endParaRPr>
          </a:p>
        </p:txBody>
      </p:sp>
      <p:sp>
        <p:nvSpPr>
          <p:cNvPr id="5" name="TextBox 4"/>
          <p:cNvSpPr txBox="1"/>
          <p:nvPr/>
        </p:nvSpPr>
        <p:spPr>
          <a:xfrm>
            <a:off x="792840" y="3075777"/>
            <a:ext cx="10922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Yo</a:t>
            </a:r>
            <a:endParaRPr lang="en-US" sz="4400" dirty="0">
              <a:solidFill>
                <a:prstClr val="black"/>
              </a:solidFill>
            </a:endParaRPr>
          </a:p>
        </p:txBody>
      </p:sp>
      <p:sp>
        <p:nvSpPr>
          <p:cNvPr id="6" name="TextBox 5"/>
          <p:cNvSpPr txBox="1"/>
          <p:nvPr/>
        </p:nvSpPr>
        <p:spPr>
          <a:xfrm>
            <a:off x="3000829" y="2178998"/>
            <a:ext cx="3225800" cy="769441"/>
          </a:xfrm>
          <a:prstGeom prst="rect">
            <a:avLst/>
          </a:prstGeom>
          <a:solidFill>
            <a:srgbClr val="CC00FF"/>
          </a:solidFill>
        </p:spPr>
        <p:txBody>
          <a:bodyPr wrap="square" rtlCol="0">
            <a:spAutoFit/>
          </a:bodyPr>
          <a:lstStyle/>
          <a:p>
            <a:pPr algn="ctr" defTabSz="914400"/>
            <a:r>
              <a:rPr lang="en-US" sz="4400" dirty="0" smtClean="0">
                <a:solidFill>
                  <a:prstClr val="black"/>
                </a:solidFill>
              </a:rPr>
              <a:t>To see/watch</a:t>
            </a:r>
            <a:endParaRPr lang="en-US" sz="4400" dirty="0">
              <a:solidFill>
                <a:prstClr val="black"/>
              </a:solidFill>
            </a:endParaRPr>
          </a:p>
        </p:txBody>
      </p:sp>
      <p:sp>
        <p:nvSpPr>
          <p:cNvPr id="7" name="TextBox 6"/>
          <p:cNvSpPr txBox="1"/>
          <p:nvPr/>
        </p:nvSpPr>
        <p:spPr>
          <a:xfrm>
            <a:off x="2031997" y="3075776"/>
            <a:ext cx="2452916"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V</a:t>
            </a:r>
            <a:r>
              <a:rPr lang="en-US" sz="4400" b="1" dirty="0" err="1">
                <a:solidFill>
                  <a:srgbClr val="FF0000"/>
                </a:solidFill>
              </a:rPr>
              <a:t>e</a:t>
            </a:r>
            <a:r>
              <a:rPr lang="en-US" sz="4400" b="1" dirty="0" err="1" smtClean="0">
                <a:solidFill>
                  <a:prstClr val="black"/>
                </a:solidFill>
              </a:rPr>
              <a:t>o</a:t>
            </a:r>
            <a:endParaRPr lang="en-US" sz="4400" b="1" dirty="0">
              <a:solidFill>
                <a:prstClr val="black"/>
              </a:solidFill>
            </a:endParaRPr>
          </a:p>
        </p:txBody>
      </p:sp>
    </p:spTree>
    <p:extLst>
      <p:ext uri="{BB962C8B-B14F-4D97-AF65-F5344CB8AC3E}">
        <p14:creationId xmlns:p14="http://schemas.microsoft.com/office/powerpoint/2010/main" val="1773261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Total Rule Breakers</a:t>
            </a:r>
            <a:endParaRPr lang="en-US" sz="5400" dirty="0"/>
          </a:p>
        </p:txBody>
      </p:sp>
      <p:sp>
        <p:nvSpPr>
          <p:cNvPr id="4" name="TextBox 3"/>
          <p:cNvSpPr txBox="1"/>
          <p:nvPr/>
        </p:nvSpPr>
        <p:spPr>
          <a:xfrm>
            <a:off x="609598" y="2703966"/>
            <a:ext cx="2202545"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Ser</a:t>
            </a:r>
            <a:r>
              <a:rPr lang="en-US" sz="4400" dirty="0" smtClean="0">
                <a:solidFill>
                  <a:prstClr val="black"/>
                </a:solidFill>
              </a:rPr>
              <a:t>=</a:t>
            </a:r>
            <a:endParaRPr lang="en-US" sz="4400" dirty="0">
              <a:solidFill>
                <a:prstClr val="black"/>
              </a:solidFill>
            </a:endParaRPr>
          </a:p>
        </p:txBody>
      </p:sp>
      <p:sp>
        <p:nvSpPr>
          <p:cNvPr id="5" name="TextBox 4"/>
          <p:cNvSpPr txBox="1"/>
          <p:nvPr/>
        </p:nvSpPr>
        <p:spPr>
          <a:xfrm>
            <a:off x="838199" y="3814308"/>
            <a:ext cx="10922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Yo</a:t>
            </a:r>
            <a:endParaRPr lang="en-US" sz="4400" dirty="0">
              <a:solidFill>
                <a:prstClr val="black"/>
              </a:solidFill>
            </a:endParaRPr>
          </a:p>
        </p:txBody>
      </p:sp>
      <p:sp>
        <p:nvSpPr>
          <p:cNvPr id="6" name="TextBox 5"/>
          <p:cNvSpPr txBox="1"/>
          <p:nvPr/>
        </p:nvSpPr>
        <p:spPr>
          <a:xfrm>
            <a:off x="838201" y="4692649"/>
            <a:ext cx="1092200"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Tú</a:t>
            </a:r>
            <a:endParaRPr lang="en-US" sz="4400" dirty="0">
              <a:solidFill>
                <a:prstClr val="black"/>
              </a:solidFill>
            </a:endParaRPr>
          </a:p>
        </p:txBody>
      </p:sp>
      <p:sp>
        <p:nvSpPr>
          <p:cNvPr id="7" name="TextBox 6"/>
          <p:cNvSpPr txBox="1"/>
          <p:nvPr/>
        </p:nvSpPr>
        <p:spPr>
          <a:xfrm>
            <a:off x="838199" y="5570990"/>
            <a:ext cx="34290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Él</a:t>
            </a:r>
            <a:r>
              <a:rPr lang="en-US" sz="4400" dirty="0" smtClean="0">
                <a:solidFill>
                  <a:prstClr val="black"/>
                </a:solidFill>
              </a:rPr>
              <a:t>, Ella, </a:t>
            </a:r>
            <a:r>
              <a:rPr lang="en-US" sz="4400" dirty="0" err="1" smtClean="0">
                <a:solidFill>
                  <a:prstClr val="black"/>
                </a:solidFill>
              </a:rPr>
              <a:t>Usted</a:t>
            </a:r>
            <a:endParaRPr lang="en-US" sz="4400" dirty="0">
              <a:solidFill>
                <a:prstClr val="black"/>
              </a:solidFill>
            </a:endParaRPr>
          </a:p>
        </p:txBody>
      </p:sp>
      <p:sp>
        <p:nvSpPr>
          <p:cNvPr id="8" name="TextBox 7"/>
          <p:cNvSpPr txBox="1"/>
          <p:nvPr/>
        </p:nvSpPr>
        <p:spPr>
          <a:xfrm>
            <a:off x="6709229" y="3689485"/>
            <a:ext cx="2478314"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Nosotros</a:t>
            </a:r>
            <a:endParaRPr lang="en-US" sz="4400" dirty="0">
              <a:solidFill>
                <a:prstClr val="black"/>
              </a:solidFill>
            </a:endParaRPr>
          </a:p>
        </p:txBody>
      </p:sp>
      <p:sp>
        <p:nvSpPr>
          <p:cNvPr id="9" name="TextBox 8"/>
          <p:cNvSpPr txBox="1"/>
          <p:nvPr/>
        </p:nvSpPr>
        <p:spPr>
          <a:xfrm>
            <a:off x="6709229" y="4960938"/>
            <a:ext cx="2783114" cy="1446550"/>
          </a:xfrm>
          <a:prstGeom prst="rect">
            <a:avLst/>
          </a:prstGeom>
          <a:solidFill>
            <a:srgbClr val="00B0F0"/>
          </a:solidFill>
        </p:spPr>
        <p:txBody>
          <a:bodyPr wrap="square" rtlCol="0">
            <a:spAutoFit/>
          </a:bodyPr>
          <a:lstStyle/>
          <a:p>
            <a:pPr algn="ctr" defTabSz="914400"/>
            <a:r>
              <a:rPr lang="en-US" sz="4400" dirty="0" err="1" smtClean="0">
                <a:solidFill>
                  <a:prstClr val="black"/>
                </a:solidFill>
              </a:rPr>
              <a:t>Ellos</a:t>
            </a:r>
            <a:r>
              <a:rPr lang="en-US" sz="4400" dirty="0" smtClean="0">
                <a:solidFill>
                  <a:prstClr val="black"/>
                </a:solidFill>
              </a:rPr>
              <a:t>, </a:t>
            </a:r>
            <a:r>
              <a:rPr lang="en-US" sz="4400" dirty="0" err="1" smtClean="0">
                <a:solidFill>
                  <a:prstClr val="black"/>
                </a:solidFill>
              </a:rPr>
              <a:t>Ellas</a:t>
            </a:r>
            <a:r>
              <a:rPr lang="en-US" sz="4400" dirty="0" smtClean="0">
                <a:solidFill>
                  <a:prstClr val="black"/>
                </a:solidFill>
              </a:rPr>
              <a:t>, </a:t>
            </a:r>
            <a:r>
              <a:rPr lang="en-US" sz="4400" dirty="0" err="1" smtClean="0">
                <a:solidFill>
                  <a:prstClr val="black"/>
                </a:solidFill>
              </a:rPr>
              <a:t>Ustedes</a:t>
            </a:r>
            <a:endParaRPr lang="en-US" sz="4400" dirty="0">
              <a:solidFill>
                <a:prstClr val="black"/>
              </a:solidFill>
            </a:endParaRPr>
          </a:p>
        </p:txBody>
      </p:sp>
      <p:sp>
        <p:nvSpPr>
          <p:cNvPr id="10" name="TextBox 9"/>
          <p:cNvSpPr txBox="1"/>
          <p:nvPr/>
        </p:nvSpPr>
        <p:spPr>
          <a:xfrm>
            <a:off x="3000829" y="2662053"/>
            <a:ext cx="2238831" cy="769441"/>
          </a:xfrm>
          <a:prstGeom prst="rect">
            <a:avLst/>
          </a:prstGeom>
          <a:solidFill>
            <a:srgbClr val="CC00FF"/>
          </a:solidFill>
        </p:spPr>
        <p:txBody>
          <a:bodyPr wrap="square" rtlCol="0">
            <a:spAutoFit/>
          </a:bodyPr>
          <a:lstStyle/>
          <a:p>
            <a:pPr algn="ctr" defTabSz="914400"/>
            <a:r>
              <a:rPr lang="en-US" sz="4400" dirty="0" smtClean="0">
                <a:solidFill>
                  <a:prstClr val="black"/>
                </a:solidFill>
              </a:rPr>
              <a:t>To be</a:t>
            </a:r>
            <a:endParaRPr lang="en-US" sz="4400" dirty="0">
              <a:solidFill>
                <a:prstClr val="black"/>
              </a:solidFill>
            </a:endParaRPr>
          </a:p>
        </p:txBody>
      </p:sp>
      <p:sp>
        <p:nvSpPr>
          <p:cNvPr id="11" name="TextBox 10"/>
          <p:cNvSpPr txBox="1"/>
          <p:nvPr/>
        </p:nvSpPr>
        <p:spPr>
          <a:xfrm>
            <a:off x="2293255" y="3731801"/>
            <a:ext cx="2452916" cy="769441"/>
          </a:xfrm>
          <a:prstGeom prst="rect">
            <a:avLst/>
          </a:prstGeom>
          <a:solidFill>
            <a:srgbClr val="FFC000"/>
          </a:solidFill>
        </p:spPr>
        <p:txBody>
          <a:bodyPr wrap="square" rtlCol="0">
            <a:spAutoFit/>
          </a:bodyPr>
          <a:lstStyle/>
          <a:p>
            <a:pPr algn="ctr" defTabSz="914400"/>
            <a:r>
              <a:rPr lang="en-US" sz="4400" dirty="0" smtClean="0">
                <a:solidFill>
                  <a:prstClr val="black"/>
                </a:solidFill>
              </a:rPr>
              <a:t>soy</a:t>
            </a:r>
            <a:endParaRPr lang="en-US" sz="4400" b="1" dirty="0">
              <a:solidFill>
                <a:prstClr val="black"/>
              </a:solidFill>
            </a:endParaRPr>
          </a:p>
        </p:txBody>
      </p:sp>
      <p:sp>
        <p:nvSpPr>
          <p:cNvPr id="12" name="TextBox 11"/>
          <p:cNvSpPr txBox="1"/>
          <p:nvPr/>
        </p:nvSpPr>
        <p:spPr>
          <a:xfrm>
            <a:off x="2293256" y="4666612"/>
            <a:ext cx="2452915"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eres</a:t>
            </a:r>
            <a:endParaRPr lang="en-US" sz="4400" b="1" dirty="0">
              <a:solidFill>
                <a:prstClr val="black"/>
              </a:solidFill>
            </a:endParaRPr>
          </a:p>
        </p:txBody>
      </p:sp>
      <p:sp>
        <p:nvSpPr>
          <p:cNvPr id="13" name="TextBox 12"/>
          <p:cNvSpPr txBox="1"/>
          <p:nvPr/>
        </p:nvSpPr>
        <p:spPr>
          <a:xfrm>
            <a:off x="4379686" y="5570990"/>
            <a:ext cx="2093685"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es</a:t>
            </a:r>
            <a:endParaRPr lang="en-US" sz="4400" b="1" dirty="0">
              <a:solidFill>
                <a:prstClr val="black"/>
              </a:solidFill>
            </a:endParaRPr>
          </a:p>
        </p:txBody>
      </p:sp>
      <p:sp>
        <p:nvSpPr>
          <p:cNvPr id="14" name="TextBox 13"/>
          <p:cNvSpPr txBox="1"/>
          <p:nvPr/>
        </p:nvSpPr>
        <p:spPr>
          <a:xfrm>
            <a:off x="9492343" y="3689484"/>
            <a:ext cx="2667001"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somos</a:t>
            </a:r>
            <a:endParaRPr lang="en-US" sz="4400" b="1" dirty="0">
              <a:solidFill>
                <a:prstClr val="black"/>
              </a:solidFill>
            </a:endParaRPr>
          </a:p>
        </p:txBody>
      </p:sp>
      <p:sp>
        <p:nvSpPr>
          <p:cNvPr id="15" name="TextBox 14"/>
          <p:cNvSpPr txBox="1"/>
          <p:nvPr/>
        </p:nvSpPr>
        <p:spPr>
          <a:xfrm>
            <a:off x="9617528" y="5186269"/>
            <a:ext cx="2541816" cy="769441"/>
          </a:xfrm>
          <a:prstGeom prst="rect">
            <a:avLst/>
          </a:prstGeom>
          <a:solidFill>
            <a:srgbClr val="FFC000"/>
          </a:solidFill>
        </p:spPr>
        <p:txBody>
          <a:bodyPr wrap="square" rtlCol="0">
            <a:spAutoFit/>
          </a:bodyPr>
          <a:lstStyle/>
          <a:p>
            <a:pPr algn="ctr" defTabSz="914400"/>
            <a:r>
              <a:rPr lang="en-US" sz="4400" dirty="0" smtClean="0">
                <a:solidFill>
                  <a:prstClr val="black"/>
                </a:solidFill>
              </a:rPr>
              <a:t>son</a:t>
            </a:r>
            <a:endParaRPr lang="en-US" sz="4400" b="1" dirty="0">
              <a:solidFill>
                <a:prstClr val="black"/>
              </a:solidFill>
            </a:endParaRPr>
          </a:p>
        </p:txBody>
      </p:sp>
    </p:spTree>
    <p:extLst>
      <p:ext uri="{BB962C8B-B14F-4D97-AF65-F5344CB8AC3E}">
        <p14:creationId xmlns:p14="http://schemas.microsoft.com/office/powerpoint/2010/main" val="3827779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Total Rule Breakers</a:t>
            </a:r>
            <a:endParaRPr lang="en-US" sz="5400" dirty="0"/>
          </a:p>
        </p:txBody>
      </p:sp>
      <p:sp>
        <p:nvSpPr>
          <p:cNvPr id="4" name="TextBox 3"/>
          <p:cNvSpPr txBox="1"/>
          <p:nvPr/>
        </p:nvSpPr>
        <p:spPr>
          <a:xfrm>
            <a:off x="609598" y="2703966"/>
            <a:ext cx="2202545"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Ir</a:t>
            </a:r>
            <a:r>
              <a:rPr lang="en-US" sz="4400" dirty="0" smtClean="0">
                <a:solidFill>
                  <a:prstClr val="black"/>
                </a:solidFill>
              </a:rPr>
              <a:t>=</a:t>
            </a:r>
            <a:endParaRPr lang="en-US" sz="4400" dirty="0">
              <a:solidFill>
                <a:prstClr val="black"/>
              </a:solidFill>
            </a:endParaRPr>
          </a:p>
        </p:txBody>
      </p:sp>
      <p:sp>
        <p:nvSpPr>
          <p:cNvPr id="5" name="TextBox 4"/>
          <p:cNvSpPr txBox="1"/>
          <p:nvPr/>
        </p:nvSpPr>
        <p:spPr>
          <a:xfrm>
            <a:off x="838199" y="3814308"/>
            <a:ext cx="10922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Yo</a:t>
            </a:r>
            <a:endParaRPr lang="en-US" sz="4400" dirty="0">
              <a:solidFill>
                <a:prstClr val="black"/>
              </a:solidFill>
            </a:endParaRPr>
          </a:p>
        </p:txBody>
      </p:sp>
      <p:sp>
        <p:nvSpPr>
          <p:cNvPr id="6" name="TextBox 5"/>
          <p:cNvSpPr txBox="1"/>
          <p:nvPr/>
        </p:nvSpPr>
        <p:spPr>
          <a:xfrm>
            <a:off x="838201" y="4692649"/>
            <a:ext cx="1092200"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Tú</a:t>
            </a:r>
            <a:endParaRPr lang="en-US" sz="4400" dirty="0">
              <a:solidFill>
                <a:prstClr val="black"/>
              </a:solidFill>
            </a:endParaRPr>
          </a:p>
        </p:txBody>
      </p:sp>
      <p:sp>
        <p:nvSpPr>
          <p:cNvPr id="7" name="TextBox 6"/>
          <p:cNvSpPr txBox="1"/>
          <p:nvPr/>
        </p:nvSpPr>
        <p:spPr>
          <a:xfrm>
            <a:off x="838199" y="5570990"/>
            <a:ext cx="34290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Él</a:t>
            </a:r>
            <a:r>
              <a:rPr lang="en-US" sz="4400" dirty="0" smtClean="0">
                <a:solidFill>
                  <a:prstClr val="black"/>
                </a:solidFill>
              </a:rPr>
              <a:t>, Ella, </a:t>
            </a:r>
            <a:r>
              <a:rPr lang="en-US" sz="4400" dirty="0" err="1" smtClean="0">
                <a:solidFill>
                  <a:prstClr val="black"/>
                </a:solidFill>
              </a:rPr>
              <a:t>Usted</a:t>
            </a:r>
            <a:endParaRPr lang="en-US" sz="4400" dirty="0">
              <a:solidFill>
                <a:prstClr val="black"/>
              </a:solidFill>
            </a:endParaRPr>
          </a:p>
        </p:txBody>
      </p:sp>
      <p:sp>
        <p:nvSpPr>
          <p:cNvPr id="8" name="TextBox 7"/>
          <p:cNvSpPr txBox="1"/>
          <p:nvPr/>
        </p:nvSpPr>
        <p:spPr>
          <a:xfrm>
            <a:off x="6709229" y="3689485"/>
            <a:ext cx="2478314"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Nosotros</a:t>
            </a:r>
            <a:endParaRPr lang="en-US" sz="4400" dirty="0">
              <a:solidFill>
                <a:prstClr val="black"/>
              </a:solidFill>
            </a:endParaRPr>
          </a:p>
        </p:txBody>
      </p:sp>
      <p:sp>
        <p:nvSpPr>
          <p:cNvPr id="9" name="TextBox 8"/>
          <p:cNvSpPr txBox="1"/>
          <p:nvPr/>
        </p:nvSpPr>
        <p:spPr>
          <a:xfrm>
            <a:off x="6709229" y="4960938"/>
            <a:ext cx="2783114" cy="1446550"/>
          </a:xfrm>
          <a:prstGeom prst="rect">
            <a:avLst/>
          </a:prstGeom>
          <a:solidFill>
            <a:srgbClr val="00B0F0"/>
          </a:solidFill>
        </p:spPr>
        <p:txBody>
          <a:bodyPr wrap="square" rtlCol="0">
            <a:spAutoFit/>
          </a:bodyPr>
          <a:lstStyle/>
          <a:p>
            <a:pPr algn="ctr" defTabSz="914400"/>
            <a:r>
              <a:rPr lang="en-US" sz="4400" dirty="0" err="1" smtClean="0">
                <a:solidFill>
                  <a:prstClr val="black"/>
                </a:solidFill>
              </a:rPr>
              <a:t>Ellos</a:t>
            </a:r>
            <a:r>
              <a:rPr lang="en-US" sz="4400" dirty="0" smtClean="0">
                <a:solidFill>
                  <a:prstClr val="black"/>
                </a:solidFill>
              </a:rPr>
              <a:t>, </a:t>
            </a:r>
            <a:r>
              <a:rPr lang="en-US" sz="4400" dirty="0" err="1" smtClean="0">
                <a:solidFill>
                  <a:prstClr val="black"/>
                </a:solidFill>
              </a:rPr>
              <a:t>Ellas</a:t>
            </a:r>
            <a:r>
              <a:rPr lang="en-US" sz="4400" dirty="0" smtClean="0">
                <a:solidFill>
                  <a:prstClr val="black"/>
                </a:solidFill>
              </a:rPr>
              <a:t>, </a:t>
            </a:r>
            <a:r>
              <a:rPr lang="en-US" sz="4400" dirty="0" err="1" smtClean="0">
                <a:solidFill>
                  <a:prstClr val="black"/>
                </a:solidFill>
              </a:rPr>
              <a:t>Ustedes</a:t>
            </a:r>
            <a:endParaRPr lang="en-US" sz="4400" dirty="0">
              <a:solidFill>
                <a:prstClr val="black"/>
              </a:solidFill>
            </a:endParaRPr>
          </a:p>
        </p:txBody>
      </p:sp>
      <p:sp>
        <p:nvSpPr>
          <p:cNvPr id="10" name="TextBox 9"/>
          <p:cNvSpPr txBox="1"/>
          <p:nvPr/>
        </p:nvSpPr>
        <p:spPr>
          <a:xfrm>
            <a:off x="3000829" y="2662053"/>
            <a:ext cx="2238831" cy="769441"/>
          </a:xfrm>
          <a:prstGeom prst="rect">
            <a:avLst/>
          </a:prstGeom>
          <a:solidFill>
            <a:srgbClr val="CC00FF"/>
          </a:solidFill>
        </p:spPr>
        <p:txBody>
          <a:bodyPr wrap="square" rtlCol="0">
            <a:spAutoFit/>
          </a:bodyPr>
          <a:lstStyle/>
          <a:p>
            <a:pPr algn="ctr" defTabSz="914400"/>
            <a:r>
              <a:rPr lang="en-US" sz="4400" dirty="0" smtClean="0">
                <a:solidFill>
                  <a:prstClr val="black"/>
                </a:solidFill>
              </a:rPr>
              <a:t>To go</a:t>
            </a:r>
            <a:endParaRPr lang="en-US" sz="4400" dirty="0">
              <a:solidFill>
                <a:prstClr val="black"/>
              </a:solidFill>
            </a:endParaRPr>
          </a:p>
        </p:txBody>
      </p:sp>
      <p:sp>
        <p:nvSpPr>
          <p:cNvPr id="11" name="TextBox 10"/>
          <p:cNvSpPr txBox="1"/>
          <p:nvPr/>
        </p:nvSpPr>
        <p:spPr>
          <a:xfrm>
            <a:off x="2293255" y="3731801"/>
            <a:ext cx="2452916"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voy</a:t>
            </a:r>
            <a:endParaRPr lang="en-US" sz="4400" b="1" dirty="0">
              <a:solidFill>
                <a:prstClr val="black"/>
              </a:solidFill>
            </a:endParaRPr>
          </a:p>
        </p:txBody>
      </p:sp>
      <p:sp>
        <p:nvSpPr>
          <p:cNvPr id="12" name="TextBox 11"/>
          <p:cNvSpPr txBox="1"/>
          <p:nvPr/>
        </p:nvSpPr>
        <p:spPr>
          <a:xfrm>
            <a:off x="2293256" y="4666612"/>
            <a:ext cx="2452915" cy="769441"/>
          </a:xfrm>
          <a:prstGeom prst="rect">
            <a:avLst/>
          </a:prstGeom>
          <a:solidFill>
            <a:srgbClr val="FFC000"/>
          </a:solidFill>
        </p:spPr>
        <p:txBody>
          <a:bodyPr wrap="square" rtlCol="0">
            <a:spAutoFit/>
          </a:bodyPr>
          <a:lstStyle/>
          <a:p>
            <a:pPr algn="ctr" defTabSz="914400"/>
            <a:r>
              <a:rPr lang="en-US" sz="4400" dirty="0" smtClean="0">
                <a:solidFill>
                  <a:prstClr val="black"/>
                </a:solidFill>
              </a:rPr>
              <a:t>vas</a:t>
            </a:r>
            <a:endParaRPr lang="en-US" sz="4400" b="1" dirty="0">
              <a:solidFill>
                <a:prstClr val="black"/>
              </a:solidFill>
            </a:endParaRPr>
          </a:p>
        </p:txBody>
      </p:sp>
      <p:sp>
        <p:nvSpPr>
          <p:cNvPr id="13" name="TextBox 12"/>
          <p:cNvSpPr txBox="1"/>
          <p:nvPr/>
        </p:nvSpPr>
        <p:spPr>
          <a:xfrm>
            <a:off x="4379686" y="5570990"/>
            <a:ext cx="2093685"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va</a:t>
            </a:r>
            <a:endParaRPr lang="en-US" sz="4400" b="1" dirty="0">
              <a:solidFill>
                <a:prstClr val="black"/>
              </a:solidFill>
            </a:endParaRPr>
          </a:p>
        </p:txBody>
      </p:sp>
      <p:sp>
        <p:nvSpPr>
          <p:cNvPr id="14" name="TextBox 13"/>
          <p:cNvSpPr txBox="1"/>
          <p:nvPr/>
        </p:nvSpPr>
        <p:spPr>
          <a:xfrm>
            <a:off x="9492343" y="3689484"/>
            <a:ext cx="2667001" cy="769441"/>
          </a:xfrm>
          <a:prstGeom prst="rect">
            <a:avLst/>
          </a:prstGeom>
          <a:solidFill>
            <a:srgbClr val="FFC000"/>
          </a:solidFill>
        </p:spPr>
        <p:txBody>
          <a:bodyPr wrap="square" rtlCol="0">
            <a:spAutoFit/>
          </a:bodyPr>
          <a:lstStyle/>
          <a:p>
            <a:pPr algn="ctr" defTabSz="914400"/>
            <a:r>
              <a:rPr lang="en-US" sz="4400" dirty="0" err="1" smtClean="0">
                <a:solidFill>
                  <a:prstClr val="black"/>
                </a:solidFill>
              </a:rPr>
              <a:t>vamos</a:t>
            </a:r>
            <a:endParaRPr lang="en-US" sz="4400" b="1" dirty="0">
              <a:solidFill>
                <a:prstClr val="black"/>
              </a:solidFill>
            </a:endParaRPr>
          </a:p>
        </p:txBody>
      </p:sp>
      <p:sp>
        <p:nvSpPr>
          <p:cNvPr id="15" name="TextBox 14"/>
          <p:cNvSpPr txBox="1"/>
          <p:nvPr/>
        </p:nvSpPr>
        <p:spPr>
          <a:xfrm>
            <a:off x="9617528" y="5186269"/>
            <a:ext cx="2541816" cy="769441"/>
          </a:xfrm>
          <a:prstGeom prst="rect">
            <a:avLst/>
          </a:prstGeom>
          <a:solidFill>
            <a:srgbClr val="FFC000"/>
          </a:solidFill>
        </p:spPr>
        <p:txBody>
          <a:bodyPr wrap="square" rtlCol="0">
            <a:spAutoFit/>
          </a:bodyPr>
          <a:lstStyle/>
          <a:p>
            <a:pPr algn="ctr" defTabSz="914400"/>
            <a:r>
              <a:rPr lang="en-US" sz="4400" dirty="0" smtClean="0">
                <a:solidFill>
                  <a:prstClr val="black"/>
                </a:solidFill>
              </a:rPr>
              <a:t>van</a:t>
            </a:r>
            <a:endParaRPr lang="en-US" sz="4400" b="1" dirty="0">
              <a:solidFill>
                <a:prstClr val="black"/>
              </a:solidFill>
            </a:endParaRPr>
          </a:p>
        </p:txBody>
      </p:sp>
    </p:spTree>
    <p:extLst>
      <p:ext uri="{BB962C8B-B14F-4D97-AF65-F5344CB8AC3E}">
        <p14:creationId xmlns:p14="http://schemas.microsoft.com/office/powerpoint/2010/main" val="3750366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Matamoscas</a:t>
            </a:r>
            <a:endParaRPr lang="en-US" dirty="0"/>
          </a:p>
        </p:txBody>
      </p:sp>
      <p:sp>
        <p:nvSpPr>
          <p:cNvPr id="3" name="Content Placeholder 2"/>
          <p:cNvSpPr>
            <a:spLocks noGrp="1"/>
          </p:cNvSpPr>
          <p:nvPr>
            <p:ph idx="1"/>
          </p:nvPr>
        </p:nvSpPr>
        <p:spPr/>
        <p:txBody>
          <a:bodyPr/>
          <a:lstStyle/>
          <a:p>
            <a:r>
              <a:rPr lang="en-US" dirty="0" err="1" smtClean="0"/>
              <a:t>Instrucciones</a:t>
            </a:r>
            <a:r>
              <a:rPr lang="en-US" dirty="0" smtClean="0"/>
              <a:t>: Each pair of students needs a copy of the following slide.  Teacher will read a phrase in English.  Students will search for the Spanish translation on their worksheet.  The first student to find the correct conjugation will cross of the verb.  If s/he is correct, she gets a tally mark point.  If s/he is incorrect, the partner gets a tally mark point.</a:t>
            </a:r>
            <a:endParaRPr lang="en-US" dirty="0"/>
          </a:p>
        </p:txBody>
      </p:sp>
    </p:spTree>
    <p:extLst>
      <p:ext uri="{BB962C8B-B14F-4D97-AF65-F5344CB8AC3E}">
        <p14:creationId xmlns:p14="http://schemas.microsoft.com/office/powerpoint/2010/main" val="213863693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1951" y="383721"/>
            <a:ext cx="9875520" cy="595086"/>
          </a:xfrm>
        </p:spPr>
        <p:txBody>
          <a:bodyPr>
            <a:normAutofit fontScale="90000"/>
          </a:bodyPr>
          <a:lstStyle/>
          <a:p>
            <a:pPr algn="ctr"/>
            <a:r>
              <a:rPr lang="en-US" dirty="0" err="1" smtClean="0">
                <a:solidFill>
                  <a:schemeClr val="tx1"/>
                </a:solidFill>
              </a:rPr>
              <a:t>Matamoscas</a:t>
            </a:r>
            <a:endParaRPr lang="en-US" dirty="0">
              <a:solidFill>
                <a:schemeClr val="tx1"/>
              </a:solidFill>
            </a:endParaRPr>
          </a:p>
        </p:txBody>
      </p:sp>
      <p:sp>
        <p:nvSpPr>
          <p:cNvPr id="4" name="Oval 3"/>
          <p:cNvSpPr/>
          <p:nvPr/>
        </p:nvSpPr>
        <p:spPr>
          <a:xfrm>
            <a:off x="258351" y="1063172"/>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543195" y="1293038"/>
            <a:ext cx="1190171" cy="338554"/>
          </a:xfrm>
          <a:prstGeom prst="rect">
            <a:avLst/>
          </a:prstGeom>
          <a:noFill/>
        </p:spPr>
        <p:txBody>
          <a:bodyPr wrap="square" rtlCol="0">
            <a:spAutoFit/>
          </a:bodyPr>
          <a:lstStyle/>
          <a:p>
            <a:pPr algn="ctr"/>
            <a:r>
              <a:rPr lang="en-US" sz="1600" dirty="0" err="1" smtClean="0"/>
              <a:t>hablo</a:t>
            </a:r>
            <a:endParaRPr lang="en-US" sz="1600" dirty="0"/>
          </a:p>
        </p:txBody>
      </p:sp>
      <p:sp>
        <p:nvSpPr>
          <p:cNvPr id="6" name="Oval 5"/>
          <p:cNvSpPr/>
          <p:nvPr/>
        </p:nvSpPr>
        <p:spPr>
          <a:xfrm>
            <a:off x="2249713" y="1081314"/>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535996" y="1293038"/>
            <a:ext cx="1190171" cy="338554"/>
          </a:xfrm>
          <a:prstGeom prst="rect">
            <a:avLst/>
          </a:prstGeom>
          <a:noFill/>
        </p:spPr>
        <p:txBody>
          <a:bodyPr wrap="square" rtlCol="0">
            <a:spAutoFit/>
          </a:bodyPr>
          <a:lstStyle/>
          <a:p>
            <a:pPr algn="ctr"/>
            <a:r>
              <a:rPr lang="en-US" sz="1600" dirty="0" err="1" smtClean="0"/>
              <a:t>juegas</a:t>
            </a:r>
            <a:endParaRPr lang="en-US" sz="1600" dirty="0"/>
          </a:p>
        </p:txBody>
      </p:sp>
      <p:sp>
        <p:nvSpPr>
          <p:cNvPr id="8" name="Oval 7"/>
          <p:cNvSpPr/>
          <p:nvPr/>
        </p:nvSpPr>
        <p:spPr>
          <a:xfrm>
            <a:off x="4245427" y="1063172"/>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4513941" y="1292131"/>
            <a:ext cx="1190171" cy="338554"/>
          </a:xfrm>
          <a:prstGeom prst="rect">
            <a:avLst/>
          </a:prstGeom>
          <a:noFill/>
        </p:spPr>
        <p:txBody>
          <a:bodyPr wrap="square" rtlCol="0">
            <a:spAutoFit/>
          </a:bodyPr>
          <a:lstStyle/>
          <a:p>
            <a:pPr algn="ctr"/>
            <a:r>
              <a:rPr lang="en-US" sz="1600" dirty="0" err="1" smtClean="0"/>
              <a:t>canta</a:t>
            </a:r>
            <a:endParaRPr lang="en-US" sz="1600" dirty="0"/>
          </a:p>
        </p:txBody>
      </p:sp>
      <p:sp>
        <p:nvSpPr>
          <p:cNvPr id="10" name="Oval 9"/>
          <p:cNvSpPr/>
          <p:nvPr/>
        </p:nvSpPr>
        <p:spPr>
          <a:xfrm>
            <a:off x="6284678" y="1063172"/>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6584031" y="1291224"/>
            <a:ext cx="1190171" cy="338554"/>
          </a:xfrm>
          <a:prstGeom prst="rect">
            <a:avLst/>
          </a:prstGeom>
          <a:noFill/>
        </p:spPr>
        <p:txBody>
          <a:bodyPr wrap="square" rtlCol="0">
            <a:spAutoFit/>
          </a:bodyPr>
          <a:lstStyle/>
          <a:p>
            <a:pPr algn="ctr"/>
            <a:r>
              <a:rPr lang="en-US" sz="1600" dirty="0" err="1" smtClean="0"/>
              <a:t>corremos</a:t>
            </a:r>
            <a:endParaRPr lang="en-US" sz="1600" dirty="0"/>
          </a:p>
        </p:txBody>
      </p:sp>
      <p:sp>
        <p:nvSpPr>
          <p:cNvPr id="12" name="Oval 11"/>
          <p:cNvSpPr/>
          <p:nvPr/>
        </p:nvSpPr>
        <p:spPr>
          <a:xfrm>
            <a:off x="8320306" y="1063172"/>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8588813" y="1311180"/>
            <a:ext cx="1190171" cy="338554"/>
          </a:xfrm>
          <a:prstGeom prst="rect">
            <a:avLst/>
          </a:prstGeom>
          <a:noFill/>
        </p:spPr>
        <p:txBody>
          <a:bodyPr wrap="square" rtlCol="0">
            <a:spAutoFit/>
          </a:bodyPr>
          <a:lstStyle/>
          <a:p>
            <a:pPr algn="ctr"/>
            <a:r>
              <a:rPr lang="en-US" sz="1600" dirty="0" err="1" smtClean="0"/>
              <a:t>bailan</a:t>
            </a:r>
            <a:endParaRPr lang="en-US" sz="1600" dirty="0"/>
          </a:p>
        </p:txBody>
      </p:sp>
      <p:sp>
        <p:nvSpPr>
          <p:cNvPr id="14" name="Oval 13"/>
          <p:cNvSpPr/>
          <p:nvPr/>
        </p:nvSpPr>
        <p:spPr>
          <a:xfrm>
            <a:off x="10355934" y="1081314"/>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10624448" y="1311180"/>
            <a:ext cx="1190171" cy="338554"/>
          </a:xfrm>
          <a:prstGeom prst="rect">
            <a:avLst/>
          </a:prstGeom>
          <a:noFill/>
        </p:spPr>
        <p:txBody>
          <a:bodyPr wrap="square" rtlCol="0">
            <a:spAutoFit/>
          </a:bodyPr>
          <a:lstStyle/>
          <a:p>
            <a:pPr algn="ctr"/>
            <a:r>
              <a:rPr lang="en-US" sz="1600" dirty="0" err="1" smtClean="0"/>
              <a:t>juego</a:t>
            </a:r>
            <a:endParaRPr lang="en-US" sz="1600" dirty="0"/>
          </a:p>
        </p:txBody>
      </p:sp>
      <p:sp>
        <p:nvSpPr>
          <p:cNvPr id="16" name="Oval 15"/>
          <p:cNvSpPr/>
          <p:nvPr/>
        </p:nvSpPr>
        <p:spPr>
          <a:xfrm>
            <a:off x="258351" y="2032361"/>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543195" y="2262227"/>
            <a:ext cx="1190171" cy="338554"/>
          </a:xfrm>
          <a:prstGeom prst="rect">
            <a:avLst/>
          </a:prstGeom>
          <a:noFill/>
        </p:spPr>
        <p:txBody>
          <a:bodyPr wrap="square" rtlCol="0">
            <a:spAutoFit/>
          </a:bodyPr>
          <a:lstStyle/>
          <a:p>
            <a:pPr algn="ctr"/>
            <a:r>
              <a:rPr lang="en-US" sz="1600" dirty="0" err="1" smtClean="0"/>
              <a:t>cantas</a:t>
            </a:r>
            <a:endParaRPr lang="en-US" sz="1600" dirty="0"/>
          </a:p>
        </p:txBody>
      </p:sp>
      <p:sp>
        <p:nvSpPr>
          <p:cNvPr id="18" name="Oval 17"/>
          <p:cNvSpPr/>
          <p:nvPr/>
        </p:nvSpPr>
        <p:spPr>
          <a:xfrm>
            <a:off x="2241378" y="2032361"/>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2518227" y="2262227"/>
            <a:ext cx="1190171" cy="338554"/>
          </a:xfrm>
          <a:prstGeom prst="rect">
            <a:avLst/>
          </a:prstGeom>
          <a:noFill/>
        </p:spPr>
        <p:txBody>
          <a:bodyPr wrap="square" rtlCol="0">
            <a:spAutoFit/>
          </a:bodyPr>
          <a:lstStyle/>
          <a:p>
            <a:pPr algn="ctr"/>
            <a:r>
              <a:rPr lang="en-US" sz="1600" dirty="0" err="1" smtClean="0"/>
              <a:t>corre</a:t>
            </a:r>
            <a:endParaRPr lang="en-US" sz="1600" dirty="0"/>
          </a:p>
        </p:txBody>
      </p:sp>
      <p:sp>
        <p:nvSpPr>
          <p:cNvPr id="20" name="Oval 19"/>
          <p:cNvSpPr/>
          <p:nvPr/>
        </p:nvSpPr>
        <p:spPr>
          <a:xfrm>
            <a:off x="4241075" y="2032361"/>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4525919" y="2262227"/>
            <a:ext cx="1190171" cy="338554"/>
          </a:xfrm>
          <a:prstGeom prst="rect">
            <a:avLst/>
          </a:prstGeom>
          <a:noFill/>
        </p:spPr>
        <p:txBody>
          <a:bodyPr wrap="square" rtlCol="0">
            <a:spAutoFit/>
          </a:bodyPr>
          <a:lstStyle/>
          <a:p>
            <a:pPr algn="ctr"/>
            <a:r>
              <a:rPr lang="en-US" sz="1600" dirty="0" err="1" smtClean="0"/>
              <a:t>bailamos</a:t>
            </a:r>
            <a:endParaRPr lang="en-US" sz="1600" dirty="0"/>
          </a:p>
        </p:txBody>
      </p:sp>
      <p:sp>
        <p:nvSpPr>
          <p:cNvPr id="22" name="Oval 21"/>
          <p:cNvSpPr/>
          <p:nvPr/>
        </p:nvSpPr>
        <p:spPr>
          <a:xfrm>
            <a:off x="6236788" y="2000116"/>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6505302" y="2226917"/>
            <a:ext cx="1190171" cy="338554"/>
          </a:xfrm>
          <a:prstGeom prst="rect">
            <a:avLst/>
          </a:prstGeom>
          <a:noFill/>
        </p:spPr>
        <p:txBody>
          <a:bodyPr wrap="square" rtlCol="0">
            <a:spAutoFit/>
          </a:bodyPr>
          <a:lstStyle/>
          <a:p>
            <a:pPr algn="ctr"/>
            <a:r>
              <a:rPr lang="en-US" sz="1600" dirty="0" err="1" smtClean="0"/>
              <a:t>hablan</a:t>
            </a:r>
            <a:endParaRPr lang="en-US" sz="1600" dirty="0"/>
          </a:p>
        </p:txBody>
      </p:sp>
      <p:sp>
        <p:nvSpPr>
          <p:cNvPr id="24" name="Oval 23"/>
          <p:cNvSpPr/>
          <p:nvPr/>
        </p:nvSpPr>
        <p:spPr>
          <a:xfrm>
            <a:off x="8320306" y="2032361"/>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8605150" y="2262227"/>
            <a:ext cx="1190171" cy="338554"/>
          </a:xfrm>
          <a:prstGeom prst="rect">
            <a:avLst/>
          </a:prstGeom>
          <a:noFill/>
        </p:spPr>
        <p:txBody>
          <a:bodyPr wrap="square" rtlCol="0">
            <a:spAutoFit/>
          </a:bodyPr>
          <a:lstStyle/>
          <a:p>
            <a:pPr algn="ctr"/>
            <a:r>
              <a:rPr lang="en-US" sz="1600" dirty="0" err="1" smtClean="0"/>
              <a:t>hago</a:t>
            </a:r>
            <a:endParaRPr lang="en-US" sz="1600" dirty="0"/>
          </a:p>
        </p:txBody>
      </p:sp>
      <p:sp>
        <p:nvSpPr>
          <p:cNvPr id="28" name="Oval 27"/>
          <p:cNvSpPr/>
          <p:nvPr/>
        </p:nvSpPr>
        <p:spPr>
          <a:xfrm>
            <a:off x="10355934" y="2040337"/>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10624447" y="2266028"/>
            <a:ext cx="1190171" cy="338554"/>
          </a:xfrm>
          <a:prstGeom prst="rect">
            <a:avLst/>
          </a:prstGeom>
          <a:noFill/>
        </p:spPr>
        <p:txBody>
          <a:bodyPr wrap="square" rtlCol="0">
            <a:spAutoFit/>
          </a:bodyPr>
          <a:lstStyle/>
          <a:p>
            <a:pPr algn="ctr"/>
            <a:r>
              <a:rPr lang="en-US" sz="1600" dirty="0" err="1" smtClean="0"/>
              <a:t>ves</a:t>
            </a:r>
            <a:endParaRPr lang="en-US" sz="1600" dirty="0"/>
          </a:p>
        </p:txBody>
      </p:sp>
      <p:sp>
        <p:nvSpPr>
          <p:cNvPr id="30" name="Oval 29"/>
          <p:cNvSpPr/>
          <p:nvPr/>
        </p:nvSpPr>
        <p:spPr>
          <a:xfrm>
            <a:off x="258351" y="3007350"/>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543195" y="3237216"/>
            <a:ext cx="1190171" cy="338554"/>
          </a:xfrm>
          <a:prstGeom prst="rect">
            <a:avLst/>
          </a:prstGeom>
          <a:noFill/>
        </p:spPr>
        <p:txBody>
          <a:bodyPr wrap="square" rtlCol="0">
            <a:spAutoFit/>
          </a:bodyPr>
          <a:lstStyle/>
          <a:p>
            <a:pPr algn="ctr"/>
            <a:r>
              <a:rPr lang="en-US" sz="1600" dirty="0" err="1" smtClean="0"/>
              <a:t>duerme</a:t>
            </a:r>
            <a:endParaRPr lang="en-US" sz="1600" dirty="0"/>
          </a:p>
        </p:txBody>
      </p:sp>
      <p:sp>
        <p:nvSpPr>
          <p:cNvPr id="32" name="Oval 31"/>
          <p:cNvSpPr/>
          <p:nvPr/>
        </p:nvSpPr>
        <p:spPr>
          <a:xfrm>
            <a:off x="2249713" y="3007350"/>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2534557" y="3237216"/>
            <a:ext cx="1190171" cy="338554"/>
          </a:xfrm>
          <a:prstGeom prst="rect">
            <a:avLst/>
          </a:prstGeom>
          <a:noFill/>
        </p:spPr>
        <p:txBody>
          <a:bodyPr wrap="square" rtlCol="0">
            <a:spAutoFit/>
          </a:bodyPr>
          <a:lstStyle/>
          <a:p>
            <a:pPr algn="ctr"/>
            <a:r>
              <a:rPr lang="en-US" sz="1600" dirty="0" err="1" smtClean="0"/>
              <a:t>vamos</a:t>
            </a:r>
            <a:endParaRPr lang="en-US" sz="1600" dirty="0"/>
          </a:p>
        </p:txBody>
      </p:sp>
      <p:sp>
        <p:nvSpPr>
          <p:cNvPr id="34" name="Oval 33"/>
          <p:cNvSpPr/>
          <p:nvPr/>
        </p:nvSpPr>
        <p:spPr>
          <a:xfrm>
            <a:off x="4227647" y="3001531"/>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4525919" y="3237216"/>
            <a:ext cx="1190171" cy="338554"/>
          </a:xfrm>
          <a:prstGeom prst="rect">
            <a:avLst/>
          </a:prstGeom>
          <a:noFill/>
        </p:spPr>
        <p:txBody>
          <a:bodyPr wrap="square" rtlCol="0">
            <a:spAutoFit/>
          </a:bodyPr>
          <a:lstStyle/>
          <a:p>
            <a:pPr algn="ctr"/>
            <a:r>
              <a:rPr lang="en-US" sz="1600" dirty="0" err="1" smtClean="0"/>
              <a:t>quieren</a:t>
            </a:r>
            <a:endParaRPr lang="en-US" sz="1600" dirty="0"/>
          </a:p>
        </p:txBody>
      </p:sp>
      <p:sp>
        <p:nvSpPr>
          <p:cNvPr id="36" name="Oval 35"/>
          <p:cNvSpPr/>
          <p:nvPr/>
        </p:nvSpPr>
        <p:spPr>
          <a:xfrm>
            <a:off x="6298113" y="3001531"/>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6566627" y="3231397"/>
            <a:ext cx="1190171" cy="338554"/>
          </a:xfrm>
          <a:prstGeom prst="rect">
            <a:avLst/>
          </a:prstGeom>
          <a:noFill/>
        </p:spPr>
        <p:txBody>
          <a:bodyPr wrap="square" rtlCol="0">
            <a:spAutoFit/>
          </a:bodyPr>
          <a:lstStyle/>
          <a:p>
            <a:pPr algn="ctr"/>
            <a:r>
              <a:rPr lang="en-US" sz="1600" dirty="0" err="1" smtClean="0"/>
              <a:t>tengo</a:t>
            </a:r>
            <a:endParaRPr lang="en-US" sz="1600" dirty="0"/>
          </a:p>
        </p:txBody>
      </p:sp>
      <p:sp>
        <p:nvSpPr>
          <p:cNvPr id="38" name="Oval 37"/>
          <p:cNvSpPr/>
          <p:nvPr/>
        </p:nvSpPr>
        <p:spPr>
          <a:xfrm>
            <a:off x="8355137" y="3011339"/>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p:cNvSpPr txBox="1"/>
          <p:nvPr/>
        </p:nvSpPr>
        <p:spPr>
          <a:xfrm>
            <a:off x="8639981" y="3241205"/>
            <a:ext cx="1190171" cy="338554"/>
          </a:xfrm>
          <a:prstGeom prst="rect">
            <a:avLst/>
          </a:prstGeom>
          <a:noFill/>
        </p:spPr>
        <p:txBody>
          <a:bodyPr wrap="square" rtlCol="0">
            <a:spAutoFit/>
          </a:bodyPr>
          <a:lstStyle/>
          <a:p>
            <a:pPr algn="ctr"/>
            <a:r>
              <a:rPr lang="en-US" sz="1600" dirty="0" err="1" smtClean="0"/>
              <a:t>haces</a:t>
            </a:r>
            <a:endParaRPr lang="en-US" sz="1600" dirty="0"/>
          </a:p>
        </p:txBody>
      </p:sp>
      <p:sp>
        <p:nvSpPr>
          <p:cNvPr id="40" name="Oval 39"/>
          <p:cNvSpPr/>
          <p:nvPr/>
        </p:nvSpPr>
        <p:spPr>
          <a:xfrm>
            <a:off x="10333071" y="3011339"/>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10640778" y="3231397"/>
            <a:ext cx="1190171" cy="338554"/>
          </a:xfrm>
          <a:prstGeom prst="rect">
            <a:avLst/>
          </a:prstGeom>
          <a:noFill/>
        </p:spPr>
        <p:txBody>
          <a:bodyPr wrap="square" rtlCol="0">
            <a:spAutoFit/>
          </a:bodyPr>
          <a:lstStyle/>
          <a:p>
            <a:pPr algn="ctr"/>
            <a:r>
              <a:rPr lang="en-US" sz="1600" dirty="0" err="1" smtClean="0"/>
              <a:t>dormimos</a:t>
            </a:r>
            <a:endParaRPr lang="en-US" sz="1600" dirty="0"/>
          </a:p>
        </p:txBody>
      </p:sp>
      <p:sp>
        <p:nvSpPr>
          <p:cNvPr id="42" name="Oval 41"/>
          <p:cNvSpPr/>
          <p:nvPr/>
        </p:nvSpPr>
        <p:spPr>
          <a:xfrm>
            <a:off x="256179" y="3982339"/>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p:cNvSpPr txBox="1"/>
          <p:nvPr/>
        </p:nvSpPr>
        <p:spPr>
          <a:xfrm>
            <a:off x="541023" y="4212205"/>
            <a:ext cx="1190171" cy="338554"/>
          </a:xfrm>
          <a:prstGeom prst="rect">
            <a:avLst/>
          </a:prstGeom>
          <a:noFill/>
        </p:spPr>
        <p:txBody>
          <a:bodyPr wrap="square" rtlCol="0">
            <a:spAutoFit/>
          </a:bodyPr>
          <a:lstStyle/>
          <a:p>
            <a:pPr algn="ctr"/>
            <a:r>
              <a:rPr lang="en-US" sz="1600" dirty="0" err="1" smtClean="0"/>
              <a:t>ve</a:t>
            </a:r>
            <a:endParaRPr lang="en-US" sz="1600" dirty="0"/>
          </a:p>
        </p:txBody>
      </p:sp>
      <p:sp>
        <p:nvSpPr>
          <p:cNvPr id="44" name="Oval 43"/>
          <p:cNvSpPr/>
          <p:nvPr/>
        </p:nvSpPr>
        <p:spPr>
          <a:xfrm>
            <a:off x="2268223" y="3982339"/>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2553067" y="4212205"/>
            <a:ext cx="1190171" cy="338554"/>
          </a:xfrm>
          <a:prstGeom prst="rect">
            <a:avLst/>
          </a:prstGeom>
          <a:noFill/>
        </p:spPr>
        <p:txBody>
          <a:bodyPr wrap="square" rtlCol="0">
            <a:spAutoFit/>
          </a:bodyPr>
          <a:lstStyle/>
          <a:p>
            <a:pPr algn="ctr"/>
            <a:r>
              <a:rPr lang="en-US" sz="1600" dirty="0" err="1" smtClean="0"/>
              <a:t>tienen</a:t>
            </a:r>
            <a:endParaRPr lang="en-US" sz="1600" dirty="0"/>
          </a:p>
        </p:txBody>
      </p:sp>
      <p:sp>
        <p:nvSpPr>
          <p:cNvPr id="46" name="Oval 45"/>
          <p:cNvSpPr/>
          <p:nvPr/>
        </p:nvSpPr>
        <p:spPr>
          <a:xfrm>
            <a:off x="4280267" y="3982339"/>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p:cNvSpPr txBox="1"/>
          <p:nvPr/>
        </p:nvSpPr>
        <p:spPr>
          <a:xfrm>
            <a:off x="4565111" y="4212205"/>
            <a:ext cx="1190171" cy="338554"/>
          </a:xfrm>
          <a:prstGeom prst="rect">
            <a:avLst/>
          </a:prstGeom>
          <a:noFill/>
        </p:spPr>
        <p:txBody>
          <a:bodyPr wrap="square" rtlCol="0">
            <a:spAutoFit/>
          </a:bodyPr>
          <a:lstStyle/>
          <a:p>
            <a:pPr algn="ctr"/>
            <a:r>
              <a:rPr lang="en-US" sz="1600" dirty="0" err="1" smtClean="0"/>
              <a:t>voy</a:t>
            </a:r>
            <a:endParaRPr lang="en-US" sz="1600" dirty="0"/>
          </a:p>
        </p:txBody>
      </p:sp>
      <p:sp>
        <p:nvSpPr>
          <p:cNvPr id="48" name="Oval 47"/>
          <p:cNvSpPr/>
          <p:nvPr/>
        </p:nvSpPr>
        <p:spPr>
          <a:xfrm>
            <a:off x="6284678" y="3982339"/>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6553192" y="4198204"/>
            <a:ext cx="1190171" cy="338554"/>
          </a:xfrm>
          <a:prstGeom prst="rect">
            <a:avLst/>
          </a:prstGeom>
          <a:noFill/>
        </p:spPr>
        <p:txBody>
          <a:bodyPr wrap="square" rtlCol="0">
            <a:spAutoFit/>
          </a:bodyPr>
          <a:lstStyle/>
          <a:p>
            <a:pPr algn="ctr"/>
            <a:r>
              <a:rPr lang="en-US" sz="1600" dirty="0" smtClean="0"/>
              <a:t>comes</a:t>
            </a:r>
            <a:endParaRPr lang="en-US" sz="1600" dirty="0"/>
          </a:p>
        </p:txBody>
      </p:sp>
      <p:sp>
        <p:nvSpPr>
          <p:cNvPr id="50" name="Oval 49"/>
          <p:cNvSpPr/>
          <p:nvPr/>
        </p:nvSpPr>
        <p:spPr>
          <a:xfrm>
            <a:off x="8356583" y="3991036"/>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a:off x="8641427" y="4220902"/>
            <a:ext cx="1190171" cy="338554"/>
          </a:xfrm>
          <a:prstGeom prst="rect">
            <a:avLst/>
          </a:prstGeom>
          <a:noFill/>
        </p:spPr>
        <p:txBody>
          <a:bodyPr wrap="square" rtlCol="0">
            <a:spAutoFit/>
          </a:bodyPr>
          <a:lstStyle/>
          <a:p>
            <a:pPr algn="ctr"/>
            <a:r>
              <a:rPr lang="en-US" sz="1600" dirty="0" err="1" smtClean="0"/>
              <a:t>quiere</a:t>
            </a:r>
            <a:endParaRPr lang="en-US" sz="1600" dirty="0"/>
          </a:p>
        </p:txBody>
      </p:sp>
      <p:sp>
        <p:nvSpPr>
          <p:cNvPr id="52" name="Oval 51"/>
          <p:cNvSpPr/>
          <p:nvPr/>
        </p:nvSpPr>
        <p:spPr>
          <a:xfrm>
            <a:off x="10355934" y="4007006"/>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p:cNvSpPr txBox="1"/>
          <p:nvPr/>
        </p:nvSpPr>
        <p:spPr>
          <a:xfrm>
            <a:off x="10640778" y="4236872"/>
            <a:ext cx="1190171" cy="338554"/>
          </a:xfrm>
          <a:prstGeom prst="rect">
            <a:avLst/>
          </a:prstGeom>
          <a:noFill/>
        </p:spPr>
        <p:txBody>
          <a:bodyPr wrap="square" rtlCol="0">
            <a:spAutoFit/>
          </a:bodyPr>
          <a:lstStyle/>
          <a:p>
            <a:pPr algn="ctr"/>
            <a:r>
              <a:rPr lang="en-US" sz="1600" dirty="0" err="1" smtClean="0"/>
              <a:t>somos</a:t>
            </a:r>
            <a:endParaRPr lang="en-US" sz="1600" dirty="0"/>
          </a:p>
        </p:txBody>
      </p:sp>
      <p:sp>
        <p:nvSpPr>
          <p:cNvPr id="54" name="Oval 53"/>
          <p:cNvSpPr/>
          <p:nvPr/>
        </p:nvSpPr>
        <p:spPr>
          <a:xfrm>
            <a:off x="258351" y="5010491"/>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p:nvPr/>
        </p:nvSpPr>
        <p:spPr>
          <a:xfrm>
            <a:off x="543195" y="5240357"/>
            <a:ext cx="1190171" cy="338554"/>
          </a:xfrm>
          <a:prstGeom prst="rect">
            <a:avLst/>
          </a:prstGeom>
          <a:noFill/>
        </p:spPr>
        <p:txBody>
          <a:bodyPr wrap="square" rtlCol="0">
            <a:spAutoFit/>
          </a:bodyPr>
          <a:lstStyle/>
          <a:p>
            <a:pPr algn="ctr"/>
            <a:r>
              <a:rPr lang="en-US" sz="1600" dirty="0" smtClean="0"/>
              <a:t>son</a:t>
            </a:r>
            <a:endParaRPr lang="en-US" sz="1600" dirty="0"/>
          </a:p>
        </p:txBody>
      </p:sp>
      <p:sp>
        <p:nvSpPr>
          <p:cNvPr id="56" name="Oval 55"/>
          <p:cNvSpPr/>
          <p:nvPr/>
        </p:nvSpPr>
        <p:spPr>
          <a:xfrm>
            <a:off x="2268223" y="5010491"/>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p:cNvSpPr txBox="1"/>
          <p:nvPr/>
        </p:nvSpPr>
        <p:spPr>
          <a:xfrm>
            <a:off x="2553067" y="5240357"/>
            <a:ext cx="1190171" cy="338554"/>
          </a:xfrm>
          <a:prstGeom prst="rect">
            <a:avLst/>
          </a:prstGeom>
          <a:noFill/>
        </p:spPr>
        <p:txBody>
          <a:bodyPr wrap="square" rtlCol="0">
            <a:spAutoFit/>
          </a:bodyPr>
          <a:lstStyle/>
          <a:p>
            <a:pPr algn="ctr"/>
            <a:r>
              <a:rPr lang="en-US" sz="1600" dirty="0" err="1" smtClean="0"/>
              <a:t>como</a:t>
            </a:r>
            <a:endParaRPr lang="en-US" sz="1600" dirty="0"/>
          </a:p>
        </p:txBody>
      </p:sp>
      <p:sp>
        <p:nvSpPr>
          <p:cNvPr id="58" name="Oval 57"/>
          <p:cNvSpPr/>
          <p:nvPr/>
        </p:nvSpPr>
        <p:spPr>
          <a:xfrm>
            <a:off x="4280267" y="5010491"/>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p:cNvSpPr txBox="1"/>
          <p:nvPr/>
        </p:nvSpPr>
        <p:spPr>
          <a:xfrm>
            <a:off x="4565111" y="5240357"/>
            <a:ext cx="1190171" cy="338554"/>
          </a:xfrm>
          <a:prstGeom prst="rect">
            <a:avLst/>
          </a:prstGeom>
          <a:noFill/>
        </p:spPr>
        <p:txBody>
          <a:bodyPr wrap="square" rtlCol="0">
            <a:spAutoFit/>
          </a:bodyPr>
          <a:lstStyle/>
          <a:p>
            <a:pPr algn="ctr"/>
            <a:r>
              <a:rPr lang="en-US" sz="1600" dirty="0" smtClean="0"/>
              <a:t>escribe</a:t>
            </a:r>
            <a:endParaRPr lang="en-US" sz="1600" dirty="0"/>
          </a:p>
        </p:txBody>
      </p:sp>
      <p:sp>
        <p:nvSpPr>
          <p:cNvPr id="60" name="Oval 59"/>
          <p:cNvSpPr/>
          <p:nvPr/>
        </p:nvSpPr>
        <p:spPr>
          <a:xfrm>
            <a:off x="6298113" y="5010491"/>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p:cNvSpPr txBox="1"/>
          <p:nvPr/>
        </p:nvSpPr>
        <p:spPr>
          <a:xfrm>
            <a:off x="6582957" y="5240357"/>
            <a:ext cx="1190171" cy="338554"/>
          </a:xfrm>
          <a:prstGeom prst="rect">
            <a:avLst/>
          </a:prstGeom>
          <a:noFill/>
        </p:spPr>
        <p:txBody>
          <a:bodyPr wrap="square" rtlCol="0">
            <a:spAutoFit/>
          </a:bodyPr>
          <a:lstStyle/>
          <a:p>
            <a:pPr algn="ctr"/>
            <a:r>
              <a:rPr lang="en-US" sz="1600" dirty="0" err="1" smtClean="0"/>
              <a:t>nadas</a:t>
            </a:r>
            <a:endParaRPr lang="en-US" sz="1600" dirty="0"/>
          </a:p>
        </p:txBody>
      </p:sp>
      <p:sp>
        <p:nvSpPr>
          <p:cNvPr id="62" name="Oval 61"/>
          <p:cNvSpPr/>
          <p:nvPr/>
        </p:nvSpPr>
        <p:spPr>
          <a:xfrm>
            <a:off x="8355137" y="5019188"/>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p:cNvSpPr txBox="1"/>
          <p:nvPr/>
        </p:nvSpPr>
        <p:spPr>
          <a:xfrm>
            <a:off x="8639981" y="5249054"/>
            <a:ext cx="1190171" cy="338554"/>
          </a:xfrm>
          <a:prstGeom prst="rect">
            <a:avLst/>
          </a:prstGeom>
          <a:noFill/>
        </p:spPr>
        <p:txBody>
          <a:bodyPr wrap="square" rtlCol="0">
            <a:spAutoFit/>
          </a:bodyPr>
          <a:lstStyle/>
          <a:p>
            <a:pPr algn="ctr"/>
            <a:r>
              <a:rPr lang="en-US" sz="1600" dirty="0" err="1" smtClean="0"/>
              <a:t>cocinan</a:t>
            </a:r>
            <a:endParaRPr lang="en-US" sz="1600" dirty="0"/>
          </a:p>
        </p:txBody>
      </p:sp>
      <p:sp>
        <p:nvSpPr>
          <p:cNvPr id="64" name="Oval 63"/>
          <p:cNvSpPr/>
          <p:nvPr/>
        </p:nvSpPr>
        <p:spPr>
          <a:xfrm>
            <a:off x="10333071" y="5045952"/>
            <a:ext cx="1727200" cy="798286"/>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p:cNvSpPr txBox="1"/>
          <p:nvPr/>
        </p:nvSpPr>
        <p:spPr>
          <a:xfrm>
            <a:off x="10617915" y="5275818"/>
            <a:ext cx="1190171" cy="338554"/>
          </a:xfrm>
          <a:prstGeom prst="rect">
            <a:avLst/>
          </a:prstGeom>
          <a:noFill/>
        </p:spPr>
        <p:txBody>
          <a:bodyPr wrap="square" rtlCol="0">
            <a:spAutoFit/>
          </a:bodyPr>
          <a:lstStyle/>
          <a:p>
            <a:pPr algn="ctr"/>
            <a:r>
              <a:rPr lang="en-US" sz="1600" dirty="0" err="1" smtClean="0"/>
              <a:t>escribimos</a:t>
            </a:r>
            <a:endParaRPr lang="en-US" sz="1600" dirty="0"/>
          </a:p>
        </p:txBody>
      </p:sp>
    </p:spTree>
    <p:extLst>
      <p:ext uri="{BB962C8B-B14F-4D97-AF65-F5344CB8AC3E}">
        <p14:creationId xmlns:p14="http://schemas.microsoft.com/office/powerpoint/2010/main" val="137785049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0351" y="217714"/>
            <a:ext cx="9875520" cy="740229"/>
          </a:xfrm>
        </p:spPr>
        <p:txBody>
          <a:bodyPr/>
          <a:lstStyle/>
          <a:p>
            <a:r>
              <a:rPr lang="en-US" dirty="0" err="1" smtClean="0"/>
              <a:t>Matamoscas</a:t>
            </a:r>
            <a:r>
              <a:rPr lang="en-US" dirty="0" smtClean="0"/>
              <a:t> script</a:t>
            </a:r>
            <a:endParaRPr lang="en-US" dirty="0"/>
          </a:p>
        </p:txBody>
      </p:sp>
      <p:sp>
        <p:nvSpPr>
          <p:cNvPr id="3" name="Content Placeholder 2"/>
          <p:cNvSpPr>
            <a:spLocks noGrp="1"/>
          </p:cNvSpPr>
          <p:nvPr>
            <p:ph idx="1"/>
          </p:nvPr>
        </p:nvSpPr>
        <p:spPr>
          <a:xfrm>
            <a:off x="1143000" y="1157513"/>
            <a:ext cx="2891971" cy="5069115"/>
          </a:xfrm>
        </p:spPr>
        <p:txBody>
          <a:bodyPr>
            <a:normAutofit fontScale="70000" lnSpcReduction="20000"/>
          </a:bodyPr>
          <a:lstStyle/>
          <a:p>
            <a:pPr marL="502920" indent="-457200">
              <a:buAutoNum type="arabicPeriod"/>
            </a:pPr>
            <a:r>
              <a:rPr lang="en-US" dirty="0" smtClean="0"/>
              <a:t>They want</a:t>
            </a:r>
          </a:p>
          <a:p>
            <a:pPr marL="502920" indent="-457200">
              <a:buAutoNum type="arabicPeriod"/>
            </a:pPr>
            <a:r>
              <a:rPr lang="en-US" dirty="0" smtClean="0"/>
              <a:t>We write</a:t>
            </a:r>
          </a:p>
          <a:p>
            <a:pPr marL="502920" indent="-457200">
              <a:buAutoNum type="arabicPeriod"/>
            </a:pPr>
            <a:r>
              <a:rPr lang="en-US" dirty="0" smtClean="0"/>
              <a:t>They dance</a:t>
            </a:r>
          </a:p>
          <a:p>
            <a:pPr marL="502920" indent="-457200">
              <a:buAutoNum type="arabicPeriod"/>
            </a:pPr>
            <a:r>
              <a:rPr lang="en-US" dirty="0" smtClean="0"/>
              <a:t>He watches (TV)</a:t>
            </a:r>
          </a:p>
          <a:p>
            <a:pPr marL="502920" indent="-457200">
              <a:buAutoNum type="arabicPeriod"/>
            </a:pPr>
            <a:r>
              <a:rPr lang="en-US" dirty="0" smtClean="0"/>
              <a:t>I play (sports)</a:t>
            </a:r>
          </a:p>
          <a:p>
            <a:pPr marL="502920" indent="-457200">
              <a:buAutoNum type="arabicPeriod"/>
            </a:pPr>
            <a:r>
              <a:rPr lang="en-US" dirty="0" smtClean="0"/>
              <a:t>You swim</a:t>
            </a:r>
          </a:p>
          <a:p>
            <a:pPr marL="502920" indent="-457200">
              <a:buAutoNum type="arabicPeriod"/>
            </a:pPr>
            <a:r>
              <a:rPr lang="en-US" dirty="0" smtClean="0"/>
              <a:t>They are (friendly)</a:t>
            </a:r>
          </a:p>
          <a:p>
            <a:pPr marL="502920" indent="-457200">
              <a:buAutoNum type="arabicPeriod"/>
            </a:pPr>
            <a:r>
              <a:rPr lang="en-US" dirty="0" smtClean="0"/>
              <a:t>We talk (on the phone)</a:t>
            </a:r>
          </a:p>
          <a:p>
            <a:pPr marL="502920" indent="-457200">
              <a:buAutoNum type="arabicPeriod"/>
            </a:pPr>
            <a:r>
              <a:rPr lang="en-US" dirty="0" smtClean="0"/>
              <a:t>She runs</a:t>
            </a:r>
          </a:p>
          <a:p>
            <a:pPr marL="502920" indent="-457200">
              <a:buAutoNum type="arabicPeriod"/>
            </a:pPr>
            <a:r>
              <a:rPr lang="en-US" dirty="0" smtClean="0"/>
              <a:t>I eat</a:t>
            </a:r>
          </a:p>
          <a:p>
            <a:pPr marL="502920" indent="-457200">
              <a:buAutoNum type="arabicPeriod"/>
            </a:pPr>
            <a:r>
              <a:rPr lang="en-US" dirty="0" smtClean="0"/>
              <a:t>She sings</a:t>
            </a:r>
          </a:p>
          <a:p>
            <a:pPr marL="502920" indent="-457200">
              <a:buAutoNum type="arabicPeriod"/>
            </a:pPr>
            <a:r>
              <a:rPr lang="en-US" dirty="0" smtClean="0"/>
              <a:t>We sleep</a:t>
            </a:r>
          </a:p>
          <a:p>
            <a:pPr marL="502920" indent="-457200">
              <a:buAutoNum type="arabicPeriod"/>
            </a:pPr>
            <a:r>
              <a:rPr lang="en-US" dirty="0" smtClean="0"/>
              <a:t>He writes</a:t>
            </a:r>
          </a:p>
          <a:p>
            <a:pPr marL="502920" indent="-457200">
              <a:buAutoNum type="arabicPeriod"/>
            </a:pPr>
            <a:r>
              <a:rPr lang="en-US" dirty="0" smtClean="0"/>
              <a:t>I have (a dog)</a:t>
            </a:r>
          </a:p>
          <a:p>
            <a:pPr marL="502920" indent="-457200">
              <a:buAutoNum type="arabicPeriod"/>
            </a:pPr>
            <a:r>
              <a:rPr lang="en-US" dirty="0" smtClean="0"/>
              <a:t>They cook</a:t>
            </a:r>
          </a:p>
          <a:p>
            <a:pPr marL="45720" indent="0">
              <a:buNone/>
            </a:pPr>
            <a:endParaRPr lang="en-US" dirty="0" smtClean="0"/>
          </a:p>
          <a:p>
            <a:pPr marL="502920" indent="-457200">
              <a:buAutoNum type="arabicPeriod"/>
            </a:pPr>
            <a:endParaRPr lang="en-US" dirty="0" smtClean="0"/>
          </a:p>
          <a:p>
            <a:pPr marL="502920" indent="-457200">
              <a:buAutoNum type="arabicPeriod"/>
            </a:pPr>
            <a:endParaRPr lang="en-US" dirty="0" smtClean="0"/>
          </a:p>
          <a:p>
            <a:pPr marL="502920" indent="-457200">
              <a:buAutoNum type="arabicPeriod"/>
            </a:pPr>
            <a:endParaRPr lang="en-US" dirty="0" smtClean="0"/>
          </a:p>
          <a:p>
            <a:pPr marL="502920" indent="-457200">
              <a:buAutoNum type="arabicPeriod"/>
            </a:pPr>
            <a:endParaRPr lang="en-US" dirty="0" smtClean="0"/>
          </a:p>
          <a:p>
            <a:pPr marL="502920" indent="-457200">
              <a:buAutoNum type="arabicPeriod"/>
            </a:pPr>
            <a:endParaRPr lang="en-US" dirty="0" smtClean="0"/>
          </a:p>
          <a:p>
            <a:pPr marL="502920" indent="-457200">
              <a:buAutoNum type="arabicPeriod"/>
            </a:pPr>
            <a:endParaRPr lang="en-US" dirty="0" smtClean="0"/>
          </a:p>
          <a:p>
            <a:pPr marL="502920" indent="-457200">
              <a:buAutoNum type="arabicPeriod"/>
            </a:pPr>
            <a:endParaRPr lang="en-US" dirty="0" smtClean="0"/>
          </a:p>
          <a:p>
            <a:pPr marL="502920" indent="-457200">
              <a:buAutoNum type="arabicPeriod"/>
            </a:pPr>
            <a:endParaRPr lang="en-US" dirty="0" smtClean="0"/>
          </a:p>
          <a:p>
            <a:pPr marL="502920" indent="-457200">
              <a:buAutoNum type="arabicPeriod"/>
            </a:pPr>
            <a:endParaRPr lang="en-US" dirty="0" smtClean="0"/>
          </a:p>
          <a:p>
            <a:pPr marL="502920" indent="-457200">
              <a:buAutoNum type="arabicPeriod"/>
            </a:pPr>
            <a:endParaRPr lang="en-US" dirty="0" smtClean="0"/>
          </a:p>
          <a:p>
            <a:pPr marL="502920" indent="-457200">
              <a:buAutoNum type="arabicPeriod"/>
            </a:pPr>
            <a:endParaRPr lang="en-US" dirty="0" smtClean="0"/>
          </a:p>
          <a:p>
            <a:pPr marL="502920" indent="-457200">
              <a:buAutoNum type="arabicPeriod"/>
            </a:pPr>
            <a:endParaRPr lang="en-US" dirty="0" smtClean="0"/>
          </a:p>
          <a:p>
            <a:pPr marL="502920" indent="-457200">
              <a:buAutoNum type="arabicPeriod"/>
            </a:pPr>
            <a:endParaRPr lang="en-US" dirty="0" smtClean="0"/>
          </a:p>
        </p:txBody>
      </p:sp>
      <p:sp>
        <p:nvSpPr>
          <p:cNvPr id="4" name="Content Placeholder 2"/>
          <p:cNvSpPr txBox="1">
            <a:spLocks/>
          </p:cNvSpPr>
          <p:nvPr/>
        </p:nvSpPr>
        <p:spPr>
          <a:xfrm>
            <a:off x="4749800" y="1157513"/>
            <a:ext cx="3900714" cy="5069115"/>
          </a:xfrm>
          <a:prstGeom prst="rect">
            <a:avLst/>
          </a:prstGeom>
        </p:spPr>
        <p:txBody>
          <a:bodyPr vert="horz" lIns="91440" tIns="45720" rIns="91440" bIns="45720" rtlCol="0">
            <a:norm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indent="0">
              <a:buFont typeface="Corbel" pitchFamily="34" charset="0"/>
              <a:buNone/>
            </a:pPr>
            <a:r>
              <a:rPr lang="en-US" sz="1500" dirty="0" smtClean="0"/>
              <a:t>16.       We go (to the park)</a:t>
            </a:r>
          </a:p>
          <a:p>
            <a:pPr marL="502920" indent="-457200">
              <a:buFont typeface="Corbel" pitchFamily="34" charset="0"/>
              <a:buAutoNum type="arabicPeriod" startAt="17"/>
            </a:pPr>
            <a:r>
              <a:rPr lang="en-US" sz="1500" dirty="0" smtClean="0"/>
              <a:t>You eat</a:t>
            </a:r>
          </a:p>
          <a:p>
            <a:pPr marL="502920" indent="-457200">
              <a:buFont typeface="Corbel" pitchFamily="34" charset="0"/>
              <a:buAutoNum type="arabicPeriod" startAt="17"/>
            </a:pPr>
            <a:r>
              <a:rPr lang="en-US" sz="1500" dirty="0" smtClean="0"/>
              <a:t>You watch (a movie)</a:t>
            </a:r>
          </a:p>
          <a:p>
            <a:pPr marL="502920" indent="-457200">
              <a:buFont typeface="Corbel" pitchFamily="34" charset="0"/>
              <a:buAutoNum type="arabicPeriod" startAt="17"/>
            </a:pPr>
            <a:r>
              <a:rPr lang="en-US" sz="1500" dirty="0" smtClean="0"/>
              <a:t>They have (homework)</a:t>
            </a:r>
          </a:p>
          <a:p>
            <a:pPr marL="502920" indent="-457200">
              <a:buFont typeface="Corbel" pitchFamily="34" charset="0"/>
              <a:buAutoNum type="arabicPeriod" startAt="17"/>
            </a:pPr>
            <a:r>
              <a:rPr lang="en-US" sz="1500" dirty="0" smtClean="0"/>
              <a:t>She wants (new clothes)</a:t>
            </a:r>
          </a:p>
          <a:p>
            <a:pPr marL="502920" indent="-457200">
              <a:buFont typeface="Corbel" pitchFamily="34" charset="0"/>
              <a:buAutoNum type="arabicPeriod" startAt="17"/>
            </a:pPr>
            <a:r>
              <a:rPr lang="en-US" sz="1500" dirty="0" smtClean="0"/>
              <a:t>You play (videogames)</a:t>
            </a:r>
          </a:p>
          <a:p>
            <a:pPr marL="502920" indent="-457200">
              <a:buFont typeface="Corbel" pitchFamily="34" charset="0"/>
              <a:buAutoNum type="arabicPeriod" startAt="17"/>
            </a:pPr>
            <a:r>
              <a:rPr lang="en-US" sz="1500" dirty="0" smtClean="0"/>
              <a:t>I do (homework)</a:t>
            </a:r>
          </a:p>
          <a:p>
            <a:pPr marL="502920" indent="-457200">
              <a:buFont typeface="Corbel" pitchFamily="34" charset="0"/>
              <a:buAutoNum type="arabicPeriod" startAt="17"/>
            </a:pPr>
            <a:r>
              <a:rPr lang="en-US" sz="1500" dirty="0" smtClean="0"/>
              <a:t>I go (to the store)</a:t>
            </a:r>
          </a:p>
          <a:p>
            <a:pPr marL="502920" indent="-457200">
              <a:buFont typeface="Corbel" pitchFamily="34" charset="0"/>
              <a:buAutoNum type="arabicPeriod" startAt="17"/>
            </a:pPr>
            <a:r>
              <a:rPr lang="en-US" sz="1500" dirty="0" smtClean="0"/>
              <a:t>They talk (on the phone)</a:t>
            </a:r>
          </a:p>
          <a:p>
            <a:pPr marL="502920" indent="-457200">
              <a:buFont typeface="Corbel" pitchFamily="34" charset="0"/>
              <a:buAutoNum type="arabicPeriod" startAt="17"/>
            </a:pPr>
            <a:r>
              <a:rPr lang="en-US" sz="1500" dirty="0" smtClean="0"/>
              <a:t>He sleeps</a:t>
            </a:r>
          </a:p>
          <a:p>
            <a:pPr marL="502920" indent="-457200">
              <a:buFont typeface="Corbel" pitchFamily="34" charset="0"/>
              <a:buAutoNum type="arabicPeriod" startAt="17"/>
            </a:pPr>
            <a:endParaRPr lang="en-US" dirty="0" smtClean="0"/>
          </a:p>
          <a:p>
            <a:pPr marL="502920" indent="-457200">
              <a:buFont typeface="Corbel" pitchFamily="34" charset="0"/>
              <a:buAutoNum type="arabicPeriod" startAt="17"/>
            </a:pPr>
            <a:endParaRPr lang="en-US" dirty="0" smtClean="0"/>
          </a:p>
          <a:p>
            <a:pPr marL="502920" indent="-457200">
              <a:buFont typeface="Corbel" pitchFamily="34" charset="0"/>
              <a:buAutoNum type="arabicPeriod" startAt="17"/>
            </a:pPr>
            <a:endParaRPr lang="en-US" dirty="0" smtClean="0"/>
          </a:p>
          <a:p>
            <a:pPr marL="502920" indent="-457200">
              <a:buFont typeface="Corbel" pitchFamily="34" charset="0"/>
              <a:buAutoNum type="arabicPeriod" startAt="17"/>
            </a:pPr>
            <a:endParaRPr lang="en-US" dirty="0" smtClean="0"/>
          </a:p>
          <a:p>
            <a:pPr marL="502920" indent="-457200">
              <a:buFont typeface="Corbel" pitchFamily="34" charset="0"/>
              <a:buAutoNum type="arabicPeriod" startAt="17"/>
            </a:pPr>
            <a:endParaRPr lang="en-US" dirty="0" smtClean="0"/>
          </a:p>
          <a:p>
            <a:pPr marL="502920" indent="-457200">
              <a:buFont typeface="Corbel" pitchFamily="34" charset="0"/>
              <a:buAutoNum type="arabicPeriod" startAt="17"/>
            </a:pPr>
            <a:endParaRPr lang="en-US" dirty="0" smtClean="0"/>
          </a:p>
          <a:p>
            <a:pPr marL="502920" indent="-457200">
              <a:buFont typeface="Corbel" pitchFamily="34" charset="0"/>
              <a:buAutoNum type="arabicPeriod" startAt="17"/>
            </a:pPr>
            <a:endParaRPr lang="en-US" dirty="0" smtClean="0"/>
          </a:p>
          <a:p>
            <a:pPr marL="502920" indent="-457200">
              <a:buFont typeface="Corbel" pitchFamily="34" charset="0"/>
              <a:buAutoNum type="arabicPeriod" startAt="17"/>
            </a:pPr>
            <a:endParaRPr lang="en-US" dirty="0" smtClean="0"/>
          </a:p>
          <a:p>
            <a:pPr marL="502920" indent="-457200">
              <a:buFont typeface="Corbel" pitchFamily="34" charset="0"/>
              <a:buAutoNum type="arabicPeriod"/>
            </a:pPr>
            <a:endParaRPr lang="en-US" dirty="0" smtClean="0"/>
          </a:p>
          <a:p>
            <a:pPr marL="502920" indent="-457200">
              <a:buFont typeface="Corbel" pitchFamily="34" charset="0"/>
              <a:buAutoNum type="arabicPeriod"/>
            </a:pPr>
            <a:endParaRPr lang="en-US" dirty="0" smtClean="0"/>
          </a:p>
          <a:p>
            <a:pPr marL="502920" indent="-457200">
              <a:buFont typeface="Corbel" pitchFamily="34" charset="0"/>
              <a:buAutoNum type="arabicPeriod"/>
            </a:pPr>
            <a:endParaRPr lang="en-US" dirty="0" smtClean="0"/>
          </a:p>
          <a:p>
            <a:pPr marL="502920" indent="-457200">
              <a:buFont typeface="Corbel" pitchFamily="34" charset="0"/>
              <a:buAutoNum type="arabicPeriod"/>
            </a:pPr>
            <a:endParaRPr lang="en-US" dirty="0" smtClean="0"/>
          </a:p>
          <a:p>
            <a:pPr marL="502920" indent="-457200">
              <a:buFont typeface="Corbel" pitchFamily="34" charset="0"/>
              <a:buAutoNum type="arabicPeriod"/>
            </a:pPr>
            <a:endParaRPr lang="en-US" dirty="0" smtClean="0"/>
          </a:p>
          <a:p>
            <a:pPr marL="502920" indent="-457200">
              <a:buFont typeface="Corbel" pitchFamily="34" charset="0"/>
              <a:buAutoNum type="arabicPeriod"/>
            </a:pPr>
            <a:endParaRPr lang="en-US" dirty="0" smtClean="0"/>
          </a:p>
          <a:p>
            <a:pPr marL="502920" indent="-457200">
              <a:buFont typeface="Corbel" pitchFamily="34" charset="0"/>
              <a:buAutoNum type="arabicPeriod"/>
            </a:pPr>
            <a:endParaRPr lang="en-US" dirty="0" smtClean="0"/>
          </a:p>
          <a:p>
            <a:pPr marL="502920" indent="-457200">
              <a:buFont typeface="Corbel" pitchFamily="34" charset="0"/>
              <a:buAutoNum type="arabicPeriod"/>
            </a:pPr>
            <a:endParaRPr lang="en-US" dirty="0" smtClean="0"/>
          </a:p>
          <a:p>
            <a:pPr marL="502920" indent="-457200">
              <a:buFont typeface="Corbel" pitchFamily="34" charset="0"/>
              <a:buAutoNum type="arabicPeriod"/>
            </a:pPr>
            <a:endParaRPr lang="en-US" dirty="0" smtClean="0"/>
          </a:p>
          <a:p>
            <a:pPr marL="502920" indent="-457200">
              <a:buFont typeface="Corbel" pitchFamily="34" charset="0"/>
              <a:buAutoNum type="arabicPeriod"/>
            </a:pPr>
            <a:endParaRPr lang="en-US" dirty="0" smtClean="0"/>
          </a:p>
          <a:p>
            <a:pPr marL="502920" indent="-457200">
              <a:buFont typeface="Corbel" pitchFamily="34" charset="0"/>
              <a:buAutoNum type="arabicPeriod"/>
            </a:pPr>
            <a:endParaRPr lang="en-US" dirty="0" smtClean="0"/>
          </a:p>
          <a:p>
            <a:pPr marL="502920" indent="-457200">
              <a:buFont typeface="Corbel" pitchFamily="34" charset="0"/>
              <a:buAutoNum type="arabicPeriod"/>
            </a:pPr>
            <a:endParaRPr lang="en-US" dirty="0" smtClean="0"/>
          </a:p>
          <a:p>
            <a:pPr marL="502920" indent="-457200">
              <a:buFont typeface="Corbel" pitchFamily="34" charset="0"/>
              <a:buAutoNum type="arabicPeriod"/>
            </a:pPr>
            <a:endParaRPr lang="en-US" dirty="0" smtClean="0"/>
          </a:p>
        </p:txBody>
      </p:sp>
    </p:spTree>
    <p:extLst>
      <p:ext uri="{BB962C8B-B14F-4D97-AF65-F5344CB8AC3E}">
        <p14:creationId xmlns:p14="http://schemas.microsoft.com/office/powerpoint/2010/main" val="321674286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Lectura</a:t>
            </a:r>
            <a:r>
              <a:rPr lang="en-US" dirty="0" smtClean="0"/>
              <a:t> + </a:t>
            </a:r>
            <a:r>
              <a:rPr lang="en-US" dirty="0" err="1" smtClean="0"/>
              <a:t>Preguntas</a:t>
            </a:r>
            <a:r>
              <a:rPr lang="en-US" dirty="0" smtClean="0"/>
              <a:t> de </a:t>
            </a:r>
            <a:r>
              <a:rPr lang="en-US" dirty="0" err="1" smtClean="0"/>
              <a:t>comprensión</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55557948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9</a:t>
            </a:r>
            <a:endParaRPr lang="en-US" dirty="0"/>
          </a:p>
        </p:txBody>
      </p:sp>
      <p:sp>
        <p:nvSpPr>
          <p:cNvPr id="3" name="Content Placeholder 2"/>
          <p:cNvSpPr>
            <a:spLocks noGrp="1"/>
          </p:cNvSpPr>
          <p:nvPr>
            <p:ph idx="1"/>
          </p:nvPr>
        </p:nvSpPr>
        <p:spPr/>
        <p:txBody>
          <a:bodyPr/>
          <a:lstStyle/>
          <a:p>
            <a:r>
              <a:rPr lang="en-US" dirty="0" err="1" smtClean="0"/>
              <a:t>Práctica</a:t>
            </a:r>
            <a:r>
              <a:rPr lang="en-US" dirty="0" smtClean="0"/>
              <a:t> </a:t>
            </a:r>
            <a:r>
              <a:rPr lang="en-US" dirty="0" err="1" smtClean="0"/>
              <a:t>en</a:t>
            </a:r>
            <a:r>
              <a:rPr lang="en-US" dirty="0" smtClean="0"/>
              <a:t> </a:t>
            </a:r>
            <a:r>
              <a:rPr lang="en-US" dirty="0" err="1" smtClean="0"/>
              <a:t>pizarra</a:t>
            </a:r>
            <a:r>
              <a:rPr lang="en-US" dirty="0" smtClean="0"/>
              <a:t> </a:t>
            </a:r>
            <a:r>
              <a:rPr lang="en-US" dirty="0" err="1" smtClean="0"/>
              <a:t>blanca</a:t>
            </a:r>
            <a:endParaRPr lang="en-US" dirty="0" smtClean="0"/>
          </a:p>
          <a:p>
            <a:r>
              <a:rPr lang="en-US" dirty="0" err="1" smtClean="0"/>
              <a:t>Prueba</a:t>
            </a:r>
            <a:endParaRPr lang="en-US" dirty="0" smtClean="0"/>
          </a:p>
          <a:p>
            <a:r>
              <a:rPr lang="en-US" dirty="0" err="1" smtClean="0"/>
              <a:t>Vocabulario</a:t>
            </a:r>
            <a:r>
              <a:rPr lang="en-US" dirty="0" smtClean="0"/>
              <a:t> </a:t>
            </a:r>
            <a:r>
              <a:rPr lang="en-US" dirty="0" err="1" smtClean="0"/>
              <a:t>Tema</a:t>
            </a:r>
            <a:r>
              <a:rPr lang="en-US" dirty="0" smtClean="0"/>
              <a:t> 1 </a:t>
            </a:r>
            <a:r>
              <a:rPr lang="en-US" dirty="0" err="1" smtClean="0"/>
              <a:t>Lista</a:t>
            </a:r>
            <a:r>
              <a:rPr lang="en-US" dirty="0" smtClean="0"/>
              <a:t> D</a:t>
            </a:r>
          </a:p>
          <a:p>
            <a:r>
              <a:rPr lang="en-US" dirty="0" err="1" smtClean="0"/>
              <a:t>Piccionario</a:t>
            </a:r>
            <a:endParaRPr lang="en-US" dirty="0"/>
          </a:p>
        </p:txBody>
      </p:sp>
    </p:spTree>
    <p:extLst>
      <p:ext uri="{BB962C8B-B14F-4D97-AF65-F5344CB8AC3E}">
        <p14:creationId xmlns:p14="http://schemas.microsoft.com/office/powerpoint/2010/main" val="140551638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90286"/>
            <a:ext cx="9875520" cy="1675674"/>
          </a:xfrm>
        </p:spPr>
        <p:txBody>
          <a:bodyPr>
            <a:normAutofit fontScale="90000"/>
          </a:bodyPr>
          <a:lstStyle/>
          <a:p>
            <a:r>
              <a:rPr lang="en-US" dirty="0" err="1" smtClean="0"/>
              <a:t>Práctica</a:t>
            </a:r>
            <a:r>
              <a:rPr lang="en-US" dirty="0" smtClean="0"/>
              <a:t> </a:t>
            </a:r>
            <a:r>
              <a:rPr lang="en-US" dirty="0" err="1" smtClean="0"/>
              <a:t>en</a:t>
            </a:r>
            <a:r>
              <a:rPr lang="en-US" dirty="0" smtClean="0"/>
              <a:t> </a:t>
            </a:r>
            <a:r>
              <a:rPr lang="en-US" dirty="0" err="1" smtClean="0"/>
              <a:t>pizarra</a:t>
            </a:r>
            <a:r>
              <a:rPr lang="en-US" dirty="0" smtClean="0"/>
              <a:t> </a:t>
            </a:r>
            <a:r>
              <a:rPr lang="en-US" dirty="0" err="1" smtClean="0"/>
              <a:t>blanca</a:t>
            </a:r>
            <a:r>
              <a:rPr lang="en-US" dirty="0" smtClean="0"/>
              <a:t>- You may re-use images from your Day 4 practice or choose new images</a:t>
            </a:r>
            <a:endParaRPr lang="en-US" dirty="0"/>
          </a:p>
        </p:txBody>
      </p:sp>
      <p:sp>
        <p:nvSpPr>
          <p:cNvPr id="3" name="Content Placeholder 2"/>
          <p:cNvSpPr>
            <a:spLocks noGrp="1"/>
          </p:cNvSpPr>
          <p:nvPr>
            <p:ph idx="1"/>
          </p:nvPr>
        </p:nvSpPr>
        <p:spPr/>
        <p:txBody>
          <a:bodyPr>
            <a:normAutofit lnSpcReduction="10000"/>
          </a:bodyPr>
          <a:lstStyle/>
          <a:p>
            <a:r>
              <a:rPr lang="en-US" dirty="0"/>
              <a:t>In pairs, students will share a mini whiteboard, a whiteboard maker, and a whiteboard eraser.</a:t>
            </a:r>
          </a:p>
          <a:p>
            <a:r>
              <a:rPr lang="en-US" dirty="0"/>
              <a:t>The teacher will project an </a:t>
            </a:r>
            <a:r>
              <a:rPr lang="en-US" dirty="0" smtClean="0"/>
              <a:t>adjective or an </a:t>
            </a:r>
            <a:r>
              <a:rPr lang="en-US" dirty="0" err="1" smtClean="0"/>
              <a:t>acivity</a:t>
            </a:r>
            <a:r>
              <a:rPr lang="en-US" dirty="0" smtClean="0"/>
              <a:t> </a:t>
            </a:r>
            <a:r>
              <a:rPr lang="en-US" dirty="0"/>
              <a:t>using images (these can be physical or personality traits) and students will have to write a sentence using that </a:t>
            </a:r>
            <a:r>
              <a:rPr lang="en-US" dirty="0" smtClean="0"/>
              <a:t>adjective/activity. </a:t>
            </a:r>
            <a:r>
              <a:rPr lang="en-US" dirty="0"/>
              <a:t>I like to use images of famous people that have more than one right answer.</a:t>
            </a:r>
          </a:p>
          <a:p>
            <a:r>
              <a:rPr lang="en-US" dirty="0"/>
              <a:t>Once students write a sentence, they will hold their whiteboard in the air for the teacher to check and verbally correct.</a:t>
            </a:r>
          </a:p>
          <a:p>
            <a:r>
              <a:rPr lang="en-US" dirty="0"/>
              <a:t>Example: A picture of Kim Kardashian</a:t>
            </a:r>
          </a:p>
          <a:p>
            <a:pPr marL="45720" indent="0">
              <a:buNone/>
            </a:pPr>
            <a:r>
              <a:rPr lang="en-US" dirty="0"/>
              <a:t>Students may write “ Ella </a:t>
            </a:r>
            <a:r>
              <a:rPr lang="en-US" dirty="0" err="1"/>
              <a:t>es</a:t>
            </a:r>
            <a:r>
              <a:rPr lang="en-US" dirty="0"/>
              <a:t> </a:t>
            </a:r>
            <a:r>
              <a:rPr lang="en-US" dirty="0" err="1"/>
              <a:t>bonita</a:t>
            </a:r>
            <a:r>
              <a:rPr lang="en-US" dirty="0"/>
              <a:t>.” “Ella </a:t>
            </a:r>
            <a:r>
              <a:rPr lang="en-US" dirty="0" err="1"/>
              <a:t>es</a:t>
            </a:r>
            <a:r>
              <a:rPr lang="en-US" dirty="0"/>
              <a:t> </a:t>
            </a:r>
            <a:r>
              <a:rPr lang="en-US" dirty="0" err="1"/>
              <a:t>flaca</a:t>
            </a:r>
            <a:r>
              <a:rPr lang="en-US" dirty="0"/>
              <a:t>.” “Ella </a:t>
            </a:r>
            <a:r>
              <a:rPr lang="en-US" dirty="0" err="1"/>
              <a:t>es</a:t>
            </a:r>
            <a:r>
              <a:rPr lang="en-US" dirty="0"/>
              <a:t> de </a:t>
            </a:r>
            <a:r>
              <a:rPr lang="en-US" dirty="0" err="1"/>
              <a:t>pelo</a:t>
            </a:r>
            <a:r>
              <a:rPr lang="en-US" dirty="0"/>
              <a:t> </a:t>
            </a:r>
            <a:r>
              <a:rPr lang="en-US" dirty="0" smtClean="0"/>
              <a:t>negro</a:t>
            </a:r>
            <a:r>
              <a:rPr lang="en-US" dirty="0"/>
              <a:t>.” “Ella </a:t>
            </a:r>
            <a:r>
              <a:rPr lang="en-US" dirty="0" err="1"/>
              <a:t>es</a:t>
            </a:r>
            <a:r>
              <a:rPr lang="en-US" dirty="0"/>
              <a:t> </a:t>
            </a:r>
            <a:r>
              <a:rPr lang="en-US" dirty="0" err="1"/>
              <a:t>leal</a:t>
            </a:r>
            <a:r>
              <a:rPr lang="en-US" dirty="0"/>
              <a:t>.” etc</a:t>
            </a:r>
            <a:r>
              <a:rPr lang="en-US" dirty="0" smtClean="0"/>
              <a:t>. OR “Ella </a:t>
            </a:r>
            <a:r>
              <a:rPr lang="en-US" dirty="0" err="1" smtClean="0"/>
              <a:t>hace</a:t>
            </a:r>
            <a:r>
              <a:rPr lang="en-US" dirty="0" smtClean="0"/>
              <a:t> </a:t>
            </a:r>
            <a:r>
              <a:rPr lang="en-US" dirty="0" err="1" smtClean="0"/>
              <a:t>ejercicio</a:t>
            </a:r>
            <a:r>
              <a:rPr lang="en-US" dirty="0" smtClean="0"/>
              <a:t>.”  “Ella </a:t>
            </a:r>
            <a:r>
              <a:rPr lang="en-US" dirty="0" err="1" smtClean="0"/>
              <a:t>habla</a:t>
            </a:r>
            <a:r>
              <a:rPr lang="en-US" dirty="0" smtClean="0"/>
              <a:t> </a:t>
            </a:r>
            <a:r>
              <a:rPr lang="en-US" dirty="0" err="1" smtClean="0"/>
              <a:t>por</a:t>
            </a:r>
            <a:r>
              <a:rPr lang="en-US" dirty="0" smtClean="0"/>
              <a:t> </a:t>
            </a:r>
            <a:r>
              <a:rPr lang="en-US" dirty="0" err="1" smtClean="0"/>
              <a:t>teléfono</a:t>
            </a:r>
            <a:r>
              <a:rPr lang="en-US" dirty="0" smtClean="0"/>
              <a:t>.” etc.</a:t>
            </a:r>
            <a:endParaRPr lang="en-US" dirty="0"/>
          </a:p>
          <a:p>
            <a:endParaRPr lang="en-US" dirty="0"/>
          </a:p>
        </p:txBody>
      </p:sp>
    </p:spTree>
    <p:extLst>
      <p:ext uri="{BB962C8B-B14F-4D97-AF65-F5344CB8AC3E}">
        <p14:creationId xmlns:p14="http://schemas.microsoft.com/office/powerpoint/2010/main" val="17429195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Alto(a)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492399903"/>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9875520" cy="783771"/>
          </a:xfrm>
        </p:spPr>
        <p:txBody>
          <a:bodyPr>
            <a:normAutofit/>
          </a:bodyPr>
          <a:lstStyle/>
          <a:p>
            <a:r>
              <a:rPr lang="en-US" dirty="0" err="1" smtClean="0"/>
              <a:t>Prueba</a:t>
            </a:r>
            <a:r>
              <a:rPr lang="en-US" dirty="0" smtClean="0"/>
              <a:t> #1</a:t>
            </a:r>
            <a:endParaRPr lang="en-US" dirty="0"/>
          </a:p>
        </p:txBody>
      </p:sp>
      <p:sp>
        <p:nvSpPr>
          <p:cNvPr id="3" name="Content Placeholder 2"/>
          <p:cNvSpPr>
            <a:spLocks noGrp="1"/>
          </p:cNvSpPr>
          <p:nvPr>
            <p:ph idx="1"/>
          </p:nvPr>
        </p:nvSpPr>
        <p:spPr>
          <a:xfrm>
            <a:off x="1143000" y="1393371"/>
            <a:ext cx="9872871" cy="2859315"/>
          </a:xfrm>
        </p:spPr>
        <p:txBody>
          <a:bodyPr/>
          <a:lstStyle/>
          <a:p>
            <a:r>
              <a:rPr lang="en-US" dirty="0" smtClean="0"/>
              <a:t>See </a:t>
            </a:r>
            <a:r>
              <a:rPr lang="en-US" dirty="0" err="1" smtClean="0"/>
              <a:t>Prueba</a:t>
            </a:r>
            <a:r>
              <a:rPr lang="en-US" dirty="0" smtClean="0"/>
              <a:t> #1 Document</a:t>
            </a:r>
            <a:endParaRPr lang="en-US" dirty="0"/>
          </a:p>
        </p:txBody>
      </p:sp>
    </p:spTree>
    <p:extLst>
      <p:ext uri="{BB962C8B-B14F-4D97-AF65-F5344CB8AC3E}">
        <p14:creationId xmlns:p14="http://schemas.microsoft.com/office/powerpoint/2010/main" val="290311321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Story Like a </a:t>
            </a:r>
            <a:r>
              <a:rPr lang="en-US" dirty="0" err="1" smtClean="0"/>
              <a:t>Rockstar</a:t>
            </a:r>
            <a:endParaRPr lang="en-US" dirty="0"/>
          </a:p>
        </p:txBody>
      </p:sp>
      <p:sp>
        <p:nvSpPr>
          <p:cNvPr id="3" name="Content Placeholder 2"/>
          <p:cNvSpPr>
            <a:spLocks noGrp="1"/>
          </p:cNvSpPr>
          <p:nvPr>
            <p:ph idx="1"/>
          </p:nvPr>
        </p:nvSpPr>
        <p:spPr/>
        <p:txBody>
          <a:bodyPr>
            <a:normAutofit fontScale="92500" lnSpcReduction="10000"/>
          </a:bodyPr>
          <a:lstStyle/>
          <a:p>
            <a:r>
              <a:rPr lang="en-US" dirty="0" err="1" smtClean="0"/>
              <a:t>Instrucciones</a:t>
            </a:r>
            <a:r>
              <a:rPr lang="en-US" dirty="0" smtClean="0"/>
              <a:t>: Students need to copy down the vocabulary list in Spanish. The teacher will read each word one at a time and the students will repeat it aloud for pronunciation practice. </a:t>
            </a:r>
          </a:p>
          <a:p>
            <a:r>
              <a:rPr lang="en-US" dirty="0" smtClean="0"/>
              <a:t>The teacher will use the following slides (you must add pictures) to describe the words in SPANISH to the students. For example: Using the word Alto(a), the teacher may describe him/herself “</a:t>
            </a:r>
            <a:r>
              <a:rPr lang="en-US" dirty="0" err="1" smtClean="0"/>
              <a:t>Yo</a:t>
            </a:r>
            <a:r>
              <a:rPr lang="en-US" dirty="0" smtClean="0"/>
              <a:t> soy </a:t>
            </a:r>
            <a:r>
              <a:rPr lang="en-US" dirty="0" err="1" smtClean="0"/>
              <a:t>alta.</a:t>
            </a:r>
            <a:r>
              <a:rPr lang="en-US" dirty="0" smtClean="0"/>
              <a:t>” And exaggerate with hand motions what alto means. S/He then may find a tall student and say “Lorenzo </a:t>
            </a:r>
            <a:r>
              <a:rPr lang="en-US" dirty="0" err="1" smtClean="0"/>
              <a:t>es</a:t>
            </a:r>
            <a:r>
              <a:rPr lang="en-US" dirty="0" smtClean="0"/>
              <a:t> alto”, again acting out what the word alto means. Then ask a student “</a:t>
            </a:r>
            <a:r>
              <a:rPr lang="en-US" dirty="0" err="1" smtClean="0"/>
              <a:t>Eres</a:t>
            </a:r>
            <a:r>
              <a:rPr lang="en-US" dirty="0" smtClean="0"/>
              <a:t> alto” and they may respond </a:t>
            </a:r>
            <a:r>
              <a:rPr lang="en-US" dirty="0" err="1" smtClean="0"/>
              <a:t>sí</a:t>
            </a:r>
            <a:r>
              <a:rPr lang="en-US" dirty="0" smtClean="0"/>
              <a:t> or no.</a:t>
            </a:r>
          </a:p>
          <a:p>
            <a:r>
              <a:rPr lang="en-US" dirty="0" smtClean="0"/>
              <a:t>In their journals, students will write down (in pencil) what they think the word means in English.</a:t>
            </a:r>
          </a:p>
          <a:p>
            <a:r>
              <a:rPr lang="en-US" dirty="0" smtClean="0"/>
              <a:t>We don’t want students shouting out what they think the answer is in English, as this activity is completed entirely in the target language. To prevent this from happening, use the next slide on the “No spoiler rule.”</a:t>
            </a:r>
          </a:p>
        </p:txBody>
      </p:sp>
    </p:spTree>
    <p:extLst>
      <p:ext uri="{BB962C8B-B14F-4D97-AF65-F5344CB8AC3E}">
        <p14:creationId xmlns:p14="http://schemas.microsoft.com/office/powerpoint/2010/main" val="3683630483"/>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Remind them about the “No Spoiler Rule”</a:t>
            </a:r>
            <a:endParaRPr lang="en-US" dirty="0"/>
          </a:p>
        </p:txBody>
      </p:sp>
      <p:sp>
        <p:nvSpPr>
          <p:cNvPr id="3" name="Content Placeholder 2"/>
          <p:cNvSpPr>
            <a:spLocks noGrp="1"/>
          </p:cNvSpPr>
          <p:nvPr>
            <p:ph idx="1"/>
          </p:nvPr>
        </p:nvSpPr>
        <p:spPr/>
        <p:txBody>
          <a:bodyPr>
            <a:normAutofit/>
          </a:bodyPr>
          <a:lstStyle/>
          <a:p>
            <a:r>
              <a:rPr lang="en-US" dirty="0" smtClean="0"/>
              <a:t>Have you ever been watching a movie or a TV show that you were really into and excited about? </a:t>
            </a:r>
          </a:p>
          <a:p>
            <a:pPr marL="45720" indent="0">
              <a:buNone/>
            </a:pPr>
            <a:r>
              <a:rPr lang="en-US" dirty="0" smtClean="0"/>
              <a:t>(have students share the title of the movie/TV show)</a:t>
            </a:r>
          </a:p>
          <a:p>
            <a:r>
              <a:rPr lang="en-US" dirty="0" smtClean="0"/>
              <a:t>Has anyone every spoiled the ending for you? Or imagine if they had.</a:t>
            </a:r>
          </a:p>
          <a:p>
            <a:pPr marL="45720" indent="0">
              <a:buNone/>
            </a:pPr>
            <a:r>
              <a:rPr lang="en-US" dirty="0" smtClean="0"/>
              <a:t>(have students share what that feels like)</a:t>
            </a:r>
          </a:p>
          <a:p>
            <a:r>
              <a:rPr lang="en-US" dirty="0" smtClean="0"/>
              <a:t>Spanish class is the same way. If you start shouting out answers in English, your classmates’ fun is spoiled.  Give everybody time to think for themselves and write down their own answers. </a:t>
            </a:r>
            <a:r>
              <a:rPr lang="en-US" dirty="0"/>
              <a:t>It’s okay if you don’t get every word exactly right the first time </a:t>
            </a:r>
            <a:r>
              <a:rPr lang="en-US" dirty="0" smtClean="0"/>
              <a:t>around.  At the very end, I will provide you with a list of English answers so that you can check your work. </a:t>
            </a:r>
            <a:endParaRPr lang="en-US" dirty="0"/>
          </a:p>
        </p:txBody>
      </p:sp>
    </p:spTree>
    <p:extLst>
      <p:ext uri="{BB962C8B-B14F-4D97-AF65-F5344CB8AC3E}">
        <p14:creationId xmlns:p14="http://schemas.microsoft.com/office/powerpoint/2010/main" val="1210972110"/>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4943" y="149497"/>
            <a:ext cx="9875520" cy="1356360"/>
          </a:xfrm>
        </p:spPr>
        <p:txBody>
          <a:bodyPr/>
          <a:lstStyle/>
          <a:p>
            <a:r>
              <a:rPr lang="en-US" dirty="0" err="1" smtClean="0"/>
              <a:t>Vocabulario</a:t>
            </a:r>
            <a:r>
              <a:rPr lang="en-US" dirty="0" smtClean="0"/>
              <a:t> </a:t>
            </a:r>
            <a:r>
              <a:rPr lang="en-US" dirty="0" err="1" smtClean="0"/>
              <a:t>Tema</a:t>
            </a:r>
            <a:r>
              <a:rPr lang="en-US" dirty="0" smtClean="0"/>
              <a:t> 1 </a:t>
            </a:r>
            <a:r>
              <a:rPr lang="en-US" dirty="0" err="1" smtClean="0"/>
              <a:t>Lista</a:t>
            </a:r>
            <a:r>
              <a:rPr lang="en-US" dirty="0" smtClean="0"/>
              <a:t> D</a:t>
            </a:r>
            <a:endParaRPr lang="en-US" dirty="0"/>
          </a:p>
        </p:txBody>
      </p:sp>
      <p:sp>
        <p:nvSpPr>
          <p:cNvPr id="3" name="Content Placeholder 2"/>
          <p:cNvSpPr>
            <a:spLocks noGrp="1"/>
          </p:cNvSpPr>
          <p:nvPr>
            <p:ph idx="1"/>
          </p:nvPr>
        </p:nvSpPr>
        <p:spPr>
          <a:xfrm>
            <a:off x="838199" y="1331685"/>
            <a:ext cx="9872871" cy="5127172"/>
          </a:xfrm>
        </p:spPr>
        <p:txBody>
          <a:bodyPr>
            <a:noAutofit/>
          </a:bodyPr>
          <a:lstStyle/>
          <a:p>
            <a:pPr lvl="0">
              <a:spcBef>
                <a:spcPts val="0"/>
              </a:spcBef>
            </a:pPr>
            <a:r>
              <a:rPr lang="en-US" sz="2400" dirty="0">
                <a:solidFill>
                  <a:schemeClr val="tx1"/>
                </a:solidFill>
              </a:rPr>
              <a:t>El </a:t>
            </a:r>
            <a:r>
              <a:rPr lang="en-US" sz="2400" dirty="0" err="1">
                <a:solidFill>
                  <a:schemeClr val="tx1"/>
                </a:solidFill>
              </a:rPr>
              <a:t>parque</a:t>
            </a:r>
            <a:endParaRPr lang="en-US" sz="2400" dirty="0">
              <a:solidFill>
                <a:schemeClr val="tx1"/>
              </a:solidFill>
            </a:endParaRPr>
          </a:p>
          <a:p>
            <a:pPr lvl="0">
              <a:spcBef>
                <a:spcPts val="0"/>
              </a:spcBef>
            </a:pPr>
            <a:r>
              <a:rPr lang="en-US" sz="2400" dirty="0">
                <a:solidFill>
                  <a:schemeClr val="tx1"/>
                </a:solidFill>
              </a:rPr>
              <a:t>La </a:t>
            </a:r>
            <a:r>
              <a:rPr lang="en-US" sz="2400" dirty="0" err="1">
                <a:solidFill>
                  <a:schemeClr val="tx1"/>
                </a:solidFill>
              </a:rPr>
              <a:t>piscina</a:t>
            </a:r>
            <a:endParaRPr lang="en-US" sz="2400" dirty="0">
              <a:solidFill>
                <a:schemeClr val="tx1"/>
              </a:solidFill>
            </a:endParaRPr>
          </a:p>
          <a:p>
            <a:pPr lvl="0">
              <a:spcBef>
                <a:spcPts val="0"/>
              </a:spcBef>
            </a:pPr>
            <a:r>
              <a:rPr lang="en-US" sz="2400" dirty="0">
                <a:solidFill>
                  <a:schemeClr val="tx1"/>
                </a:solidFill>
              </a:rPr>
              <a:t>El cine</a:t>
            </a:r>
          </a:p>
          <a:p>
            <a:pPr lvl="0">
              <a:spcBef>
                <a:spcPts val="0"/>
              </a:spcBef>
            </a:pPr>
            <a:r>
              <a:rPr lang="en-US" sz="2400" dirty="0">
                <a:solidFill>
                  <a:schemeClr val="tx1"/>
                </a:solidFill>
              </a:rPr>
              <a:t>El restaurante</a:t>
            </a:r>
          </a:p>
          <a:p>
            <a:pPr lvl="0">
              <a:spcBef>
                <a:spcPts val="0"/>
              </a:spcBef>
            </a:pPr>
            <a:r>
              <a:rPr lang="en-US" sz="2400" dirty="0">
                <a:solidFill>
                  <a:schemeClr val="tx1"/>
                </a:solidFill>
              </a:rPr>
              <a:t>El café</a:t>
            </a:r>
          </a:p>
          <a:p>
            <a:pPr lvl="0">
              <a:spcBef>
                <a:spcPts val="0"/>
              </a:spcBef>
            </a:pPr>
            <a:r>
              <a:rPr lang="en-US" sz="2400" dirty="0">
                <a:solidFill>
                  <a:schemeClr val="tx1"/>
                </a:solidFill>
              </a:rPr>
              <a:t>La </a:t>
            </a:r>
            <a:r>
              <a:rPr lang="en-US" sz="2400" dirty="0" err="1">
                <a:solidFill>
                  <a:schemeClr val="tx1"/>
                </a:solidFill>
              </a:rPr>
              <a:t>escuela</a:t>
            </a:r>
            <a:endParaRPr lang="en-US" sz="2400" dirty="0">
              <a:solidFill>
                <a:schemeClr val="tx1"/>
              </a:solidFill>
            </a:endParaRPr>
          </a:p>
          <a:p>
            <a:pPr lvl="0">
              <a:spcBef>
                <a:spcPts val="0"/>
              </a:spcBef>
            </a:pPr>
            <a:r>
              <a:rPr lang="en-US" sz="2400" dirty="0">
                <a:solidFill>
                  <a:schemeClr val="tx1"/>
                </a:solidFill>
              </a:rPr>
              <a:t>La casa</a:t>
            </a:r>
          </a:p>
          <a:p>
            <a:pPr lvl="0">
              <a:spcBef>
                <a:spcPts val="0"/>
              </a:spcBef>
            </a:pPr>
            <a:r>
              <a:rPr lang="en-US" sz="2400" dirty="0">
                <a:solidFill>
                  <a:schemeClr val="tx1"/>
                </a:solidFill>
              </a:rPr>
              <a:t>El </a:t>
            </a:r>
            <a:r>
              <a:rPr lang="en-US" sz="2400" dirty="0" err="1">
                <a:solidFill>
                  <a:schemeClr val="tx1"/>
                </a:solidFill>
              </a:rPr>
              <a:t>gimnasio</a:t>
            </a:r>
            <a:endParaRPr lang="en-US" sz="2400" dirty="0">
              <a:solidFill>
                <a:schemeClr val="tx1"/>
              </a:solidFill>
            </a:endParaRPr>
          </a:p>
          <a:p>
            <a:pPr lvl="0">
              <a:spcBef>
                <a:spcPts val="0"/>
              </a:spcBef>
            </a:pPr>
            <a:r>
              <a:rPr lang="en-US" sz="2400" dirty="0">
                <a:solidFill>
                  <a:schemeClr val="tx1"/>
                </a:solidFill>
              </a:rPr>
              <a:t>La playa</a:t>
            </a:r>
          </a:p>
          <a:p>
            <a:pPr lvl="0">
              <a:spcBef>
                <a:spcPts val="0"/>
              </a:spcBef>
            </a:pPr>
            <a:r>
              <a:rPr lang="en-US" sz="2400" dirty="0" smtClean="0">
                <a:solidFill>
                  <a:schemeClr val="tx1"/>
                </a:solidFill>
              </a:rPr>
              <a:t>El </a:t>
            </a:r>
            <a:r>
              <a:rPr lang="en-US" sz="2400" dirty="0" err="1">
                <a:solidFill>
                  <a:schemeClr val="tx1"/>
                </a:solidFill>
              </a:rPr>
              <a:t>museo</a:t>
            </a:r>
            <a:endParaRPr lang="en-US" sz="2400" dirty="0">
              <a:solidFill>
                <a:schemeClr val="tx1"/>
              </a:solidFill>
            </a:endParaRPr>
          </a:p>
          <a:p>
            <a:pPr lvl="0">
              <a:spcBef>
                <a:spcPts val="0"/>
              </a:spcBef>
            </a:pPr>
            <a:r>
              <a:rPr lang="en-US" sz="2400" dirty="0">
                <a:solidFill>
                  <a:schemeClr val="tx1"/>
                </a:solidFill>
              </a:rPr>
              <a:t>El </a:t>
            </a:r>
            <a:r>
              <a:rPr lang="en-US" sz="2400" dirty="0" err="1">
                <a:solidFill>
                  <a:schemeClr val="tx1"/>
                </a:solidFill>
              </a:rPr>
              <a:t>centro</a:t>
            </a:r>
            <a:r>
              <a:rPr lang="en-US" sz="2400" dirty="0">
                <a:solidFill>
                  <a:schemeClr val="tx1"/>
                </a:solidFill>
              </a:rPr>
              <a:t> </a:t>
            </a:r>
            <a:r>
              <a:rPr lang="en-US" sz="2400" dirty="0" err="1" smtClean="0">
                <a:solidFill>
                  <a:schemeClr val="tx1"/>
                </a:solidFill>
              </a:rPr>
              <a:t>comercial</a:t>
            </a:r>
            <a:endParaRPr lang="en-US" sz="2400" dirty="0">
              <a:solidFill>
                <a:schemeClr val="tx1"/>
              </a:solidFill>
            </a:endParaRPr>
          </a:p>
          <a:p>
            <a:pPr lvl="0">
              <a:spcBef>
                <a:spcPts val="0"/>
              </a:spcBef>
            </a:pPr>
            <a:r>
              <a:rPr lang="en-US" sz="2400" dirty="0">
                <a:solidFill>
                  <a:schemeClr val="tx1"/>
                </a:solidFill>
              </a:rPr>
              <a:t>La fiesta</a:t>
            </a:r>
          </a:p>
          <a:p>
            <a:pPr lvl="0">
              <a:spcBef>
                <a:spcPts val="0"/>
              </a:spcBef>
            </a:pPr>
            <a:r>
              <a:rPr lang="es-US" sz="2400" dirty="0">
                <a:solidFill>
                  <a:schemeClr val="tx1"/>
                </a:solidFill>
              </a:rPr>
              <a:t>La </a:t>
            </a:r>
            <a:r>
              <a:rPr lang="es-US" sz="2400" dirty="0" smtClean="0">
                <a:solidFill>
                  <a:schemeClr val="tx1"/>
                </a:solidFill>
              </a:rPr>
              <a:t>iglesia</a:t>
            </a:r>
          </a:p>
          <a:p>
            <a:pPr lvl="0">
              <a:spcBef>
                <a:spcPts val="0"/>
              </a:spcBef>
            </a:pPr>
            <a:r>
              <a:rPr lang="es-US" sz="2400" dirty="0" smtClean="0">
                <a:solidFill>
                  <a:schemeClr val="tx1"/>
                </a:solidFill>
              </a:rPr>
              <a:t>El centro</a:t>
            </a:r>
          </a:p>
          <a:p>
            <a:pPr lvl="0">
              <a:spcBef>
                <a:spcPts val="0"/>
              </a:spcBef>
            </a:pPr>
            <a:r>
              <a:rPr lang="es-US" sz="2400" dirty="0" smtClean="0">
                <a:solidFill>
                  <a:schemeClr val="tx1"/>
                </a:solidFill>
              </a:rPr>
              <a:t>El supermercado</a:t>
            </a:r>
            <a:endParaRPr lang="en-US" sz="2400" dirty="0">
              <a:solidFill>
                <a:schemeClr val="tx1"/>
              </a:solidFill>
            </a:endParaRPr>
          </a:p>
          <a:p>
            <a:pPr>
              <a:spcBef>
                <a:spcPts val="0"/>
              </a:spcBef>
            </a:pPr>
            <a:r>
              <a:rPr lang="en-US" sz="2400" dirty="0">
                <a:solidFill>
                  <a:schemeClr val="tx1"/>
                </a:solidFill>
              </a:rPr>
              <a:t>Self-selected </a:t>
            </a:r>
            <a:r>
              <a:rPr lang="en-US" sz="2400" dirty="0" smtClean="0">
                <a:solidFill>
                  <a:schemeClr val="tx1"/>
                </a:solidFill>
              </a:rPr>
              <a:t>vocabulary</a:t>
            </a:r>
            <a:endParaRPr lang="en-US" sz="2400" dirty="0">
              <a:solidFill>
                <a:schemeClr val="tx1"/>
              </a:solidFill>
            </a:endParaRPr>
          </a:p>
        </p:txBody>
      </p:sp>
    </p:spTree>
    <p:extLst>
      <p:ext uri="{BB962C8B-B14F-4D97-AF65-F5344CB8AC3E}">
        <p14:creationId xmlns:p14="http://schemas.microsoft.com/office/powerpoint/2010/main" val="218917698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smtClean="0"/>
              <a:t>El parque</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1077956801"/>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smtClean="0"/>
              <a:t>La piscina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867308302"/>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smtClean="0"/>
              <a:t>El cine</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3114615269"/>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smtClean="0"/>
              <a:t>El restaurante</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415961847"/>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smtClean="0"/>
              <a:t>El café </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770384729"/>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smtClean="0"/>
              <a:t>La escuela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23622028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Bajo</a:t>
            </a:r>
            <a:r>
              <a:rPr lang="en-US" dirty="0" smtClean="0"/>
              <a:t>(a)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4063649113"/>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smtClean="0"/>
              <a:t>La casa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4132898205"/>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smtClean="0"/>
              <a:t>El gimnasio</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1279409729"/>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smtClean="0"/>
              <a:t>La playa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1219512951"/>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smtClean="0"/>
              <a:t>El museo</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2838815894"/>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smtClean="0"/>
              <a:t>El centro comercial</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3117199377"/>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smtClean="0"/>
              <a:t>La fiesta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4253023238"/>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smtClean="0"/>
              <a:t>La iglesia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408985085"/>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 </a:t>
            </a:r>
            <a:r>
              <a:rPr lang="en-US" dirty="0" err="1" smtClean="0"/>
              <a:t>centro</a:t>
            </a:r>
            <a:endParaRPr lang="en-US" dirty="0"/>
          </a:p>
        </p:txBody>
      </p:sp>
      <p:sp>
        <p:nvSpPr>
          <p:cNvPr id="3" name="Content Placeholder 2"/>
          <p:cNvSpPr>
            <a:spLocks noGrp="1"/>
          </p:cNvSpPr>
          <p:nvPr>
            <p:ph idx="1"/>
          </p:nvPr>
        </p:nvSpPr>
        <p:spPr/>
        <p:txBody>
          <a:bodyPr/>
          <a:lstStyle/>
          <a:p>
            <a:r>
              <a:rPr lang="en-US" dirty="0"/>
              <a:t>INSERT PICTURE HERE</a:t>
            </a:r>
          </a:p>
          <a:p>
            <a:endParaRPr lang="en-US" dirty="0"/>
          </a:p>
        </p:txBody>
      </p:sp>
    </p:spTree>
    <p:extLst>
      <p:ext uri="{BB962C8B-B14F-4D97-AF65-F5344CB8AC3E}">
        <p14:creationId xmlns:p14="http://schemas.microsoft.com/office/powerpoint/2010/main" val="544523500"/>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 </a:t>
            </a:r>
            <a:r>
              <a:rPr lang="en-US" dirty="0" err="1" smtClean="0"/>
              <a:t>supermercado</a:t>
            </a:r>
            <a:endParaRPr lang="en-US" dirty="0"/>
          </a:p>
        </p:txBody>
      </p:sp>
      <p:sp>
        <p:nvSpPr>
          <p:cNvPr id="3" name="Content Placeholder 2"/>
          <p:cNvSpPr>
            <a:spLocks noGrp="1"/>
          </p:cNvSpPr>
          <p:nvPr>
            <p:ph idx="1"/>
          </p:nvPr>
        </p:nvSpPr>
        <p:spPr/>
        <p:txBody>
          <a:bodyPr/>
          <a:lstStyle/>
          <a:p>
            <a:r>
              <a:rPr lang="en-US" dirty="0"/>
              <a:t>INSERT PICTURE HERE</a:t>
            </a:r>
          </a:p>
          <a:p>
            <a:endParaRPr lang="en-US" dirty="0"/>
          </a:p>
        </p:txBody>
      </p:sp>
    </p:spTree>
    <p:extLst>
      <p:ext uri="{BB962C8B-B14F-4D97-AF65-F5344CB8AC3E}">
        <p14:creationId xmlns:p14="http://schemas.microsoft.com/office/powerpoint/2010/main" val="1297313341"/>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Self-selected </a:t>
            </a:r>
            <a:r>
              <a:rPr lang="en-US" dirty="0" smtClean="0"/>
              <a:t>vocabulary</a:t>
            </a:r>
            <a:endParaRPr lang="en-US" dirty="0"/>
          </a:p>
        </p:txBody>
      </p:sp>
      <p:sp>
        <p:nvSpPr>
          <p:cNvPr id="3" name="Content Placeholder 2"/>
          <p:cNvSpPr>
            <a:spLocks noGrp="1"/>
          </p:cNvSpPr>
          <p:nvPr>
            <p:ph idx="1"/>
          </p:nvPr>
        </p:nvSpPr>
        <p:spPr/>
        <p:txBody>
          <a:bodyPr/>
          <a:lstStyle/>
          <a:p>
            <a:r>
              <a:rPr lang="en-US" sz="2800" dirty="0"/>
              <a:t>Using your cellphone, dictionary, tablet, etc. look up</a:t>
            </a:r>
            <a:r>
              <a:rPr lang="en-US" sz="5400" dirty="0"/>
              <a:t> </a:t>
            </a:r>
            <a:r>
              <a:rPr lang="en-US" sz="5400" dirty="0" smtClean="0"/>
              <a:t>1 </a:t>
            </a:r>
            <a:r>
              <a:rPr lang="en-US" sz="2800" dirty="0"/>
              <a:t>extra </a:t>
            </a:r>
            <a:r>
              <a:rPr lang="en-US" sz="2800" dirty="0" smtClean="0"/>
              <a:t>activity </a:t>
            </a:r>
            <a:r>
              <a:rPr lang="en-US" sz="2800" dirty="0"/>
              <a:t>that </a:t>
            </a:r>
            <a:r>
              <a:rPr lang="en-US" sz="2800" dirty="0" smtClean="0"/>
              <a:t>you do and add this to your list</a:t>
            </a:r>
            <a:endParaRPr lang="en-US" sz="3600" dirty="0" smtClean="0"/>
          </a:p>
          <a:p>
            <a:r>
              <a:rPr lang="en-US" sz="2800" dirty="0" smtClean="0"/>
              <a:t>Example: </a:t>
            </a:r>
            <a:r>
              <a:rPr lang="en-US" sz="2800" dirty="0" smtClean="0">
                <a:solidFill>
                  <a:schemeClr val="tx1"/>
                </a:solidFill>
              </a:rPr>
              <a:t>temple</a:t>
            </a:r>
            <a:r>
              <a:rPr lang="en-US" sz="2800" dirty="0">
                <a:solidFill>
                  <a:schemeClr val="tx1"/>
                </a:solidFill>
              </a:rPr>
              <a:t>, mountains, </a:t>
            </a:r>
            <a:r>
              <a:rPr lang="en-US" sz="2800" dirty="0" smtClean="0">
                <a:solidFill>
                  <a:schemeClr val="tx1"/>
                </a:solidFill>
              </a:rPr>
              <a:t>zoo, lake, </a:t>
            </a:r>
            <a:r>
              <a:rPr lang="en-US" sz="2800" dirty="0">
                <a:solidFill>
                  <a:schemeClr val="tx1"/>
                </a:solidFill>
              </a:rPr>
              <a:t>etc</a:t>
            </a:r>
            <a:r>
              <a:rPr lang="en-US" sz="2800" dirty="0" smtClean="0">
                <a:solidFill>
                  <a:schemeClr val="tx1"/>
                </a:solidFill>
              </a:rPr>
              <a:t>.</a:t>
            </a:r>
            <a:endParaRPr lang="en-US" sz="2800" dirty="0"/>
          </a:p>
          <a:p>
            <a:endParaRPr lang="en-US" dirty="0"/>
          </a:p>
        </p:txBody>
      </p:sp>
    </p:spTree>
    <p:extLst>
      <p:ext uri="{BB962C8B-B14F-4D97-AF65-F5344CB8AC3E}">
        <p14:creationId xmlns:p14="http://schemas.microsoft.com/office/powerpoint/2010/main" val="34549510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Gordo(a)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509540230"/>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4943" y="149497"/>
            <a:ext cx="9875520" cy="1356360"/>
          </a:xfrm>
        </p:spPr>
        <p:txBody>
          <a:bodyPr/>
          <a:lstStyle/>
          <a:p>
            <a:r>
              <a:rPr lang="en-US" dirty="0" err="1" smtClean="0"/>
              <a:t>Vocabulario</a:t>
            </a:r>
            <a:r>
              <a:rPr lang="en-US" dirty="0" smtClean="0"/>
              <a:t> </a:t>
            </a:r>
            <a:r>
              <a:rPr lang="en-US" dirty="0" err="1" smtClean="0"/>
              <a:t>Tema</a:t>
            </a:r>
            <a:r>
              <a:rPr lang="en-US" dirty="0" smtClean="0"/>
              <a:t> 1 </a:t>
            </a:r>
            <a:r>
              <a:rPr lang="en-US" dirty="0" err="1" smtClean="0"/>
              <a:t>Lista</a:t>
            </a:r>
            <a:r>
              <a:rPr lang="en-US" dirty="0" smtClean="0"/>
              <a:t> D</a:t>
            </a:r>
            <a:endParaRPr lang="en-US" dirty="0"/>
          </a:p>
        </p:txBody>
      </p:sp>
      <p:sp>
        <p:nvSpPr>
          <p:cNvPr id="3" name="Content Placeholder 2"/>
          <p:cNvSpPr>
            <a:spLocks noGrp="1"/>
          </p:cNvSpPr>
          <p:nvPr>
            <p:ph idx="1"/>
          </p:nvPr>
        </p:nvSpPr>
        <p:spPr>
          <a:xfrm>
            <a:off x="838199" y="1331685"/>
            <a:ext cx="9872871" cy="5127172"/>
          </a:xfrm>
        </p:spPr>
        <p:txBody>
          <a:bodyPr>
            <a:noAutofit/>
          </a:bodyPr>
          <a:lstStyle/>
          <a:p>
            <a:pPr lvl="0">
              <a:spcBef>
                <a:spcPts val="0"/>
              </a:spcBef>
            </a:pPr>
            <a:r>
              <a:rPr lang="en-US" sz="2400" dirty="0">
                <a:solidFill>
                  <a:schemeClr val="tx1"/>
                </a:solidFill>
              </a:rPr>
              <a:t>El </a:t>
            </a:r>
            <a:r>
              <a:rPr lang="en-US" sz="2400" dirty="0" err="1" smtClean="0">
                <a:solidFill>
                  <a:schemeClr val="tx1"/>
                </a:solidFill>
              </a:rPr>
              <a:t>parque</a:t>
            </a:r>
            <a:r>
              <a:rPr lang="en-US" sz="2400" dirty="0" smtClean="0">
                <a:solidFill>
                  <a:schemeClr val="tx1"/>
                </a:solidFill>
              </a:rPr>
              <a:t>- The park</a:t>
            </a:r>
            <a:endParaRPr lang="en-US" sz="2400" dirty="0">
              <a:solidFill>
                <a:schemeClr val="tx1"/>
              </a:solidFill>
            </a:endParaRPr>
          </a:p>
          <a:p>
            <a:pPr lvl="0">
              <a:spcBef>
                <a:spcPts val="0"/>
              </a:spcBef>
            </a:pPr>
            <a:r>
              <a:rPr lang="en-US" sz="2400" dirty="0">
                <a:solidFill>
                  <a:schemeClr val="tx1"/>
                </a:solidFill>
              </a:rPr>
              <a:t>La </a:t>
            </a:r>
            <a:r>
              <a:rPr lang="en-US" sz="2400" dirty="0" smtClean="0">
                <a:solidFill>
                  <a:schemeClr val="tx1"/>
                </a:solidFill>
              </a:rPr>
              <a:t>piscine- The pool</a:t>
            </a:r>
            <a:endParaRPr lang="en-US" sz="2400" dirty="0">
              <a:solidFill>
                <a:schemeClr val="tx1"/>
              </a:solidFill>
            </a:endParaRPr>
          </a:p>
          <a:p>
            <a:pPr lvl="0">
              <a:spcBef>
                <a:spcPts val="0"/>
              </a:spcBef>
            </a:pPr>
            <a:r>
              <a:rPr lang="en-US" sz="2400" dirty="0">
                <a:solidFill>
                  <a:schemeClr val="tx1"/>
                </a:solidFill>
              </a:rPr>
              <a:t>El </a:t>
            </a:r>
            <a:r>
              <a:rPr lang="en-US" sz="2400" dirty="0" smtClean="0">
                <a:solidFill>
                  <a:schemeClr val="tx1"/>
                </a:solidFill>
              </a:rPr>
              <a:t>cine- The movie theater</a:t>
            </a:r>
            <a:endParaRPr lang="en-US" sz="2400" dirty="0">
              <a:solidFill>
                <a:schemeClr val="tx1"/>
              </a:solidFill>
            </a:endParaRPr>
          </a:p>
          <a:p>
            <a:pPr lvl="0">
              <a:spcBef>
                <a:spcPts val="0"/>
              </a:spcBef>
            </a:pPr>
            <a:r>
              <a:rPr lang="en-US" sz="2400" dirty="0">
                <a:solidFill>
                  <a:schemeClr val="tx1"/>
                </a:solidFill>
              </a:rPr>
              <a:t>El </a:t>
            </a:r>
            <a:r>
              <a:rPr lang="en-US" sz="2400" dirty="0" smtClean="0">
                <a:solidFill>
                  <a:schemeClr val="tx1"/>
                </a:solidFill>
              </a:rPr>
              <a:t>restaurante- The restaurant</a:t>
            </a:r>
            <a:endParaRPr lang="en-US" sz="2400" dirty="0">
              <a:solidFill>
                <a:schemeClr val="tx1"/>
              </a:solidFill>
            </a:endParaRPr>
          </a:p>
          <a:p>
            <a:pPr lvl="0">
              <a:spcBef>
                <a:spcPts val="0"/>
              </a:spcBef>
            </a:pPr>
            <a:r>
              <a:rPr lang="en-US" sz="2400" dirty="0">
                <a:solidFill>
                  <a:schemeClr val="tx1"/>
                </a:solidFill>
              </a:rPr>
              <a:t>El </a:t>
            </a:r>
            <a:r>
              <a:rPr lang="en-US" sz="2400" dirty="0" smtClean="0">
                <a:solidFill>
                  <a:schemeClr val="tx1"/>
                </a:solidFill>
              </a:rPr>
              <a:t>café- The coffee shop</a:t>
            </a:r>
            <a:endParaRPr lang="en-US" sz="2400" dirty="0">
              <a:solidFill>
                <a:schemeClr val="tx1"/>
              </a:solidFill>
            </a:endParaRPr>
          </a:p>
          <a:p>
            <a:pPr lvl="0">
              <a:spcBef>
                <a:spcPts val="0"/>
              </a:spcBef>
            </a:pPr>
            <a:r>
              <a:rPr lang="en-US" sz="2400" dirty="0">
                <a:solidFill>
                  <a:schemeClr val="tx1"/>
                </a:solidFill>
              </a:rPr>
              <a:t>La </a:t>
            </a:r>
            <a:r>
              <a:rPr lang="en-US" sz="2400" dirty="0" err="1" smtClean="0">
                <a:solidFill>
                  <a:schemeClr val="tx1"/>
                </a:solidFill>
              </a:rPr>
              <a:t>escuela</a:t>
            </a:r>
            <a:r>
              <a:rPr lang="en-US" sz="2400" dirty="0" smtClean="0">
                <a:solidFill>
                  <a:schemeClr val="tx1"/>
                </a:solidFill>
              </a:rPr>
              <a:t>- The school</a:t>
            </a:r>
            <a:endParaRPr lang="en-US" sz="2400" dirty="0">
              <a:solidFill>
                <a:schemeClr val="tx1"/>
              </a:solidFill>
            </a:endParaRPr>
          </a:p>
          <a:p>
            <a:pPr lvl="0">
              <a:spcBef>
                <a:spcPts val="0"/>
              </a:spcBef>
            </a:pPr>
            <a:r>
              <a:rPr lang="en-US" sz="2400" dirty="0">
                <a:solidFill>
                  <a:schemeClr val="tx1"/>
                </a:solidFill>
              </a:rPr>
              <a:t>La </a:t>
            </a:r>
            <a:r>
              <a:rPr lang="en-US" sz="2400" dirty="0" smtClean="0">
                <a:solidFill>
                  <a:schemeClr val="tx1"/>
                </a:solidFill>
              </a:rPr>
              <a:t>casa- The house</a:t>
            </a:r>
            <a:endParaRPr lang="en-US" sz="2400" dirty="0">
              <a:solidFill>
                <a:schemeClr val="tx1"/>
              </a:solidFill>
            </a:endParaRPr>
          </a:p>
          <a:p>
            <a:pPr lvl="0">
              <a:spcBef>
                <a:spcPts val="0"/>
              </a:spcBef>
            </a:pPr>
            <a:r>
              <a:rPr lang="en-US" sz="2400" dirty="0">
                <a:solidFill>
                  <a:schemeClr val="tx1"/>
                </a:solidFill>
              </a:rPr>
              <a:t>El </a:t>
            </a:r>
            <a:r>
              <a:rPr lang="en-US" sz="2400" dirty="0" err="1" smtClean="0">
                <a:solidFill>
                  <a:schemeClr val="tx1"/>
                </a:solidFill>
              </a:rPr>
              <a:t>gimnasio</a:t>
            </a:r>
            <a:r>
              <a:rPr lang="en-US" sz="2400" dirty="0" smtClean="0">
                <a:solidFill>
                  <a:schemeClr val="tx1"/>
                </a:solidFill>
              </a:rPr>
              <a:t>- the gym</a:t>
            </a:r>
            <a:endParaRPr lang="en-US" sz="2400" dirty="0">
              <a:solidFill>
                <a:schemeClr val="tx1"/>
              </a:solidFill>
            </a:endParaRPr>
          </a:p>
          <a:p>
            <a:pPr lvl="0">
              <a:spcBef>
                <a:spcPts val="0"/>
              </a:spcBef>
            </a:pPr>
            <a:r>
              <a:rPr lang="en-US" sz="2400" dirty="0">
                <a:solidFill>
                  <a:schemeClr val="tx1"/>
                </a:solidFill>
              </a:rPr>
              <a:t>La </a:t>
            </a:r>
            <a:r>
              <a:rPr lang="en-US" sz="2400" dirty="0" smtClean="0">
                <a:solidFill>
                  <a:schemeClr val="tx1"/>
                </a:solidFill>
              </a:rPr>
              <a:t>playa- The beach</a:t>
            </a:r>
            <a:endParaRPr lang="en-US" sz="2400" dirty="0">
              <a:solidFill>
                <a:schemeClr val="tx1"/>
              </a:solidFill>
            </a:endParaRPr>
          </a:p>
          <a:p>
            <a:pPr lvl="0">
              <a:spcBef>
                <a:spcPts val="0"/>
              </a:spcBef>
            </a:pPr>
            <a:r>
              <a:rPr lang="en-US" sz="2400" dirty="0" smtClean="0">
                <a:solidFill>
                  <a:schemeClr val="tx1"/>
                </a:solidFill>
              </a:rPr>
              <a:t>El </a:t>
            </a:r>
            <a:r>
              <a:rPr lang="en-US" sz="2400" dirty="0" err="1" smtClean="0">
                <a:solidFill>
                  <a:schemeClr val="tx1"/>
                </a:solidFill>
              </a:rPr>
              <a:t>museo</a:t>
            </a:r>
            <a:r>
              <a:rPr lang="en-US" sz="2400" dirty="0" smtClean="0">
                <a:solidFill>
                  <a:schemeClr val="tx1"/>
                </a:solidFill>
              </a:rPr>
              <a:t>- The </a:t>
            </a:r>
            <a:r>
              <a:rPr lang="en-US" sz="2400" dirty="0" err="1" smtClean="0">
                <a:solidFill>
                  <a:schemeClr val="tx1"/>
                </a:solidFill>
              </a:rPr>
              <a:t>mueseum</a:t>
            </a:r>
            <a:endParaRPr lang="en-US" sz="2400" dirty="0">
              <a:solidFill>
                <a:schemeClr val="tx1"/>
              </a:solidFill>
            </a:endParaRPr>
          </a:p>
          <a:p>
            <a:pPr lvl="0">
              <a:spcBef>
                <a:spcPts val="0"/>
              </a:spcBef>
            </a:pPr>
            <a:r>
              <a:rPr lang="en-US" sz="2400" dirty="0">
                <a:solidFill>
                  <a:schemeClr val="tx1"/>
                </a:solidFill>
              </a:rPr>
              <a:t>El </a:t>
            </a:r>
            <a:r>
              <a:rPr lang="en-US" sz="2400" dirty="0" err="1">
                <a:solidFill>
                  <a:schemeClr val="tx1"/>
                </a:solidFill>
              </a:rPr>
              <a:t>centro</a:t>
            </a:r>
            <a:r>
              <a:rPr lang="en-US" sz="2400" dirty="0">
                <a:solidFill>
                  <a:schemeClr val="tx1"/>
                </a:solidFill>
              </a:rPr>
              <a:t> </a:t>
            </a:r>
            <a:r>
              <a:rPr lang="en-US" sz="2400" dirty="0" err="1" smtClean="0">
                <a:solidFill>
                  <a:schemeClr val="tx1"/>
                </a:solidFill>
              </a:rPr>
              <a:t>comercial</a:t>
            </a:r>
            <a:r>
              <a:rPr lang="en-US" sz="2400" dirty="0" smtClean="0">
                <a:solidFill>
                  <a:schemeClr val="tx1"/>
                </a:solidFill>
              </a:rPr>
              <a:t>- </a:t>
            </a:r>
            <a:r>
              <a:rPr lang="en-US" sz="2400" dirty="0" smtClean="0">
                <a:solidFill>
                  <a:schemeClr val="tx1"/>
                </a:solidFill>
              </a:rPr>
              <a:t>The mall</a:t>
            </a:r>
            <a:endParaRPr lang="en-US" sz="2400" dirty="0">
              <a:solidFill>
                <a:schemeClr val="tx1"/>
              </a:solidFill>
            </a:endParaRPr>
          </a:p>
          <a:p>
            <a:pPr lvl="0">
              <a:spcBef>
                <a:spcPts val="0"/>
              </a:spcBef>
            </a:pPr>
            <a:r>
              <a:rPr lang="en-US" sz="2400" dirty="0">
                <a:solidFill>
                  <a:schemeClr val="tx1"/>
                </a:solidFill>
              </a:rPr>
              <a:t>La </a:t>
            </a:r>
            <a:r>
              <a:rPr lang="en-US" sz="2400" dirty="0" smtClean="0">
                <a:solidFill>
                  <a:schemeClr val="tx1"/>
                </a:solidFill>
              </a:rPr>
              <a:t>fiesta- The party</a:t>
            </a:r>
            <a:endParaRPr lang="en-US" sz="2400" dirty="0">
              <a:solidFill>
                <a:schemeClr val="tx1"/>
              </a:solidFill>
            </a:endParaRPr>
          </a:p>
          <a:p>
            <a:pPr lvl="0">
              <a:spcBef>
                <a:spcPts val="0"/>
              </a:spcBef>
            </a:pPr>
            <a:r>
              <a:rPr lang="es-US" sz="2400" dirty="0">
                <a:solidFill>
                  <a:schemeClr val="tx1"/>
                </a:solidFill>
              </a:rPr>
              <a:t>La </a:t>
            </a:r>
            <a:r>
              <a:rPr lang="es-US" sz="2400" dirty="0" smtClean="0">
                <a:solidFill>
                  <a:schemeClr val="tx1"/>
                </a:solidFill>
              </a:rPr>
              <a:t>iglesia- </a:t>
            </a:r>
            <a:r>
              <a:rPr lang="es-US" sz="2400" dirty="0" err="1" smtClean="0">
                <a:solidFill>
                  <a:schemeClr val="tx1"/>
                </a:solidFill>
              </a:rPr>
              <a:t>The</a:t>
            </a:r>
            <a:r>
              <a:rPr lang="es-US" sz="2400" dirty="0" smtClean="0">
                <a:solidFill>
                  <a:schemeClr val="tx1"/>
                </a:solidFill>
              </a:rPr>
              <a:t> </a:t>
            </a:r>
            <a:r>
              <a:rPr lang="es-US" sz="2400" dirty="0" err="1" smtClean="0">
                <a:solidFill>
                  <a:schemeClr val="tx1"/>
                </a:solidFill>
              </a:rPr>
              <a:t>church</a:t>
            </a:r>
            <a:endParaRPr lang="es-US" sz="2400" dirty="0" smtClean="0">
              <a:solidFill>
                <a:schemeClr val="tx1"/>
              </a:solidFill>
            </a:endParaRPr>
          </a:p>
          <a:p>
            <a:pPr lvl="0">
              <a:spcBef>
                <a:spcPts val="0"/>
              </a:spcBef>
            </a:pPr>
            <a:r>
              <a:rPr lang="es-US" sz="2400" dirty="0" smtClean="0">
                <a:solidFill>
                  <a:schemeClr val="tx1"/>
                </a:solidFill>
              </a:rPr>
              <a:t>El centro- </a:t>
            </a:r>
            <a:r>
              <a:rPr lang="es-US" sz="2400" dirty="0" err="1" smtClean="0">
                <a:solidFill>
                  <a:schemeClr val="tx1"/>
                </a:solidFill>
              </a:rPr>
              <a:t>Downtown</a:t>
            </a:r>
            <a:endParaRPr lang="es-US" sz="2400" dirty="0" smtClean="0">
              <a:solidFill>
                <a:schemeClr val="tx1"/>
              </a:solidFill>
            </a:endParaRPr>
          </a:p>
          <a:p>
            <a:pPr lvl="0">
              <a:spcBef>
                <a:spcPts val="0"/>
              </a:spcBef>
            </a:pPr>
            <a:r>
              <a:rPr lang="es-US" sz="2400" dirty="0" smtClean="0">
                <a:solidFill>
                  <a:schemeClr val="tx1"/>
                </a:solidFill>
              </a:rPr>
              <a:t>El supermercado- </a:t>
            </a:r>
            <a:r>
              <a:rPr lang="es-US" sz="2400" dirty="0" err="1" smtClean="0">
                <a:solidFill>
                  <a:schemeClr val="tx1"/>
                </a:solidFill>
              </a:rPr>
              <a:t>the</a:t>
            </a:r>
            <a:r>
              <a:rPr lang="es-US" sz="2400" dirty="0" smtClean="0">
                <a:solidFill>
                  <a:schemeClr val="tx1"/>
                </a:solidFill>
              </a:rPr>
              <a:t> </a:t>
            </a:r>
            <a:r>
              <a:rPr lang="es-US" sz="2400" dirty="0" err="1" smtClean="0">
                <a:solidFill>
                  <a:schemeClr val="tx1"/>
                </a:solidFill>
              </a:rPr>
              <a:t>grocery</a:t>
            </a:r>
            <a:r>
              <a:rPr lang="es-US" sz="2400" dirty="0" smtClean="0">
                <a:solidFill>
                  <a:schemeClr val="tx1"/>
                </a:solidFill>
              </a:rPr>
              <a:t> store</a:t>
            </a:r>
            <a:endParaRPr lang="en-US" sz="2400" dirty="0">
              <a:solidFill>
                <a:schemeClr val="tx1"/>
              </a:solidFill>
            </a:endParaRPr>
          </a:p>
          <a:p>
            <a:pPr>
              <a:spcBef>
                <a:spcPts val="0"/>
              </a:spcBef>
            </a:pPr>
            <a:r>
              <a:rPr lang="en-US" sz="2400" dirty="0">
                <a:solidFill>
                  <a:schemeClr val="tx1"/>
                </a:solidFill>
              </a:rPr>
              <a:t>Self-selected </a:t>
            </a:r>
            <a:r>
              <a:rPr lang="en-US" sz="2400" dirty="0" smtClean="0">
                <a:solidFill>
                  <a:schemeClr val="tx1"/>
                </a:solidFill>
              </a:rPr>
              <a:t>vocabulary</a:t>
            </a:r>
            <a:endParaRPr lang="en-US" sz="2400" dirty="0">
              <a:solidFill>
                <a:schemeClr val="tx1"/>
              </a:solidFill>
            </a:endParaRPr>
          </a:p>
        </p:txBody>
      </p:sp>
    </p:spTree>
    <p:extLst>
      <p:ext uri="{BB962C8B-B14F-4D97-AF65-F5344CB8AC3E}">
        <p14:creationId xmlns:p14="http://schemas.microsoft.com/office/powerpoint/2010/main" val="424802554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Piccionario</a:t>
            </a:r>
            <a:endParaRPr lang="en-US" dirty="0"/>
          </a:p>
        </p:txBody>
      </p:sp>
      <p:sp>
        <p:nvSpPr>
          <p:cNvPr id="3" name="Content Placeholder 2"/>
          <p:cNvSpPr>
            <a:spLocks noGrp="1"/>
          </p:cNvSpPr>
          <p:nvPr>
            <p:ph idx="1"/>
          </p:nvPr>
        </p:nvSpPr>
        <p:spPr/>
        <p:txBody>
          <a:bodyPr>
            <a:normAutofit lnSpcReduction="10000"/>
          </a:bodyPr>
          <a:lstStyle/>
          <a:p>
            <a:r>
              <a:rPr lang="en-US" dirty="0" err="1" smtClean="0"/>
              <a:t>Instrucciones</a:t>
            </a:r>
            <a:r>
              <a:rPr lang="en-US" dirty="0" smtClean="0"/>
              <a:t>:  Students should be divided into groups of 3-4.</a:t>
            </a:r>
          </a:p>
          <a:p>
            <a:r>
              <a:rPr lang="en-US" dirty="0" smtClean="0"/>
              <a:t>Groups can earn points by A)Having a student volunteer to draw in front of the class, B) Guessing the correct word on their whiteboard</a:t>
            </a:r>
          </a:p>
          <a:p>
            <a:endParaRPr lang="en-US" dirty="0"/>
          </a:p>
          <a:p>
            <a:r>
              <a:rPr lang="en-US" dirty="0" smtClean="0"/>
              <a:t>One student volunteer (or selected by the teacher) will pick one of the new vocabulary terms from a cup.  They will then have to draw that word on the board (smartboard, promethean board, whiteboard, </a:t>
            </a:r>
            <a:r>
              <a:rPr lang="en-US" dirty="0" err="1" smtClean="0"/>
              <a:t>etc</a:t>
            </a:r>
            <a:r>
              <a:rPr lang="en-US" dirty="0" smtClean="0"/>
              <a:t>)</a:t>
            </a:r>
          </a:p>
          <a:p>
            <a:r>
              <a:rPr lang="en-US" dirty="0" smtClean="0"/>
              <a:t>The students at their desk will have a mini whiteboard, whiteboard marker, and whiteboard eraser.  They will write down what they think the correct word is and hold their board in the air.  If they guess the correct answer first, they get a point</a:t>
            </a:r>
          </a:p>
          <a:p>
            <a:r>
              <a:rPr lang="en-US" dirty="0" smtClean="0"/>
              <a:t>Whichever team has the most points wins.</a:t>
            </a:r>
            <a:endParaRPr lang="en-US" dirty="0"/>
          </a:p>
        </p:txBody>
      </p:sp>
    </p:spTree>
    <p:extLst>
      <p:ext uri="{BB962C8B-B14F-4D97-AF65-F5344CB8AC3E}">
        <p14:creationId xmlns:p14="http://schemas.microsoft.com/office/powerpoint/2010/main" val="415545260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10</a:t>
            </a:r>
            <a:endParaRPr lang="en-US" dirty="0"/>
          </a:p>
        </p:txBody>
      </p:sp>
      <p:sp>
        <p:nvSpPr>
          <p:cNvPr id="3" name="Content Placeholder 2"/>
          <p:cNvSpPr>
            <a:spLocks noGrp="1"/>
          </p:cNvSpPr>
          <p:nvPr>
            <p:ph idx="1"/>
          </p:nvPr>
        </p:nvSpPr>
        <p:spPr/>
        <p:txBody>
          <a:bodyPr/>
          <a:lstStyle/>
          <a:p>
            <a:r>
              <a:rPr lang="en-US" dirty="0" err="1" smtClean="0"/>
              <a:t>Verbos</a:t>
            </a:r>
            <a:r>
              <a:rPr lang="en-US" dirty="0" smtClean="0"/>
              <a:t> </a:t>
            </a:r>
            <a:r>
              <a:rPr lang="en-US" dirty="0" err="1" smtClean="0"/>
              <a:t>reflexivos</a:t>
            </a:r>
            <a:endParaRPr lang="en-US" dirty="0" smtClean="0"/>
          </a:p>
          <a:p>
            <a:r>
              <a:rPr lang="en-US" dirty="0" err="1" smtClean="0"/>
              <a:t>Centros</a:t>
            </a:r>
            <a:r>
              <a:rPr lang="en-US" dirty="0" smtClean="0"/>
              <a:t>- </a:t>
            </a:r>
            <a:r>
              <a:rPr lang="en-US" dirty="0" err="1" smtClean="0"/>
              <a:t>Estudiante</a:t>
            </a:r>
            <a:r>
              <a:rPr lang="en-US" dirty="0" smtClean="0"/>
              <a:t> A y B, </a:t>
            </a:r>
            <a:r>
              <a:rPr lang="en-US" dirty="0" err="1" smtClean="0"/>
              <a:t>Infogap</a:t>
            </a:r>
            <a:r>
              <a:rPr lang="en-US" dirty="0" smtClean="0"/>
              <a:t> with schedule/Create schedule and compare with a partner, Interpretive reading</a:t>
            </a:r>
            <a:endParaRPr lang="en-US" dirty="0"/>
          </a:p>
        </p:txBody>
      </p:sp>
    </p:spTree>
    <p:extLst>
      <p:ext uri="{BB962C8B-B14F-4D97-AF65-F5344CB8AC3E}">
        <p14:creationId xmlns:p14="http://schemas.microsoft.com/office/powerpoint/2010/main" val="152101101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r>
              <a:rPr lang="en-US" dirty="0" err="1" smtClean="0"/>
              <a:t>Qué</a:t>
            </a:r>
            <a:r>
              <a:rPr lang="en-US" dirty="0" smtClean="0"/>
              <a:t> son </a:t>
            </a:r>
            <a:r>
              <a:rPr lang="en-US" dirty="0" err="1" smtClean="0"/>
              <a:t>verbos</a:t>
            </a:r>
            <a:r>
              <a:rPr lang="en-US" dirty="0" smtClean="0"/>
              <a:t> </a:t>
            </a:r>
            <a:r>
              <a:rPr lang="en-US" dirty="0" err="1" smtClean="0"/>
              <a:t>reflexivos</a:t>
            </a:r>
            <a:r>
              <a:rPr lang="en-US" dirty="0" smtClean="0"/>
              <a:t>?</a:t>
            </a:r>
            <a:endParaRPr lang="en-US" dirty="0"/>
          </a:p>
        </p:txBody>
      </p:sp>
      <p:sp>
        <p:nvSpPr>
          <p:cNvPr id="3" name="Content Placeholder 2"/>
          <p:cNvSpPr>
            <a:spLocks noGrp="1"/>
          </p:cNvSpPr>
          <p:nvPr>
            <p:ph idx="1"/>
          </p:nvPr>
        </p:nvSpPr>
        <p:spPr/>
        <p:txBody>
          <a:bodyPr/>
          <a:lstStyle/>
          <a:p>
            <a:r>
              <a:rPr lang="en-US" dirty="0" smtClean="0"/>
              <a:t>Dime un </a:t>
            </a:r>
            <a:r>
              <a:rPr lang="en-US" dirty="0" err="1" smtClean="0"/>
              <a:t>ejemplo</a:t>
            </a:r>
            <a:r>
              <a:rPr lang="en-US" dirty="0" smtClean="0"/>
              <a:t> de un </a:t>
            </a:r>
            <a:r>
              <a:rPr lang="en-US" dirty="0" err="1" smtClean="0"/>
              <a:t>verbo</a:t>
            </a:r>
            <a:r>
              <a:rPr lang="en-US" dirty="0" smtClean="0"/>
              <a:t> </a:t>
            </a:r>
            <a:r>
              <a:rPr lang="en-US" dirty="0" err="1" smtClean="0"/>
              <a:t>reflexivo</a:t>
            </a:r>
            <a:endParaRPr lang="en-US" dirty="0" smtClean="0"/>
          </a:p>
          <a:p>
            <a:endParaRPr lang="en-US" dirty="0"/>
          </a:p>
          <a:p>
            <a:endParaRPr lang="en-US" dirty="0" smtClean="0"/>
          </a:p>
          <a:p>
            <a:r>
              <a:rPr lang="en-US" dirty="0" smtClean="0"/>
              <a:t>[You can write down their examples and talk about whether they are reflexive or not any why. Explain how these are actions we do to ourselves]</a:t>
            </a:r>
          </a:p>
          <a:p>
            <a:endParaRPr lang="en-US" dirty="0"/>
          </a:p>
          <a:p>
            <a:endParaRPr lang="en-US" dirty="0"/>
          </a:p>
        </p:txBody>
      </p:sp>
    </p:spTree>
    <p:extLst>
      <p:ext uri="{BB962C8B-B14F-4D97-AF65-F5344CB8AC3E}">
        <p14:creationId xmlns:p14="http://schemas.microsoft.com/office/powerpoint/2010/main" val="3300107245"/>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Verbos</a:t>
            </a:r>
            <a:r>
              <a:rPr lang="en-US" dirty="0" smtClean="0"/>
              <a:t> </a:t>
            </a:r>
            <a:r>
              <a:rPr lang="en-US" dirty="0" err="1" smtClean="0"/>
              <a:t>reflexivos</a:t>
            </a:r>
            <a:endParaRPr lang="en-US" dirty="0"/>
          </a:p>
        </p:txBody>
      </p:sp>
      <p:sp>
        <p:nvSpPr>
          <p:cNvPr id="3" name="Content Placeholder 2"/>
          <p:cNvSpPr>
            <a:spLocks noGrp="1"/>
          </p:cNvSpPr>
          <p:nvPr>
            <p:ph idx="1"/>
          </p:nvPr>
        </p:nvSpPr>
        <p:spPr>
          <a:xfrm>
            <a:off x="583220" y="1727199"/>
            <a:ext cx="10435300" cy="4818743"/>
          </a:xfrm>
        </p:spPr>
        <p:txBody>
          <a:bodyPr>
            <a:normAutofit/>
          </a:bodyPr>
          <a:lstStyle/>
          <a:p>
            <a:r>
              <a:rPr lang="en-US" dirty="0" err="1" smtClean="0"/>
              <a:t>V</a:t>
            </a:r>
            <a:r>
              <a:rPr lang="en-US" b="1" u="sng" dirty="0" err="1" smtClean="0"/>
              <a:t>e</a:t>
            </a:r>
            <a:r>
              <a:rPr lang="en-US" dirty="0" err="1" smtClean="0"/>
              <a:t>stirse</a:t>
            </a:r>
            <a:endParaRPr lang="en-US" dirty="0" smtClean="0"/>
          </a:p>
          <a:p>
            <a:r>
              <a:rPr lang="en-US" dirty="0" err="1" smtClean="0"/>
              <a:t>Ducharse</a:t>
            </a:r>
            <a:endParaRPr lang="en-US" dirty="0" smtClean="0"/>
          </a:p>
          <a:p>
            <a:r>
              <a:rPr lang="en-US" dirty="0" err="1" smtClean="0"/>
              <a:t>Maquillarse</a:t>
            </a:r>
            <a:endParaRPr lang="en-US" dirty="0" smtClean="0"/>
          </a:p>
          <a:p>
            <a:r>
              <a:rPr lang="en-US" dirty="0" err="1" smtClean="0"/>
              <a:t>Afeitarse</a:t>
            </a:r>
            <a:endParaRPr lang="en-US" dirty="0" smtClean="0"/>
          </a:p>
          <a:p>
            <a:r>
              <a:rPr lang="en-US" dirty="0" err="1" smtClean="0"/>
              <a:t>Desp</a:t>
            </a:r>
            <a:r>
              <a:rPr lang="en-US" b="1" u="sng" dirty="0" err="1" smtClean="0"/>
              <a:t>e</a:t>
            </a:r>
            <a:r>
              <a:rPr lang="en-US" dirty="0" err="1" smtClean="0"/>
              <a:t>rtarse</a:t>
            </a:r>
            <a:endParaRPr lang="en-US" dirty="0" smtClean="0"/>
          </a:p>
          <a:p>
            <a:r>
              <a:rPr lang="en-US" dirty="0" err="1" smtClean="0"/>
              <a:t>Lavarse</a:t>
            </a:r>
            <a:endParaRPr lang="en-US" dirty="0" smtClean="0"/>
          </a:p>
          <a:p>
            <a:r>
              <a:rPr lang="en-US" dirty="0" err="1" smtClean="0"/>
              <a:t>D</a:t>
            </a:r>
            <a:r>
              <a:rPr lang="en-US" b="1" u="sng" dirty="0" err="1" smtClean="0"/>
              <a:t>o</a:t>
            </a:r>
            <a:r>
              <a:rPr lang="en-US" dirty="0" err="1" smtClean="0"/>
              <a:t>rmirse</a:t>
            </a:r>
            <a:endParaRPr lang="en-US" dirty="0" smtClean="0"/>
          </a:p>
          <a:p>
            <a:r>
              <a:rPr lang="en-US" dirty="0" err="1" smtClean="0"/>
              <a:t>Cepillarse</a:t>
            </a:r>
            <a:endParaRPr lang="en-US" dirty="0" smtClean="0"/>
          </a:p>
          <a:p>
            <a:r>
              <a:rPr lang="en-US" dirty="0" err="1" smtClean="0"/>
              <a:t>Arreglarse</a:t>
            </a:r>
            <a:endParaRPr lang="en-US" dirty="0" smtClean="0"/>
          </a:p>
          <a:p>
            <a:r>
              <a:rPr lang="en-US" dirty="0" err="1" smtClean="0"/>
              <a:t>Ponerse</a:t>
            </a:r>
            <a:r>
              <a:rPr lang="en-US" dirty="0" smtClean="0"/>
              <a:t>*</a:t>
            </a:r>
          </a:p>
          <a:p>
            <a:pPr marL="45720" indent="0">
              <a:buNone/>
            </a:pPr>
            <a:endParaRPr lang="en-US" dirty="0"/>
          </a:p>
        </p:txBody>
      </p:sp>
    </p:spTree>
    <p:extLst>
      <p:ext uri="{BB962C8B-B14F-4D97-AF65-F5344CB8AC3E}">
        <p14:creationId xmlns:p14="http://schemas.microsoft.com/office/powerpoint/2010/main" val="2263691760"/>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000" dirty="0" err="1" smtClean="0"/>
              <a:t>Verbos</a:t>
            </a:r>
            <a:r>
              <a:rPr lang="en-US" sz="6000" dirty="0" smtClean="0"/>
              <a:t> </a:t>
            </a:r>
            <a:r>
              <a:rPr lang="en-US" sz="6000" dirty="0" err="1" smtClean="0"/>
              <a:t>reflexivos</a:t>
            </a:r>
            <a:endParaRPr lang="en-US" sz="6000" dirty="0"/>
          </a:p>
        </p:txBody>
      </p:sp>
      <p:sp>
        <p:nvSpPr>
          <p:cNvPr id="4" name="Title 1"/>
          <p:cNvSpPr txBox="1">
            <a:spLocks/>
          </p:cNvSpPr>
          <p:nvPr/>
        </p:nvSpPr>
        <p:spPr>
          <a:xfrm>
            <a:off x="696686" y="1852317"/>
            <a:ext cx="10900228" cy="479522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marL="914400" indent="-914400">
              <a:buAutoNum type="arabicParenR"/>
            </a:pPr>
            <a:r>
              <a:rPr lang="en-US" sz="5400" dirty="0" smtClean="0">
                <a:solidFill>
                  <a:schemeClr val="accent4"/>
                </a:solidFill>
              </a:rPr>
              <a:t>Take the “se” and move it to the front</a:t>
            </a:r>
          </a:p>
          <a:p>
            <a:pPr marL="914400" indent="-914400">
              <a:buAutoNum type="arabicParenR"/>
            </a:pPr>
            <a:r>
              <a:rPr lang="en-US" sz="5400" dirty="0" smtClean="0">
                <a:solidFill>
                  <a:schemeClr val="accent4"/>
                </a:solidFill>
              </a:rPr>
              <a:t>Change the pronoun</a:t>
            </a:r>
          </a:p>
          <a:p>
            <a:r>
              <a:rPr lang="en-US" sz="5400" dirty="0" smtClean="0"/>
              <a:t>      </a:t>
            </a:r>
            <a:r>
              <a:rPr lang="en-US" sz="5400" dirty="0" err="1" smtClean="0"/>
              <a:t>Yo</a:t>
            </a:r>
            <a:r>
              <a:rPr lang="en-US" sz="5400" dirty="0" smtClean="0"/>
              <a:t>-</a:t>
            </a:r>
            <a:r>
              <a:rPr lang="en-US" sz="5400" dirty="0" smtClean="0">
                <a:solidFill>
                  <a:srgbClr val="FF0000"/>
                </a:solidFill>
              </a:rPr>
              <a:t>Me     </a:t>
            </a:r>
            <a:r>
              <a:rPr lang="en-US" sz="5400" dirty="0" err="1" smtClean="0"/>
              <a:t>Tú-</a:t>
            </a:r>
            <a:r>
              <a:rPr lang="en-US" sz="5400" dirty="0" err="1" smtClean="0">
                <a:solidFill>
                  <a:srgbClr val="FF0000"/>
                </a:solidFill>
              </a:rPr>
              <a:t>Te</a:t>
            </a:r>
            <a:r>
              <a:rPr lang="en-US" sz="5400" dirty="0" smtClean="0">
                <a:solidFill>
                  <a:srgbClr val="FF0000"/>
                </a:solidFill>
              </a:rPr>
              <a:t>     </a:t>
            </a:r>
            <a:r>
              <a:rPr lang="en-US" sz="5400" dirty="0" err="1" smtClean="0"/>
              <a:t>Él</a:t>
            </a:r>
            <a:r>
              <a:rPr lang="en-US" sz="5400" dirty="0" smtClean="0"/>
              <a:t>/Ella/</a:t>
            </a:r>
            <a:r>
              <a:rPr lang="en-US" sz="5400" dirty="0" err="1" smtClean="0"/>
              <a:t>Ud</a:t>
            </a:r>
            <a:r>
              <a:rPr lang="en-US" sz="5400" dirty="0" smtClean="0"/>
              <a:t>.-</a:t>
            </a:r>
            <a:r>
              <a:rPr lang="en-US" sz="5400" dirty="0" smtClean="0">
                <a:solidFill>
                  <a:srgbClr val="FF0000"/>
                </a:solidFill>
              </a:rPr>
              <a:t>Se          </a:t>
            </a:r>
          </a:p>
          <a:p>
            <a:r>
              <a:rPr lang="en-US" sz="5400" dirty="0">
                <a:solidFill>
                  <a:srgbClr val="FF0000"/>
                </a:solidFill>
              </a:rPr>
              <a:t> </a:t>
            </a:r>
            <a:r>
              <a:rPr lang="en-US" sz="5400" dirty="0" smtClean="0">
                <a:solidFill>
                  <a:srgbClr val="FF0000"/>
                </a:solidFill>
              </a:rPr>
              <a:t>    </a:t>
            </a:r>
            <a:r>
              <a:rPr lang="en-US" sz="5400" dirty="0" err="1" smtClean="0"/>
              <a:t>Nosotros</a:t>
            </a:r>
            <a:r>
              <a:rPr lang="en-US" sz="5400" dirty="0" smtClean="0"/>
              <a:t>-</a:t>
            </a:r>
            <a:r>
              <a:rPr lang="en-US" sz="5400" dirty="0" smtClean="0">
                <a:solidFill>
                  <a:srgbClr val="FF0000"/>
                </a:solidFill>
              </a:rPr>
              <a:t>Nos     </a:t>
            </a:r>
            <a:r>
              <a:rPr lang="en-US" sz="5400" dirty="0" err="1" smtClean="0"/>
              <a:t>Ellos</a:t>
            </a:r>
            <a:r>
              <a:rPr lang="en-US" sz="5400" dirty="0" smtClean="0"/>
              <a:t>/</a:t>
            </a:r>
            <a:r>
              <a:rPr lang="en-US" sz="5400" dirty="0" err="1" smtClean="0"/>
              <a:t>Ellas</a:t>
            </a:r>
            <a:r>
              <a:rPr lang="en-US" sz="5400" dirty="0" smtClean="0"/>
              <a:t>/</a:t>
            </a:r>
            <a:r>
              <a:rPr lang="en-US" sz="5400" dirty="0" err="1" smtClean="0"/>
              <a:t>Uds</a:t>
            </a:r>
            <a:r>
              <a:rPr lang="en-US" sz="5400" dirty="0" smtClean="0"/>
              <a:t>.-</a:t>
            </a:r>
            <a:r>
              <a:rPr lang="en-US" sz="5400" dirty="0" smtClean="0">
                <a:solidFill>
                  <a:srgbClr val="FF0000"/>
                </a:solidFill>
              </a:rPr>
              <a:t>Se</a:t>
            </a:r>
            <a:endParaRPr lang="en-US" sz="5400" dirty="0" smtClean="0"/>
          </a:p>
          <a:p>
            <a:r>
              <a:rPr lang="en-US" sz="5400" dirty="0" smtClean="0">
                <a:solidFill>
                  <a:schemeClr val="accent4"/>
                </a:solidFill>
              </a:rPr>
              <a:t>3)   Conjugate the verb in the present tense</a:t>
            </a:r>
            <a:endParaRPr lang="en-US" sz="5400" dirty="0">
              <a:solidFill>
                <a:schemeClr val="accent4"/>
              </a:solidFill>
            </a:endParaRPr>
          </a:p>
        </p:txBody>
      </p:sp>
    </p:spTree>
    <p:extLst>
      <p:ext uri="{BB962C8B-B14F-4D97-AF65-F5344CB8AC3E}">
        <p14:creationId xmlns:p14="http://schemas.microsoft.com/office/powerpoint/2010/main" val="2035830906"/>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2916" y="710020"/>
            <a:ext cx="9875520" cy="1356360"/>
          </a:xfrm>
        </p:spPr>
        <p:txBody>
          <a:bodyPr/>
          <a:lstStyle/>
          <a:p>
            <a:r>
              <a:rPr lang="en-US" sz="5400" dirty="0" err="1" smtClean="0"/>
              <a:t>Ejemplo</a:t>
            </a:r>
            <a:r>
              <a:rPr lang="en-US" sz="5400" dirty="0" smtClean="0"/>
              <a:t>:</a:t>
            </a:r>
            <a:endParaRPr lang="en-US" sz="5400" dirty="0"/>
          </a:p>
        </p:txBody>
      </p:sp>
      <p:sp>
        <p:nvSpPr>
          <p:cNvPr id="4" name="TextBox 3"/>
          <p:cNvSpPr txBox="1"/>
          <p:nvPr/>
        </p:nvSpPr>
        <p:spPr>
          <a:xfrm>
            <a:off x="330198" y="2703966"/>
            <a:ext cx="2481946"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Lavarse</a:t>
            </a:r>
            <a:r>
              <a:rPr lang="en-US" sz="4400" dirty="0" smtClean="0">
                <a:solidFill>
                  <a:prstClr val="black"/>
                </a:solidFill>
              </a:rPr>
              <a:t>=</a:t>
            </a:r>
            <a:endParaRPr lang="en-US" sz="4400" dirty="0">
              <a:solidFill>
                <a:prstClr val="black"/>
              </a:solidFill>
            </a:endParaRPr>
          </a:p>
        </p:txBody>
      </p:sp>
      <p:sp>
        <p:nvSpPr>
          <p:cNvPr id="5" name="TextBox 4"/>
          <p:cNvSpPr txBox="1"/>
          <p:nvPr/>
        </p:nvSpPr>
        <p:spPr>
          <a:xfrm>
            <a:off x="838199" y="3814308"/>
            <a:ext cx="10922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Yo</a:t>
            </a:r>
            <a:endParaRPr lang="en-US" sz="4400" dirty="0">
              <a:solidFill>
                <a:prstClr val="black"/>
              </a:solidFill>
            </a:endParaRPr>
          </a:p>
        </p:txBody>
      </p:sp>
      <p:sp>
        <p:nvSpPr>
          <p:cNvPr id="6" name="TextBox 5"/>
          <p:cNvSpPr txBox="1"/>
          <p:nvPr/>
        </p:nvSpPr>
        <p:spPr>
          <a:xfrm>
            <a:off x="838201" y="4692649"/>
            <a:ext cx="1092200"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Tú</a:t>
            </a:r>
            <a:endParaRPr lang="en-US" sz="4400" dirty="0">
              <a:solidFill>
                <a:prstClr val="black"/>
              </a:solidFill>
            </a:endParaRPr>
          </a:p>
        </p:txBody>
      </p:sp>
      <p:sp>
        <p:nvSpPr>
          <p:cNvPr id="7" name="TextBox 6"/>
          <p:cNvSpPr txBox="1"/>
          <p:nvPr/>
        </p:nvSpPr>
        <p:spPr>
          <a:xfrm>
            <a:off x="838199" y="5570990"/>
            <a:ext cx="3429001"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Él</a:t>
            </a:r>
            <a:r>
              <a:rPr lang="en-US" sz="4400" dirty="0" smtClean="0">
                <a:solidFill>
                  <a:prstClr val="black"/>
                </a:solidFill>
              </a:rPr>
              <a:t>, Ella, </a:t>
            </a:r>
            <a:r>
              <a:rPr lang="en-US" sz="4400" dirty="0" err="1" smtClean="0">
                <a:solidFill>
                  <a:prstClr val="black"/>
                </a:solidFill>
              </a:rPr>
              <a:t>Usted</a:t>
            </a:r>
            <a:endParaRPr lang="en-US" sz="4400" dirty="0">
              <a:solidFill>
                <a:prstClr val="black"/>
              </a:solidFill>
            </a:endParaRPr>
          </a:p>
        </p:txBody>
      </p:sp>
      <p:sp>
        <p:nvSpPr>
          <p:cNvPr id="8" name="TextBox 7"/>
          <p:cNvSpPr txBox="1"/>
          <p:nvPr/>
        </p:nvSpPr>
        <p:spPr>
          <a:xfrm>
            <a:off x="5622472" y="3731801"/>
            <a:ext cx="2478314" cy="769441"/>
          </a:xfrm>
          <a:prstGeom prst="rect">
            <a:avLst/>
          </a:prstGeom>
          <a:solidFill>
            <a:srgbClr val="00B0F0"/>
          </a:solidFill>
        </p:spPr>
        <p:txBody>
          <a:bodyPr wrap="square" rtlCol="0">
            <a:spAutoFit/>
          </a:bodyPr>
          <a:lstStyle/>
          <a:p>
            <a:pPr algn="ctr" defTabSz="914400"/>
            <a:r>
              <a:rPr lang="en-US" sz="4400" dirty="0" err="1" smtClean="0">
                <a:solidFill>
                  <a:prstClr val="black"/>
                </a:solidFill>
              </a:rPr>
              <a:t>Nosotros</a:t>
            </a:r>
            <a:endParaRPr lang="en-US" sz="4400" dirty="0">
              <a:solidFill>
                <a:prstClr val="black"/>
              </a:solidFill>
            </a:endParaRPr>
          </a:p>
        </p:txBody>
      </p:sp>
      <p:sp>
        <p:nvSpPr>
          <p:cNvPr id="9" name="TextBox 8"/>
          <p:cNvSpPr txBox="1"/>
          <p:nvPr/>
        </p:nvSpPr>
        <p:spPr>
          <a:xfrm>
            <a:off x="6709229" y="4960938"/>
            <a:ext cx="2783114" cy="1446550"/>
          </a:xfrm>
          <a:prstGeom prst="rect">
            <a:avLst/>
          </a:prstGeom>
          <a:solidFill>
            <a:srgbClr val="00B0F0"/>
          </a:solidFill>
        </p:spPr>
        <p:txBody>
          <a:bodyPr wrap="square" rtlCol="0">
            <a:spAutoFit/>
          </a:bodyPr>
          <a:lstStyle/>
          <a:p>
            <a:pPr algn="ctr" defTabSz="914400"/>
            <a:r>
              <a:rPr lang="en-US" sz="4400" dirty="0" err="1" smtClean="0">
                <a:solidFill>
                  <a:prstClr val="black"/>
                </a:solidFill>
              </a:rPr>
              <a:t>Ellos</a:t>
            </a:r>
            <a:r>
              <a:rPr lang="en-US" sz="4400" dirty="0" smtClean="0">
                <a:solidFill>
                  <a:prstClr val="black"/>
                </a:solidFill>
              </a:rPr>
              <a:t>, </a:t>
            </a:r>
            <a:r>
              <a:rPr lang="en-US" sz="4400" dirty="0" err="1" smtClean="0">
                <a:solidFill>
                  <a:prstClr val="black"/>
                </a:solidFill>
              </a:rPr>
              <a:t>Ellas</a:t>
            </a:r>
            <a:r>
              <a:rPr lang="en-US" sz="4400" dirty="0" smtClean="0">
                <a:solidFill>
                  <a:prstClr val="black"/>
                </a:solidFill>
              </a:rPr>
              <a:t>, </a:t>
            </a:r>
            <a:r>
              <a:rPr lang="en-US" sz="4400" dirty="0" err="1" smtClean="0">
                <a:solidFill>
                  <a:prstClr val="black"/>
                </a:solidFill>
              </a:rPr>
              <a:t>Ustedes</a:t>
            </a:r>
            <a:endParaRPr lang="en-US" sz="4400" dirty="0">
              <a:solidFill>
                <a:prstClr val="black"/>
              </a:solidFill>
            </a:endParaRPr>
          </a:p>
        </p:txBody>
      </p:sp>
      <p:sp>
        <p:nvSpPr>
          <p:cNvPr id="10" name="TextBox 9"/>
          <p:cNvSpPr txBox="1"/>
          <p:nvPr/>
        </p:nvSpPr>
        <p:spPr>
          <a:xfrm>
            <a:off x="3000828" y="2662053"/>
            <a:ext cx="4314371" cy="769441"/>
          </a:xfrm>
          <a:prstGeom prst="rect">
            <a:avLst/>
          </a:prstGeom>
          <a:solidFill>
            <a:srgbClr val="CC00FF"/>
          </a:solidFill>
        </p:spPr>
        <p:txBody>
          <a:bodyPr wrap="square" rtlCol="0">
            <a:spAutoFit/>
          </a:bodyPr>
          <a:lstStyle/>
          <a:p>
            <a:pPr algn="ctr" defTabSz="914400"/>
            <a:r>
              <a:rPr lang="en-US" sz="4400" dirty="0" smtClean="0">
                <a:solidFill>
                  <a:prstClr val="black"/>
                </a:solidFill>
              </a:rPr>
              <a:t>To </a:t>
            </a:r>
            <a:r>
              <a:rPr lang="en-US" sz="4400" dirty="0" smtClean="0">
                <a:solidFill>
                  <a:prstClr val="black"/>
                </a:solidFill>
              </a:rPr>
              <a:t>wash (oneself)</a:t>
            </a:r>
            <a:endParaRPr lang="en-US" sz="4400" dirty="0">
              <a:solidFill>
                <a:prstClr val="black"/>
              </a:solidFill>
            </a:endParaRPr>
          </a:p>
        </p:txBody>
      </p:sp>
      <p:sp>
        <p:nvSpPr>
          <p:cNvPr id="11" name="TextBox 10"/>
          <p:cNvSpPr txBox="1"/>
          <p:nvPr/>
        </p:nvSpPr>
        <p:spPr>
          <a:xfrm>
            <a:off x="2293255" y="3731801"/>
            <a:ext cx="2452916" cy="769441"/>
          </a:xfrm>
          <a:prstGeom prst="rect">
            <a:avLst/>
          </a:prstGeom>
          <a:solidFill>
            <a:srgbClr val="FFC000"/>
          </a:solidFill>
        </p:spPr>
        <p:txBody>
          <a:bodyPr wrap="square" rtlCol="0">
            <a:spAutoFit/>
          </a:bodyPr>
          <a:lstStyle/>
          <a:p>
            <a:pPr algn="ctr" defTabSz="914400"/>
            <a:r>
              <a:rPr lang="en-US" sz="4400" b="1" dirty="0" smtClean="0">
                <a:solidFill>
                  <a:srgbClr val="FF0000"/>
                </a:solidFill>
              </a:rPr>
              <a:t>Me</a:t>
            </a:r>
            <a:r>
              <a:rPr lang="en-US" sz="4400" dirty="0" smtClean="0">
                <a:solidFill>
                  <a:prstClr val="black"/>
                </a:solidFill>
              </a:rPr>
              <a:t> </a:t>
            </a:r>
            <a:r>
              <a:rPr lang="en-US" sz="4400" dirty="0" err="1" smtClean="0">
                <a:solidFill>
                  <a:prstClr val="black"/>
                </a:solidFill>
              </a:rPr>
              <a:t>lav</a:t>
            </a:r>
            <a:r>
              <a:rPr lang="en-US" sz="4400" b="1" dirty="0" err="1" smtClean="0">
                <a:solidFill>
                  <a:prstClr val="black"/>
                </a:solidFill>
              </a:rPr>
              <a:t>o</a:t>
            </a:r>
            <a:endParaRPr lang="en-US" sz="4400" b="1" dirty="0">
              <a:solidFill>
                <a:prstClr val="black"/>
              </a:solidFill>
            </a:endParaRPr>
          </a:p>
        </p:txBody>
      </p:sp>
      <p:sp>
        <p:nvSpPr>
          <p:cNvPr id="12" name="TextBox 11"/>
          <p:cNvSpPr txBox="1"/>
          <p:nvPr/>
        </p:nvSpPr>
        <p:spPr>
          <a:xfrm>
            <a:off x="2293256" y="4666612"/>
            <a:ext cx="2452915" cy="769441"/>
          </a:xfrm>
          <a:prstGeom prst="rect">
            <a:avLst/>
          </a:prstGeom>
          <a:solidFill>
            <a:srgbClr val="FFC000"/>
          </a:solidFill>
        </p:spPr>
        <p:txBody>
          <a:bodyPr wrap="square" rtlCol="0">
            <a:spAutoFit/>
          </a:bodyPr>
          <a:lstStyle/>
          <a:p>
            <a:pPr algn="ctr" defTabSz="914400"/>
            <a:r>
              <a:rPr lang="en-US" sz="4400" b="1" dirty="0" err="1" smtClean="0">
                <a:solidFill>
                  <a:srgbClr val="FF0000"/>
                </a:solidFill>
              </a:rPr>
              <a:t>Te</a:t>
            </a:r>
            <a:r>
              <a:rPr lang="en-US" sz="4400" dirty="0" smtClean="0">
                <a:solidFill>
                  <a:prstClr val="black"/>
                </a:solidFill>
              </a:rPr>
              <a:t> </a:t>
            </a:r>
            <a:r>
              <a:rPr lang="en-US" sz="4400" b="1" dirty="0" smtClean="0">
                <a:solidFill>
                  <a:prstClr val="black"/>
                </a:solidFill>
              </a:rPr>
              <a:t>lavas</a:t>
            </a:r>
            <a:endParaRPr lang="en-US" sz="4400" b="1" dirty="0">
              <a:solidFill>
                <a:prstClr val="black"/>
              </a:solidFill>
            </a:endParaRPr>
          </a:p>
        </p:txBody>
      </p:sp>
      <p:sp>
        <p:nvSpPr>
          <p:cNvPr id="13" name="TextBox 12"/>
          <p:cNvSpPr txBox="1"/>
          <p:nvPr/>
        </p:nvSpPr>
        <p:spPr>
          <a:xfrm>
            <a:off x="4379686" y="5570990"/>
            <a:ext cx="2093685" cy="769441"/>
          </a:xfrm>
          <a:prstGeom prst="rect">
            <a:avLst/>
          </a:prstGeom>
          <a:solidFill>
            <a:srgbClr val="FFC000"/>
          </a:solidFill>
        </p:spPr>
        <p:txBody>
          <a:bodyPr wrap="square" rtlCol="0">
            <a:spAutoFit/>
          </a:bodyPr>
          <a:lstStyle/>
          <a:p>
            <a:pPr algn="ctr" defTabSz="914400"/>
            <a:r>
              <a:rPr lang="en-US" sz="4400" b="1" dirty="0" smtClean="0">
                <a:solidFill>
                  <a:srgbClr val="FF0000"/>
                </a:solidFill>
              </a:rPr>
              <a:t>Se</a:t>
            </a:r>
            <a:r>
              <a:rPr lang="en-US" sz="4400" dirty="0" smtClean="0">
                <a:solidFill>
                  <a:prstClr val="black"/>
                </a:solidFill>
              </a:rPr>
              <a:t> lav</a:t>
            </a:r>
            <a:r>
              <a:rPr lang="en-US" sz="4400" b="1" dirty="0" smtClean="0">
                <a:solidFill>
                  <a:prstClr val="black"/>
                </a:solidFill>
              </a:rPr>
              <a:t>a</a:t>
            </a:r>
            <a:endParaRPr lang="en-US" sz="4400" b="1" dirty="0">
              <a:solidFill>
                <a:prstClr val="black"/>
              </a:solidFill>
            </a:endParaRPr>
          </a:p>
        </p:txBody>
      </p:sp>
      <p:sp>
        <p:nvSpPr>
          <p:cNvPr id="14" name="TextBox 13"/>
          <p:cNvSpPr txBox="1"/>
          <p:nvPr/>
        </p:nvSpPr>
        <p:spPr>
          <a:xfrm>
            <a:off x="8389258" y="3731800"/>
            <a:ext cx="3363686" cy="769441"/>
          </a:xfrm>
          <a:prstGeom prst="rect">
            <a:avLst/>
          </a:prstGeom>
          <a:solidFill>
            <a:srgbClr val="FFC000"/>
          </a:solidFill>
        </p:spPr>
        <p:txBody>
          <a:bodyPr wrap="square" rtlCol="0">
            <a:spAutoFit/>
          </a:bodyPr>
          <a:lstStyle/>
          <a:p>
            <a:pPr algn="ctr" defTabSz="914400"/>
            <a:r>
              <a:rPr lang="en-US" sz="4400" b="1" dirty="0" smtClean="0">
                <a:solidFill>
                  <a:srgbClr val="FF0000"/>
                </a:solidFill>
              </a:rPr>
              <a:t>Nos</a:t>
            </a:r>
            <a:r>
              <a:rPr lang="en-US" sz="4400" dirty="0" smtClean="0">
                <a:solidFill>
                  <a:prstClr val="black"/>
                </a:solidFill>
              </a:rPr>
              <a:t> </a:t>
            </a:r>
            <a:r>
              <a:rPr lang="en-US" sz="4400" dirty="0" err="1" smtClean="0">
                <a:solidFill>
                  <a:prstClr val="black"/>
                </a:solidFill>
              </a:rPr>
              <a:t>lav</a:t>
            </a:r>
            <a:r>
              <a:rPr lang="en-US" sz="4400" b="1" dirty="0" err="1" smtClean="0">
                <a:solidFill>
                  <a:prstClr val="black"/>
                </a:solidFill>
              </a:rPr>
              <a:t>amos</a:t>
            </a:r>
            <a:endParaRPr lang="en-US" sz="4400" b="1" dirty="0">
              <a:solidFill>
                <a:prstClr val="black"/>
              </a:solidFill>
            </a:endParaRPr>
          </a:p>
        </p:txBody>
      </p:sp>
      <p:sp>
        <p:nvSpPr>
          <p:cNvPr id="15" name="TextBox 14"/>
          <p:cNvSpPr txBox="1"/>
          <p:nvPr/>
        </p:nvSpPr>
        <p:spPr>
          <a:xfrm>
            <a:off x="9617528" y="5186269"/>
            <a:ext cx="2541816" cy="769441"/>
          </a:xfrm>
          <a:prstGeom prst="rect">
            <a:avLst/>
          </a:prstGeom>
          <a:solidFill>
            <a:srgbClr val="FFC000"/>
          </a:solidFill>
        </p:spPr>
        <p:txBody>
          <a:bodyPr wrap="square" rtlCol="0">
            <a:spAutoFit/>
          </a:bodyPr>
          <a:lstStyle/>
          <a:p>
            <a:pPr algn="ctr" defTabSz="914400"/>
            <a:r>
              <a:rPr lang="en-US" sz="4400" b="1" dirty="0" smtClean="0">
                <a:solidFill>
                  <a:srgbClr val="FF0000"/>
                </a:solidFill>
              </a:rPr>
              <a:t>Se</a:t>
            </a:r>
            <a:r>
              <a:rPr lang="en-US" sz="4400" dirty="0" smtClean="0">
                <a:solidFill>
                  <a:prstClr val="black"/>
                </a:solidFill>
              </a:rPr>
              <a:t> </a:t>
            </a:r>
            <a:r>
              <a:rPr lang="en-US" sz="4400" dirty="0" err="1" smtClean="0">
                <a:solidFill>
                  <a:prstClr val="black"/>
                </a:solidFill>
              </a:rPr>
              <a:t>lav</a:t>
            </a:r>
            <a:r>
              <a:rPr lang="en-US" sz="4400" b="1" dirty="0" err="1" smtClean="0">
                <a:solidFill>
                  <a:prstClr val="black"/>
                </a:solidFill>
              </a:rPr>
              <a:t>an</a:t>
            </a:r>
            <a:endParaRPr lang="en-US" sz="4400" b="1" dirty="0">
              <a:solidFill>
                <a:prstClr val="black"/>
              </a:solidFill>
            </a:endParaRPr>
          </a:p>
        </p:txBody>
      </p:sp>
    </p:spTree>
    <p:extLst>
      <p:ext uri="{BB962C8B-B14F-4D97-AF65-F5344CB8AC3E}">
        <p14:creationId xmlns:p14="http://schemas.microsoft.com/office/powerpoint/2010/main" val="2820832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Centros</a:t>
            </a:r>
            <a:r>
              <a:rPr lang="en-US" dirty="0" smtClean="0"/>
              <a:t> de </a:t>
            </a:r>
            <a:r>
              <a:rPr lang="en-US" dirty="0" err="1" smtClean="0"/>
              <a:t>práctica</a:t>
            </a:r>
            <a:r>
              <a:rPr lang="en-US" dirty="0" smtClean="0"/>
              <a:t> (see attachment)</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Centro #1: </a:t>
            </a:r>
            <a:r>
              <a:rPr lang="en-US" dirty="0" err="1" smtClean="0"/>
              <a:t>Estudiante</a:t>
            </a:r>
            <a:r>
              <a:rPr lang="en-US" dirty="0" smtClean="0"/>
              <a:t> A y B- Students will have opposite worksheets. Student A will answer question A in writing on their worksheet. S/He will read the WHOLE sentence aloud. Student B has the answers on his/her paper. She will confirm whether the answer is correct or incorrect. They will talk about the right answer if incorrect.  Student B then answers question 1 and student A verifies the answer. This process continues until all questions have been answered. Individually, students will translate the sentences to English.</a:t>
            </a:r>
          </a:p>
          <a:p>
            <a:r>
              <a:rPr lang="en-US" dirty="0" smtClean="0"/>
              <a:t>Centro #2:Horarios- Individually students will create the schedule including at least 10 activities they do in a day in Spanish (some verbs should be reflexive, but all of them don’t have to be). After making their schedules, students will compare with a partner.</a:t>
            </a:r>
          </a:p>
          <a:p>
            <a:r>
              <a:rPr lang="en-US" dirty="0" smtClean="0"/>
              <a:t>Centro #3: Comic strip- project this comic on the board. Students will write a sentence for each box in Spanish.</a:t>
            </a:r>
            <a:r>
              <a:rPr lang="en-US" u="sng" dirty="0">
                <a:hlinkClick r:id="rId2"/>
              </a:rPr>
              <a:t> http://1.bp.blogspot.com/-Lrz7EDYXErc/Uc1L2JV-y_I/AAAAAAAACZQ/ht-h3lQ50Ic/s1600/la%2Brutina%2Bverbos%2Breflexivos%2Bme-encanta-escribir.png</a:t>
            </a:r>
            <a:endParaRPr lang="en-US" dirty="0"/>
          </a:p>
          <a:p>
            <a:endParaRPr lang="en-US" dirty="0"/>
          </a:p>
        </p:txBody>
      </p:sp>
    </p:spTree>
    <p:extLst>
      <p:ext uri="{BB962C8B-B14F-4D97-AF65-F5344CB8AC3E}">
        <p14:creationId xmlns:p14="http://schemas.microsoft.com/office/powerpoint/2010/main" val="3928278885"/>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11</a:t>
            </a:r>
            <a:endParaRPr lang="en-US" dirty="0"/>
          </a:p>
        </p:txBody>
      </p:sp>
      <p:sp>
        <p:nvSpPr>
          <p:cNvPr id="3" name="Content Placeholder 2"/>
          <p:cNvSpPr>
            <a:spLocks noGrp="1"/>
          </p:cNvSpPr>
          <p:nvPr>
            <p:ph idx="1"/>
          </p:nvPr>
        </p:nvSpPr>
        <p:spPr/>
        <p:txBody>
          <a:bodyPr/>
          <a:lstStyle/>
          <a:p>
            <a:r>
              <a:rPr lang="en-US" dirty="0" smtClean="0"/>
              <a:t>Reverse Charades</a:t>
            </a:r>
          </a:p>
          <a:p>
            <a:r>
              <a:rPr lang="en-US" dirty="0" smtClean="0"/>
              <a:t>Audio: UT Listening</a:t>
            </a:r>
          </a:p>
          <a:p>
            <a:r>
              <a:rPr lang="en-US" dirty="0" smtClean="0"/>
              <a:t>Ping-Pong Reading</a:t>
            </a:r>
            <a:endParaRPr lang="en-US" dirty="0"/>
          </a:p>
        </p:txBody>
      </p:sp>
    </p:spTree>
    <p:extLst>
      <p:ext uri="{BB962C8B-B14F-4D97-AF65-F5344CB8AC3E}">
        <p14:creationId xmlns:p14="http://schemas.microsoft.com/office/powerpoint/2010/main" val="2491468452"/>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Reverse Charades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In a “normal” game of charades, one student acts out a word and the team tried to guess the word the student is acting out.</a:t>
            </a:r>
          </a:p>
          <a:p>
            <a:r>
              <a:rPr lang="en-US" dirty="0" smtClean="0"/>
              <a:t>In reverse charades, students need to be divided into groups of 3-4 students.</a:t>
            </a:r>
          </a:p>
          <a:p>
            <a:r>
              <a:rPr lang="en-US" dirty="0" smtClean="0"/>
              <a:t>One student from each group will come up to the front of the classroom with a mini whiteboard and whiteboard marker. The rest of the students stay sitting with their groups</a:t>
            </a:r>
          </a:p>
          <a:p>
            <a:r>
              <a:rPr lang="en-US" dirty="0" smtClean="0"/>
              <a:t>On the screen behind the students at the front of the room, the teacher will project an image of a verb. Students  CANNOT turn around.</a:t>
            </a:r>
          </a:p>
          <a:p>
            <a:r>
              <a:rPr lang="en-US" dirty="0" smtClean="0"/>
              <a:t>The students that are sitting down start acting out the verb WITHOUT making noise.</a:t>
            </a:r>
          </a:p>
          <a:p>
            <a:r>
              <a:rPr lang="en-US" dirty="0" smtClean="0"/>
              <a:t>The students at the front of the room try to write down the correct verb first.  The teacher checks the answers.</a:t>
            </a:r>
          </a:p>
          <a:p>
            <a:r>
              <a:rPr lang="en-US" dirty="0" smtClean="0"/>
              <a:t>Whichever person guesses the word first, gets a point for their team.</a:t>
            </a:r>
          </a:p>
          <a:p>
            <a:r>
              <a:rPr lang="en-US" dirty="0" smtClean="0"/>
              <a:t>Repeat this process with different students coming to the front of the room.</a:t>
            </a:r>
            <a:endParaRPr lang="en-US" dirty="0"/>
          </a:p>
        </p:txBody>
      </p:sp>
    </p:spTree>
    <p:extLst>
      <p:ext uri="{BB962C8B-B14F-4D97-AF65-F5344CB8AC3E}">
        <p14:creationId xmlns:p14="http://schemas.microsoft.com/office/powerpoint/2010/main" val="5044837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Flaco(a)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239728432"/>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Reverse Charades</a:t>
            </a:r>
            <a:endParaRPr lang="en-US" dirty="0"/>
          </a:p>
        </p:txBody>
      </p:sp>
      <p:sp>
        <p:nvSpPr>
          <p:cNvPr id="3" name="Content Placeholder 2"/>
          <p:cNvSpPr>
            <a:spLocks noGrp="1"/>
          </p:cNvSpPr>
          <p:nvPr>
            <p:ph idx="1"/>
          </p:nvPr>
        </p:nvSpPr>
        <p:spPr/>
        <p:txBody>
          <a:bodyPr/>
          <a:lstStyle/>
          <a:p>
            <a:r>
              <a:rPr lang="en-US" dirty="0" smtClean="0"/>
              <a:t>[Insert image her]</a:t>
            </a:r>
          </a:p>
          <a:p>
            <a:endParaRPr lang="en-US" dirty="0"/>
          </a:p>
          <a:p>
            <a:r>
              <a:rPr lang="en-US" dirty="0" smtClean="0"/>
              <a:t>Make as many slides as you would like.</a:t>
            </a:r>
            <a:endParaRPr lang="en-US" dirty="0"/>
          </a:p>
        </p:txBody>
      </p:sp>
    </p:spTree>
    <p:extLst>
      <p:ext uri="{BB962C8B-B14F-4D97-AF65-F5344CB8AC3E}">
        <p14:creationId xmlns:p14="http://schemas.microsoft.com/office/powerpoint/2010/main" val="192175116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91886"/>
            <a:ext cx="9875520" cy="1146629"/>
          </a:xfrm>
        </p:spPr>
        <p:txBody>
          <a:bodyPr/>
          <a:lstStyle/>
          <a:p>
            <a:r>
              <a:rPr lang="en-US" dirty="0" smtClean="0"/>
              <a:t>Audio Practice in Student Journals</a:t>
            </a:r>
            <a:endParaRPr lang="en-US" dirty="0"/>
          </a:p>
        </p:txBody>
      </p:sp>
      <p:sp>
        <p:nvSpPr>
          <p:cNvPr id="3" name="Content Placeholder 2"/>
          <p:cNvSpPr>
            <a:spLocks noGrp="1"/>
          </p:cNvSpPr>
          <p:nvPr>
            <p:ph idx="1"/>
          </p:nvPr>
        </p:nvSpPr>
        <p:spPr>
          <a:xfrm>
            <a:off x="1143000" y="1654629"/>
            <a:ext cx="9872871" cy="4992913"/>
          </a:xfrm>
        </p:spPr>
        <p:txBody>
          <a:bodyPr>
            <a:normAutofit lnSpcReduction="10000"/>
          </a:bodyPr>
          <a:lstStyle/>
          <a:p>
            <a:pPr marL="45720" indent="0">
              <a:buNone/>
            </a:pPr>
            <a:r>
              <a:rPr lang="en-US" dirty="0"/>
              <a:t>Simplified Example </a:t>
            </a:r>
            <a:r>
              <a:rPr lang="en-US" dirty="0">
                <a:hlinkClick r:id="rId2"/>
              </a:rPr>
              <a:t>https://</a:t>
            </a:r>
            <a:r>
              <a:rPr lang="en-US" dirty="0" smtClean="0">
                <a:hlinkClick r:id="rId2"/>
              </a:rPr>
              <a:t>www.laits.utexas.edu/spe/vid/beg15ex.html</a:t>
            </a:r>
            <a:endParaRPr lang="en-US" dirty="0" smtClean="0"/>
          </a:p>
          <a:p>
            <a:r>
              <a:rPr lang="en-US" dirty="0" smtClean="0"/>
              <a:t>What time does she wake up?</a:t>
            </a:r>
          </a:p>
          <a:p>
            <a:r>
              <a:rPr lang="en-US" dirty="0" smtClean="0"/>
              <a:t>What is one activity she does at home after school?</a:t>
            </a:r>
          </a:p>
          <a:p>
            <a:r>
              <a:rPr lang="en-US" dirty="0" smtClean="0"/>
              <a:t>What is the last thing she does?</a:t>
            </a:r>
            <a:endParaRPr lang="en-US" dirty="0"/>
          </a:p>
          <a:p>
            <a:pPr marL="45720" indent="0">
              <a:buNone/>
            </a:pPr>
            <a:endParaRPr lang="en-US" dirty="0" smtClean="0"/>
          </a:p>
          <a:p>
            <a:pPr marL="45720" indent="0">
              <a:buNone/>
            </a:pPr>
            <a:r>
              <a:rPr lang="en-US" dirty="0"/>
              <a:t>Claudia </a:t>
            </a:r>
            <a:r>
              <a:rPr lang="en-US" dirty="0">
                <a:hlinkClick r:id="rId3"/>
              </a:rPr>
              <a:t>https://</a:t>
            </a:r>
            <a:r>
              <a:rPr lang="en-US" dirty="0" smtClean="0">
                <a:hlinkClick r:id="rId3"/>
              </a:rPr>
              <a:t>www.laits.utexas.edu/spe/vid/beg15b.html</a:t>
            </a:r>
            <a:endParaRPr lang="en-US" dirty="0" smtClean="0"/>
          </a:p>
          <a:p>
            <a:r>
              <a:rPr lang="en-US" dirty="0"/>
              <a:t>List 3 activities she does (in English or in Spanish) Hint: Some of the verbs are reflexive</a:t>
            </a:r>
            <a:r>
              <a:rPr lang="en-US" dirty="0" smtClean="0"/>
              <a:t>!</a:t>
            </a:r>
          </a:p>
          <a:p>
            <a:pPr marL="45720" indent="0">
              <a:buNone/>
            </a:pPr>
            <a:endParaRPr lang="en-US" dirty="0"/>
          </a:p>
          <a:p>
            <a:pPr marL="45720" indent="0">
              <a:buNone/>
            </a:pPr>
            <a:r>
              <a:rPr lang="en-US" dirty="0" smtClean="0"/>
              <a:t>Leonardo </a:t>
            </a:r>
            <a:r>
              <a:rPr lang="en-US" dirty="0" smtClean="0">
                <a:hlinkClick r:id="rId4"/>
              </a:rPr>
              <a:t>https</a:t>
            </a:r>
            <a:r>
              <a:rPr lang="en-US" dirty="0">
                <a:hlinkClick r:id="rId4"/>
              </a:rPr>
              <a:t>://</a:t>
            </a:r>
            <a:r>
              <a:rPr lang="en-US" dirty="0" smtClean="0">
                <a:hlinkClick r:id="rId4"/>
              </a:rPr>
              <a:t>www.laits.utexas.edu/spe/vid/beg15a.html</a:t>
            </a:r>
            <a:endParaRPr lang="en-US" dirty="0" smtClean="0"/>
          </a:p>
          <a:p>
            <a:r>
              <a:rPr lang="en-US" dirty="0" smtClean="0"/>
              <a:t>List 3 activities Leonardo does (in English or in Spanish) Hint: Some of the verbs are reflexive!</a:t>
            </a:r>
          </a:p>
          <a:p>
            <a:endParaRPr lang="en-US" dirty="0" smtClean="0"/>
          </a:p>
          <a:p>
            <a:endParaRPr lang="en-US" dirty="0"/>
          </a:p>
        </p:txBody>
      </p:sp>
    </p:spTree>
    <p:extLst>
      <p:ext uri="{BB962C8B-B14F-4D97-AF65-F5344CB8AC3E}">
        <p14:creationId xmlns:p14="http://schemas.microsoft.com/office/powerpoint/2010/main" val="3580366588"/>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Ping-Pong Reading</a:t>
            </a:r>
            <a:endParaRPr lang="en-US" dirty="0"/>
          </a:p>
        </p:txBody>
      </p:sp>
      <p:sp>
        <p:nvSpPr>
          <p:cNvPr id="3" name="Content Placeholder 2"/>
          <p:cNvSpPr>
            <a:spLocks noGrp="1"/>
          </p:cNvSpPr>
          <p:nvPr>
            <p:ph idx="1"/>
          </p:nvPr>
        </p:nvSpPr>
        <p:spPr/>
        <p:txBody>
          <a:bodyPr/>
          <a:lstStyle/>
          <a:p>
            <a:r>
              <a:rPr lang="en-US" dirty="0" smtClean="0"/>
              <a:t>In Ping-Pong Reading, students are working in pairs.</a:t>
            </a:r>
          </a:p>
          <a:p>
            <a:r>
              <a:rPr lang="en-US" dirty="0" smtClean="0"/>
              <a:t>Student 1 reads a sentence aloud and Student 2 translates it to English.</a:t>
            </a:r>
          </a:p>
          <a:p>
            <a:r>
              <a:rPr lang="en-US" dirty="0" smtClean="0"/>
              <a:t>Then Student 2 reads a sentence aloud and Student 1 translates it to English.</a:t>
            </a:r>
          </a:p>
          <a:p>
            <a:r>
              <a:rPr lang="en-US" dirty="0" smtClean="0"/>
              <a:t>This process repeats until the entire text has been read and translated.</a:t>
            </a:r>
          </a:p>
          <a:p>
            <a:endParaRPr lang="en-US" dirty="0"/>
          </a:p>
          <a:p>
            <a:r>
              <a:rPr lang="en-US" dirty="0" smtClean="0"/>
              <a:t>Remind students to work on their pronunciation because they will have a Speaking assessment later this week.</a:t>
            </a:r>
            <a:endParaRPr lang="en-US" dirty="0"/>
          </a:p>
        </p:txBody>
      </p:sp>
    </p:spTree>
    <p:extLst>
      <p:ext uri="{BB962C8B-B14F-4D97-AF65-F5344CB8AC3E}">
        <p14:creationId xmlns:p14="http://schemas.microsoft.com/office/powerpoint/2010/main" val="3180929843"/>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Ping-Pong Reading</a:t>
            </a:r>
            <a:endParaRPr lang="en-US" dirty="0"/>
          </a:p>
        </p:txBody>
      </p:sp>
      <p:sp>
        <p:nvSpPr>
          <p:cNvPr id="3" name="Content Placeholder 2"/>
          <p:cNvSpPr>
            <a:spLocks noGrp="1"/>
          </p:cNvSpPr>
          <p:nvPr>
            <p:ph idx="1"/>
          </p:nvPr>
        </p:nvSpPr>
        <p:spPr/>
        <p:txBody>
          <a:bodyPr/>
          <a:lstStyle/>
          <a:p>
            <a:r>
              <a:rPr lang="en-US" dirty="0" err="1" smtClean="0"/>
              <a:t>Hola</a:t>
            </a:r>
            <a:r>
              <a:rPr lang="en-US" dirty="0" smtClean="0"/>
              <a:t>, me </a:t>
            </a:r>
            <a:r>
              <a:rPr lang="en-US" dirty="0" err="1" smtClean="0"/>
              <a:t>llamo</a:t>
            </a:r>
            <a:r>
              <a:rPr lang="en-US" dirty="0" smtClean="0"/>
              <a:t> Paulina.  </a:t>
            </a:r>
            <a:r>
              <a:rPr lang="en-US" dirty="0" err="1" smtClean="0"/>
              <a:t>Tengo</a:t>
            </a:r>
            <a:r>
              <a:rPr lang="en-US" dirty="0" smtClean="0"/>
              <a:t> </a:t>
            </a:r>
            <a:r>
              <a:rPr lang="en-US" dirty="0" err="1" smtClean="0"/>
              <a:t>dieciséis</a:t>
            </a:r>
            <a:r>
              <a:rPr lang="en-US" dirty="0" smtClean="0"/>
              <a:t> </a:t>
            </a:r>
            <a:r>
              <a:rPr lang="en-US" dirty="0" err="1" smtClean="0"/>
              <a:t>años</a:t>
            </a:r>
            <a:r>
              <a:rPr lang="en-US" dirty="0" smtClean="0"/>
              <a:t> y soy </a:t>
            </a:r>
            <a:r>
              <a:rPr lang="en-US" dirty="0" err="1" smtClean="0"/>
              <a:t>una</a:t>
            </a:r>
            <a:r>
              <a:rPr lang="en-US" dirty="0" smtClean="0"/>
              <a:t> </a:t>
            </a:r>
            <a:r>
              <a:rPr lang="en-US" dirty="0" err="1" smtClean="0"/>
              <a:t>estudiante</a:t>
            </a:r>
            <a:r>
              <a:rPr lang="en-US" dirty="0" smtClean="0"/>
              <a:t> </a:t>
            </a:r>
            <a:r>
              <a:rPr lang="en-US" dirty="0" err="1" smtClean="0"/>
              <a:t>en</a:t>
            </a:r>
            <a:r>
              <a:rPr lang="en-US" dirty="0" smtClean="0"/>
              <a:t> Lima, Peru.  </a:t>
            </a:r>
            <a:r>
              <a:rPr lang="en-US" dirty="0" err="1" smtClean="0"/>
              <a:t>Tengo</a:t>
            </a:r>
            <a:r>
              <a:rPr lang="en-US" dirty="0" smtClean="0"/>
              <a:t> </a:t>
            </a:r>
            <a:r>
              <a:rPr lang="en-US" dirty="0" err="1" smtClean="0"/>
              <a:t>una</a:t>
            </a:r>
            <a:r>
              <a:rPr lang="en-US" dirty="0" smtClean="0"/>
              <a:t> </a:t>
            </a:r>
            <a:r>
              <a:rPr lang="en-US" dirty="0" err="1" smtClean="0"/>
              <a:t>familia</a:t>
            </a:r>
            <a:r>
              <a:rPr lang="en-US" dirty="0" smtClean="0"/>
              <a:t> </a:t>
            </a:r>
            <a:r>
              <a:rPr lang="en-US" dirty="0" err="1" smtClean="0"/>
              <a:t>muy</a:t>
            </a:r>
            <a:r>
              <a:rPr lang="en-US" dirty="0" smtClean="0"/>
              <a:t> </a:t>
            </a:r>
            <a:r>
              <a:rPr lang="en-US" dirty="0" err="1" smtClean="0"/>
              <a:t>grande</a:t>
            </a:r>
            <a:r>
              <a:rPr lang="en-US" dirty="0" smtClean="0"/>
              <a:t>—vivo con </a:t>
            </a:r>
            <a:r>
              <a:rPr lang="en-US" dirty="0" err="1" smtClean="0"/>
              <a:t>mis</a:t>
            </a:r>
            <a:r>
              <a:rPr lang="en-US" dirty="0" smtClean="0"/>
              <a:t> </a:t>
            </a:r>
            <a:r>
              <a:rPr lang="en-US" dirty="0" err="1" smtClean="0"/>
              <a:t>abuelos</a:t>
            </a:r>
            <a:r>
              <a:rPr lang="en-US" dirty="0" smtClean="0"/>
              <a:t>, </a:t>
            </a:r>
            <a:r>
              <a:rPr lang="en-US" dirty="0" err="1" smtClean="0"/>
              <a:t>mis</a:t>
            </a:r>
            <a:r>
              <a:rPr lang="en-US" dirty="0" smtClean="0"/>
              <a:t> padres y </a:t>
            </a:r>
            <a:r>
              <a:rPr lang="en-US" dirty="0" err="1" smtClean="0"/>
              <a:t>mis</a:t>
            </a:r>
            <a:r>
              <a:rPr lang="en-US" dirty="0" smtClean="0"/>
              <a:t> </a:t>
            </a:r>
            <a:r>
              <a:rPr lang="en-US" dirty="0" err="1" smtClean="0"/>
              <a:t>hermanos</a:t>
            </a:r>
            <a:r>
              <a:rPr lang="en-US" dirty="0" smtClean="0"/>
              <a:t>. </a:t>
            </a:r>
            <a:r>
              <a:rPr lang="en-US" dirty="0" err="1" smtClean="0"/>
              <a:t>Nosotros</a:t>
            </a:r>
            <a:r>
              <a:rPr lang="en-US" dirty="0" smtClean="0"/>
              <a:t> </a:t>
            </a:r>
            <a:r>
              <a:rPr lang="en-US" dirty="0" err="1" smtClean="0"/>
              <a:t>somos</a:t>
            </a:r>
            <a:r>
              <a:rPr lang="en-US" dirty="0" smtClean="0"/>
              <a:t> altos, </a:t>
            </a:r>
            <a:r>
              <a:rPr lang="en-US" dirty="0" err="1" smtClean="0"/>
              <a:t>morenos</a:t>
            </a:r>
            <a:r>
              <a:rPr lang="en-US" dirty="0" smtClean="0"/>
              <a:t> y </a:t>
            </a:r>
            <a:r>
              <a:rPr lang="en-US" dirty="0" err="1" smtClean="0"/>
              <a:t>tenemos</a:t>
            </a:r>
            <a:r>
              <a:rPr lang="en-US" dirty="0" smtClean="0"/>
              <a:t> </a:t>
            </a:r>
            <a:r>
              <a:rPr lang="en-US" dirty="0" err="1" smtClean="0"/>
              <a:t>pelo</a:t>
            </a:r>
            <a:r>
              <a:rPr lang="en-US" dirty="0" smtClean="0"/>
              <a:t> </a:t>
            </a:r>
            <a:r>
              <a:rPr lang="en-US" dirty="0" err="1" smtClean="0"/>
              <a:t>castaño</a:t>
            </a:r>
            <a:r>
              <a:rPr lang="en-US" dirty="0" smtClean="0"/>
              <a:t>.  </a:t>
            </a:r>
          </a:p>
          <a:p>
            <a:r>
              <a:rPr lang="en-US" dirty="0" err="1" smtClean="0"/>
              <a:t>Mi</a:t>
            </a:r>
            <a:r>
              <a:rPr lang="en-US" dirty="0" smtClean="0"/>
              <a:t> </a:t>
            </a:r>
            <a:r>
              <a:rPr lang="en-US" dirty="0" err="1" smtClean="0"/>
              <a:t>abuelo</a:t>
            </a:r>
            <a:r>
              <a:rPr lang="en-US" dirty="0" smtClean="0"/>
              <a:t> se llama Alfredo y le </a:t>
            </a:r>
            <a:r>
              <a:rPr lang="en-US" dirty="0" err="1" smtClean="0"/>
              <a:t>gusta</a:t>
            </a:r>
            <a:r>
              <a:rPr lang="en-US" dirty="0" smtClean="0"/>
              <a:t> </a:t>
            </a:r>
            <a:r>
              <a:rPr lang="en-US" dirty="0" err="1" smtClean="0"/>
              <a:t>ver</a:t>
            </a:r>
            <a:r>
              <a:rPr lang="en-US" dirty="0" smtClean="0"/>
              <a:t> la tele. </a:t>
            </a:r>
            <a:r>
              <a:rPr lang="en-US" dirty="0" err="1" smtClean="0"/>
              <a:t>Mi</a:t>
            </a:r>
            <a:r>
              <a:rPr lang="en-US" dirty="0" smtClean="0"/>
              <a:t> </a:t>
            </a:r>
            <a:r>
              <a:rPr lang="en-US" dirty="0" err="1" smtClean="0"/>
              <a:t>abuela</a:t>
            </a:r>
            <a:r>
              <a:rPr lang="en-US" dirty="0" smtClean="0"/>
              <a:t> se llama Beatriz y </a:t>
            </a:r>
            <a:r>
              <a:rPr lang="en-US" dirty="0" err="1" smtClean="0"/>
              <a:t>ella</a:t>
            </a:r>
            <a:r>
              <a:rPr lang="en-US" dirty="0" smtClean="0"/>
              <a:t> </a:t>
            </a:r>
            <a:r>
              <a:rPr lang="en-US" dirty="0" err="1" smtClean="0"/>
              <a:t>cocina</a:t>
            </a:r>
            <a:r>
              <a:rPr lang="en-US" dirty="0" smtClean="0"/>
              <a:t> mucho.  </a:t>
            </a:r>
            <a:r>
              <a:rPr lang="en-US" dirty="0" err="1" smtClean="0"/>
              <a:t>Mi</a:t>
            </a:r>
            <a:r>
              <a:rPr lang="en-US" dirty="0" smtClean="0"/>
              <a:t> padre </a:t>
            </a:r>
            <a:r>
              <a:rPr lang="en-US" dirty="0" err="1" smtClean="0"/>
              <a:t>trabaja</a:t>
            </a:r>
            <a:r>
              <a:rPr lang="en-US" dirty="0" smtClean="0"/>
              <a:t> </a:t>
            </a:r>
            <a:r>
              <a:rPr lang="en-US" dirty="0" err="1" smtClean="0"/>
              <a:t>en</a:t>
            </a:r>
            <a:r>
              <a:rPr lang="en-US" dirty="0" smtClean="0"/>
              <a:t> </a:t>
            </a:r>
            <a:r>
              <a:rPr lang="en-US" dirty="0" err="1" smtClean="0"/>
              <a:t>una</a:t>
            </a:r>
            <a:r>
              <a:rPr lang="en-US" dirty="0" smtClean="0"/>
              <a:t> </a:t>
            </a:r>
            <a:r>
              <a:rPr lang="en-US" dirty="0" err="1" smtClean="0"/>
              <a:t>oficina</a:t>
            </a:r>
            <a:r>
              <a:rPr lang="en-US" dirty="0" smtClean="0"/>
              <a:t> </a:t>
            </a:r>
            <a:r>
              <a:rPr lang="en-US" dirty="0" err="1" smtClean="0"/>
              <a:t>en</a:t>
            </a:r>
            <a:r>
              <a:rPr lang="en-US" dirty="0" smtClean="0"/>
              <a:t> el </a:t>
            </a:r>
            <a:r>
              <a:rPr lang="en-US" dirty="0" err="1" smtClean="0"/>
              <a:t>centro</a:t>
            </a:r>
            <a:r>
              <a:rPr lang="en-US" dirty="0" smtClean="0"/>
              <a:t> de la ciudad.  </a:t>
            </a:r>
            <a:r>
              <a:rPr lang="en-US" dirty="0" err="1" smtClean="0"/>
              <a:t>Mi</a:t>
            </a:r>
            <a:r>
              <a:rPr lang="en-US" dirty="0" smtClean="0"/>
              <a:t> </a:t>
            </a:r>
            <a:r>
              <a:rPr lang="en-US" dirty="0" err="1" smtClean="0"/>
              <a:t>madre</a:t>
            </a:r>
            <a:r>
              <a:rPr lang="en-US" dirty="0" smtClean="0"/>
              <a:t> </a:t>
            </a:r>
            <a:r>
              <a:rPr lang="en-US" dirty="0" err="1" smtClean="0"/>
              <a:t>limpia</a:t>
            </a:r>
            <a:r>
              <a:rPr lang="en-US" dirty="0" smtClean="0"/>
              <a:t> la casa y se lava la </a:t>
            </a:r>
            <a:r>
              <a:rPr lang="en-US" dirty="0" err="1" smtClean="0"/>
              <a:t>ropa</a:t>
            </a:r>
            <a:r>
              <a:rPr lang="en-US" dirty="0" smtClean="0"/>
              <a:t>.  </a:t>
            </a:r>
            <a:r>
              <a:rPr lang="en-US" dirty="0" err="1" smtClean="0"/>
              <a:t>Tengo</a:t>
            </a:r>
            <a:r>
              <a:rPr lang="en-US" dirty="0" smtClean="0"/>
              <a:t> dos </a:t>
            </a:r>
            <a:r>
              <a:rPr lang="en-US" dirty="0" err="1" smtClean="0"/>
              <a:t>hermanos</a:t>
            </a:r>
            <a:r>
              <a:rPr lang="en-US" dirty="0" smtClean="0"/>
              <a:t>—Guillermo y </a:t>
            </a:r>
            <a:r>
              <a:rPr lang="en-US" dirty="0" err="1" smtClean="0"/>
              <a:t>Paco</a:t>
            </a:r>
            <a:r>
              <a:rPr lang="en-US" dirty="0" smtClean="0"/>
              <a:t>.  </a:t>
            </a:r>
            <a:r>
              <a:rPr lang="en-US" dirty="0" err="1" smtClean="0"/>
              <a:t>Ellos</a:t>
            </a:r>
            <a:r>
              <a:rPr lang="en-US" dirty="0" smtClean="0"/>
              <a:t> </a:t>
            </a:r>
            <a:r>
              <a:rPr lang="en-US" dirty="0" err="1" smtClean="0"/>
              <a:t>siempre</a:t>
            </a:r>
            <a:r>
              <a:rPr lang="en-US" dirty="0" smtClean="0"/>
              <a:t> </a:t>
            </a:r>
            <a:r>
              <a:rPr lang="en-US" dirty="0" err="1" smtClean="0"/>
              <a:t>juegan</a:t>
            </a:r>
            <a:r>
              <a:rPr lang="en-US" dirty="0" smtClean="0"/>
              <a:t> </a:t>
            </a:r>
            <a:r>
              <a:rPr lang="en-US" dirty="0" err="1" smtClean="0"/>
              <a:t>deportes</a:t>
            </a:r>
            <a:r>
              <a:rPr lang="en-US" dirty="0" smtClean="0"/>
              <a:t> y </a:t>
            </a:r>
            <a:r>
              <a:rPr lang="en-US" dirty="0" err="1" smtClean="0"/>
              <a:t>hacen</a:t>
            </a:r>
            <a:r>
              <a:rPr lang="en-US" dirty="0" smtClean="0"/>
              <a:t> </a:t>
            </a:r>
            <a:r>
              <a:rPr lang="en-US" dirty="0" err="1" smtClean="0"/>
              <a:t>ejercicio</a:t>
            </a:r>
            <a:r>
              <a:rPr lang="en-US" dirty="0" smtClean="0"/>
              <a:t>. </a:t>
            </a:r>
          </a:p>
          <a:p>
            <a:r>
              <a:rPr lang="en-US" dirty="0" smtClean="0"/>
              <a:t>Me </a:t>
            </a:r>
            <a:r>
              <a:rPr lang="en-US" dirty="0" err="1" smtClean="0"/>
              <a:t>levanto</a:t>
            </a:r>
            <a:r>
              <a:rPr lang="en-US" dirty="0" smtClean="0"/>
              <a:t> a las </a:t>
            </a:r>
            <a:r>
              <a:rPr lang="en-US" dirty="0" err="1" smtClean="0"/>
              <a:t>siete</a:t>
            </a:r>
            <a:r>
              <a:rPr lang="en-US" dirty="0" smtClean="0"/>
              <a:t> y media de la </a:t>
            </a:r>
            <a:r>
              <a:rPr lang="en-US" dirty="0" err="1" smtClean="0"/>
              <a:t>mañana</a:t>
            </a:r>
            <a:r>
              <a:rPr lang="en-US" dirty="0" smtClean="0"/>
              <a:t>. Camino a </a:t>
            </a:r>
            <a:r>
              <a:rPr lang="en-US" dirty="0" err="1" smtClean="0"/>
              <a:t>escuela</a:t>
            </a:r>
            <a:r>
              <a:rPr lang="en-US" dirty="0" smtClean="0"/>
              <a:t> a las </a:t>
            </a:r>
            <a:r>
              <a:rPr lang="en-US" dirty="0" err="1" smtClean="0"/>
              <a:t>ocho</a:t>
            </a:r>
            <a:r>
              <a:rPr lang="en-US" dirty="0" smtClean="0"/>
              <a:t> y </a:t>
            </a:r>
            <a:r>
              <a:rPr lang="en-US" dirty="0" err="1" smtClean="0"/>
              <a:t>cuarto</a:t>
            </a:r>
            <a:r>
              <a:rPr lang="en-US" dirty="0" smtClean="0"/>
              <a:t>.  </a:t>
            </a:r>
            <a:r>
              <a:rPr lang="en-US" dirty="0" err="1" smtClean="0"/>
              <a:t>En</a:t>
            </a:r>
            <a:r>
              <a:rPr lang="en-US" dirty="0" smtClean="0"/>
              <a:t> </a:t>
            </a:r>
            <a:r>
              <a:rPr lang="en-US" dirty="0" err="1" smtClean="0"/>
              <a:t>mis</a:t>
            </a:r>
            <a:r>
              <a:rPr lang="en-US" dirty="0" smtClean="0"/>
              <a:t> </a:t>
            </a:r>
            <a:r>
              <a:rPr lang="en-US" dirty="0" err="1" smtClean="0"/>
              <a:t>clases</a:t>
            </a:r>
            <a:r>
              <a:rPr lang="en-US" dirty="0"/>
              <a:t> </a:t>
            </a:r>
            <a:r>
              <a:rPr lang="en-US" dirty="0" err="1" smtClean="0"/>
              <a:t>tengo</a:t>
            </a:r>
            <a:r>
              <a:rPr lang="en-US" dirty="0" smtClean="0"/>
              <a:t> </a:t>
            </a:r>
            <a:r>
              <a:rPr lang="en-US" dirty="0" err="1" smtClean="0"/>
              <a:t>muchos</a:t>
            </a:r>
            <a:r>
              <a:rPr lang="en-US" dirty="0" smtClean="0"/>
              <a:t> amigos </a:t>
            </a:r>
            <a:r>
              <a:rPr lang="en-US" dirty="0" err="1" smtClean="0"/>
              <a:t>porque</a:t>
            </a:r>
            <a:r>
              <a:rPr lang="en-US" dirty="0" smtClean="0"/>
              <a:t> soy </a:t>
            </a:r>
            <a:r>
              <a:rPr lang="en-US" dirty="0" err="1" smtClean="0"/>
              <a:t>simpática</a:t>
            </a:r>
            <a:r>
              <a:rPr lang="en-US" dirty="0" smtClean="0"/>
              <a:t>, </a:t>
            </a:r>
            <a:r>
              <a:rPr lang="en-US" dirty="0" err="1" smtClean="0"/>
              <a:t>activa</a:t>
            </a:r>
            <a:r>
              <a:rPr lang="en-US" dirty="0" smtClean="0"/>
              <a:t> e </a:t>
            </a:r>
            <a:r>
              <a:rPr lang="en-US" dirty="0" err="1" smtClean="0"/>
              <a:t>inteligente</a:t>
            </a:r>
            <a:r>
              <a:rPr lang="en-US" dirty="0" smtClean="0"/>
              <a:t>. </a:t>
            </a:r>
            <a:r>
              <a:rPr lang="en-US" dirty="0" err="1" smtClean="0"/>
              <a:t>Después</a:t>
            </a:r>
            <a:r>
              <a:rPr lang="en-US" dirty="0" smtClean="0"/>
              <a:t> de la </a:t>
            </a:r>
            <a:r>
              <a:rPr lang="en-US" dirty="0" err="1" smtClean="0"/>
              <a:t>escuela</a:t>
            </a:r>
            <a:r>
              <a:rPr lang="en-US" dirty="0" smtClean="0"/>
              <a:t> </a:t>
            </a:r>
            <a:r>
              <a:rPr lang="en-US" dirty="0" err="1" smtClean="0"/>
              <a:t>yo</a:t>
            </a:r>
            <a:r>
              <a:rPr lang="en-US" dirty="0" smtClean="0"/>
              <a:t> </a:t>
            </a:r>
            <a:r>
              <a:rPr lang="en-US" dirty="0" err="1" smtClean="0"/>
              <a:t>estudio</a:t>
            </a:r>
            <a:r>
              <a:rPr lang="en-US" dirty="0" smtClean="0"/>
              <a:t> </a:t>
            </a:r>
            <a:r>
              <a:rPr lang="en-US" dirty="0"/>
              <a:t>y </a:t>
            </a:r>
            <a:r>
              <a:rPr lang="en-US" dirty="0" err="1" smtClean="0"/>
              <a:t>hago</a:t>
            </a:r>
            <a:r>
              <a:rPr lang="en-US" dirty="0" smtClean="0"/>
              <a:t> mi </a:t>
            </a:r>
            <a:r>
              <a:rPr lang="en-US" dirty="0" err="1" smtClean="0"/>
              <a:t>tarea</a:t>
            </a:r>
            <a:r>
              <a:rPr lang="en-US" dirty="0" smtClean="0"/>
              <a:t>. Antes de me </a:t>
            </a:r>
            <a:r>
              <a:rPr lang="en-US" dirty="0" err="1" smtClean="0"/>
              <a:t>duermo</a:t>
            </a:r>
            <a:r>
              <a:rPr lang="en-US" dirty="0"/>
              <a:t> </a:t>
            </a:r>
            <a:r>
              <a:rPr lang="en-US" dirty="0" err="1" smtClean="0"/>
              <a:t>yo</a:t>
            </a:r>
            <a:r>
              <a:rPr lang="en-US" dirty="0" smtClean="0"/>
              <a:t> </a:t>
            </a:r>
            <a:r>
              <a:rPr lang="en-US" dirty="0" err="1" smtClean="0"/>
              <a:t>siempre</a:t>
            </a:r>
            <a:r>
              <a:rPr lang="en-US" dirty="0" smtClean="0"/>
              <a:t> </a:t>
            </a:r>
            <a:r>
              <a:rPr lang="en-US" dirty="0" err="1" smtClean="0"/>
              <a:t>leo</a:t>
            </a:r>
            <a:r>
              <a:rPr lang="en-US" dirty="0" smtClean="0"/>
              <a:t> un </a:t>
            </a:r>
            <a:r>
              <a:rPr lang="en-US" dirty="0" err="1" smtClean="0"/>
              <a:t>libro</a:t>
            </a:r>
            <a:r>
              <a:rPr lang="en-US" dirty="0" smtClean="0"/>
              <a:t>.</a:t>
            </a:r>
            <a:endParaRPr lang="en-US" dirty="0"/>
          </a:p>
        </p:txBody>
      </p:sp>
    </p:spTree>
    <p:extLst>
      <p:ext uri="{BB962C8B-B14F-4D97-AF65-F5344CB8AC3E}">
        <p14:creationId xmlns:p14="http://schemas.microsoft.com/office/powerpoint/2010/main" val="3830761382"/>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12</a:t>
            </a:r>
            <a:endParaRPr lang="en-US" dirty="0"/>
          </a:p>
        </p:txBody>
      </p:sp>
      <p:sp>
        <p:nvSpPr>
          <p:cNvPr id="3" name="Content Placeholder 2"/>
          <p:cNvSpPr>
            <a:spLocks noGrp="1"/>
          </p:cNvSpPr>
          <p:nvPr>
            <p:ph idx="1"/>
          </p:nvPr>
        </p:nvSpPr>
        <p:spPr/>
        <p:txBody>
          <a:bodyPr/>
          <a:lstStyle/>
          <a:p>
            <a:r>
              <a:rPr lang="en-US" dirty="0" smtClean="0"/>
              <a:t>Silly Sentences</a:t>
            </a:r>
          </a:p>
          <a:p>
            <a:r>
              <a:rPr lang="en-US" dirty="0" err="1"/>
              <a:t>Infografía</a:t>
            </a:r>
            <a:r>
              <a:rPr lang="en-US" dirty="0"/>
              <a:t>: ¿A </a:t>
            </a:r>
            <a:r>
              <a:rPr lang="en-US" dirty="0" err="1"/>
              <a:t>qué</a:t>
            </a:r>
            <a:r>
              <a:rPr lang="en-US" dirty="0"/>
              <a:t> </a:t>
            </a:r>
            <a:r>
              <a:rPr lang="en-US" dirty="0" err="1"/>
              <a:t>dedicas</a:t>
            </a:r>
            <a:r>
              <a:rPr lang="en-US" dirty="0"/>
              <a:t> </a:t>
            </a:r>
            <a:r>
              <a:rPr lang="en-US" dirty="0" err="1"/>
              <a:t>tu</a:t>
            </a:r>
            <a:r>
              <a:rPr lang="en-US" dirty="0"/>
              <a:t> </a:t>
            </a:r>
            <a:r>
              <a:rPr lang="en-US" dirty="0" err="1"/>
              <a:t>tiempo</a:t>
            </a:r>
            <a:r>
              <a:rPr lang="en-US" dirty="0"/>
              <a:t> </a:t>
            </a:r>
            <a:r>
              <a:rPr lang="en-US" dirty="0" err="1"/>
              <a:t>libre</a:t>
            </a:r>
            <a:r>
              <a:rPr lang="en-US" dirty="0"/>
              <a:t>?</a:t>
            </a:r>
            <a:endParaRPr lang="en-US" dirty="0"/>
          </a:p>
        </p:txBody>
      </p:sp>
    </p:spTree>
    <p:extLst>
      <p:ext uri="{BB962C8B-B14F-4D97-AF65-F5344CB8AC3E}">
        <p14:creationId xmlns:p14="http://schemas.microsoft.com/office/powerpoint/2010/main" val="3247816985"/>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Silly Sentences</a:t>
            </a:r>
            <a:endParaRPr lang="en-US" dirty="0"/>
          </a:p>
        </p:txBody>
      </p:sp>
      <p:sp>
        <p:nvSpPr>
          <p:cNvPr id="3" name="Content Placeholder 2"/>
          <p:cNvSpPr>
            <a:spLocks noGrp="1"/>
          </p:cNvSpPr>
          <p:nvPr>
            <p:ph idx="1"/>
          </p:nvPr>
        </p:nvSpPr>
        <p:spPr/>
        <p:txBody>
          <a:bodyPr/>
          <a:lstStyle/>
          <a:p>
            <a:r>
              <a:rPr lang="en-US" dirty="0" err="1" smtClean="0"/>
              <a:t>Instrucciones</a:t>
            </a:r>
            <a:r>
              <a:rPr lang="en-US" dirty="0" smtClean="0"/>
              <a:t>: On a blank piece of paper, students will need to fold their papers so that they have 8 boxes.  In the first box, in the top corner, they need to write their name. Each box should also be numbered in the bottom corner (#1-8)</a:t>
            </a:r>
          </a:p>
          <a:p>
            <a:r>
              <a:rPr lang="en-US" dirty="0" smtClean="0"/>
              <a:t>The teacher will read a sentence in Spanish. The students will draw in box 1 what they understood.  Once everyone is done, students pass their papers to the right. The teacher will read another sentence and the new student will draw what they understand in box 2. Then pass the papers. Once all 8 sentences have been read, students will receive their original paper (they usually need a little bit of time to laugh and share with a partner)</a:t>
            </a:r>
            <a:endParaRPr lang="en-US" dirty="0"/>
          </a:p>
        </p:txBody>
      </p:sp>
    </p:spTree>
    <p:extLst>
      <p:ext uri="{BB962C8B-B14F-4D97-AF65-F5344CB8AC3E}">
        <p14:creationId xmlns:p14="http://schemas.microsoft.com/office/powerpoint/2010/main" val="3444803470"/>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Silly </a:t>
            </a:r>
            <a:r>
              <a:rPr lang="en-US" dirty="0" err="1" smtClean="0"/>
              <a:t>Sentencce</a:t>
            </a:r>
            <a:r>
              <a:rPr lang="en-US" dirty="0" smtClean="0"/>
              <a:t> (to read aloud)</a:t>
            </a:r>
            <a:endParaRPr lang="en-US" dirty="0"/>
          </a:p>
        </p:txBody>
      </p:sp>
      <p:sp>
        <p:nvSpPr>
          <p:cNvPr id="3" name="Content Placeholder 2"/>
          <p:cNvSpPr>
            <a:spLocks noGrp="1"/>
          </p:cNvSpPr>
          <p:nvPr>
            <p:ph idx="1"/>
          </p:nvPr>
        </p:nvSpPr>
        <p:spPr/>
        <p:txBody>
          <a:bodyPr/>
          <a:lstStyle/>
          <a:p>
            <a:pPr marL="502920" indent="-457200">
              <a:buAutoNum type="arabicPeriod"/>
            </a:pPr>
            <a:r>
              <a:rPr lang="en-US" dirty="0" smtClean="0"/>
              <a:t>El </a:t>
            </a:r>
            <a:r>
              <a:rPr lang="en-US" dirty="0" err="1" smtClean="0"/>
              <a:t>chico</a:t>
            </a:r>
            <a:r>
              <a:rPr lang="en-US" dirty="0" smtClean="0"/>
              <a:t> </a:t>
            </a:r>
            <a:r>
              <a:rPr lang="en-US" dirty="0" err="1" smtClean="0"/>
              <a:t>gordo</a:t>
            </a:r>
            <a:r>
              <a:rPr lang="en-US" dirty="0" smtClean="0"/>
              <a:t> </a:t>
            </a:r>
            <a:r>
              <a:rPr lang="en-US" dirty="0" err="1" smtClean="0"/>
              <a:t>va</a:t>
            </a:r>
            <a:r>
              <a:rPr lang="en-US" dirty="0" smtClean="0"/>
              <a:t> a la </a:t>
            </a:r>
            <a:r>
              <a:rPr lang="en-US" dirty="0" err="1" smtClean="0"/>
              <a:t>piscina</a:t>
            </a:r>
            <a:r>
              <a:rPr lang="en-US" dirty="0" smtClean="0"/>
              <a:t> para comer.</a:t>
            </a:r>
          </a:p>
          <a:p>
            <a:pPr marL="502920" indent="-457200">
              <a:buAutoNum type="arabicPeriod"/>
            </a:pPr>
            <a:r>
              <a:rPr lang="en-US" dirty="0" smtClean="0"/>
              <a:t>Las </a:t>
            </a:r>
            <a:r>
              <a:rPr lang="en-US" dirty="0" err="1" smtClean="0"/>
              <a:t>chicas</a:t>
            </a:r>
            <a:r>
              <a:rPr lang="en-US" dirty="0" smtClean="0"/>
              <a:t> </a:t>
            </a:r>
            <a:r>
              <a:rPr lang="en-US" dirty="0" err="1" smtClean="0"/>
              <a:t>altas</a:t>
            </a:r>
            <a:r>
              <a:rPr lang="en-US" dirty="0" smtClean="0"/>
              <a:t> </a:t>
            </a:r>
            <a:r>
              <a:rPr lang="en-US" dirty="0" err="1" smtClean="0"/>
              <a:t>juegan</a:t>
            </a:r>
            <a:r>
              <a:rPr lang="en-US" dirty="0" smtClean="0"/>
              <a:t> </a:t>
            </a:r>
            <a:r>
              <a:rPr lang="en-US" dirty="0" err="1" smtClean="0"/>
              <a:t>baloncesto</a:t>
            </a:r>
            <a:r>
              <a:rPr lang="en-US" dirty="0" smtClean="0"/>
              <a:t> </a:t>
            </a:r>
            <a:r>
              <a:rPr lang="en-US" dirty="0" err="1" smtClean="0"/>
              <a:t>en</a:t>
            </a:r>
            <a:r>
              <a:rPr lang="en-US" dirty="0" smtClean="0"/>
              <a:t> el </a:t>
            </a:r>
            <a:r>
              <a:rPr lang="en-US" dirty="0" err="1" smtClean="0"/>
              <a:t>parque</a:t>
            </a:r>
            <a:r>
              <a:rPr lang="en-US" dirty="0" smtClean="0"/>
              <a:t>.</a:t>
            </a:r>
          </a:p>
          <a:p>
            <a:pPr marL="502920" indent="-457200">
              <a:buAutoNum type="arabicPeriod"/>
            </a:pPr>
            <a:r>
              <a:rPr lang="en-US" dirty="0" smtClean="0"/>
              <a:t>El </a:t>
            </a:r>
            <a:r>
              <a:rPr lang="en-US" dirty="0" err="1" smtClean="0"/>
              <a:t>gato</a:t>
            </a:r>
            <a:r>
              <a:rPr lang="en-US" dirty="0" smtClean="0"/>
              <a:t> </a:t>
            </a:r>
            <a:r>
              <a:rPr lang="en-US" dirty="0" err="1" smtClean="0"/>
              <a:t>inteligente</a:t>
            </a:r>
            <a:r>
              <a:rPr lang="en-US" dirty="0" smtClean="0"/>
              <a:t> </a:t>
            </a:r>
            <a:r>
              <a:rPr lang="en-US" dirty="0" err="1" smtClean="0"/>
              <a:t>va</a:t>
            </a:r>
            <a:r>
              <a:rPr lang="en-US" dirty="0" smtClean="0"/>
              <a:t> a la </a:t>
            </a:r>
            <a:r>
              <a:rPr lang="en-US" dirty="0" err="1" smtClean="0"/>
              <a:t>escuela</a:t>
            </a:r>
            <a:r>
              <a:rPr lang="en-US" dirty="0" smtClean="0"/>
              <a:t> para </a:t>
            </a:r>
            <a:r>
              <a:rPr lang="en-US" dirty="0" err="1" smtClean="0"/>
              <a:t>dormir</a:t>
            </a:r>
            <a:r>
              <a:rPr lang="en-US" dirty="0" smtClean="0"/>
              <a:t>.</a:t>
            </a:r>
          </a:p>
          <a:p>
            <a:pPr marL="502920" indent="-457200">
              <a:buAutoNum type="arabicPeriod"/>
            </a:pPr>
            <a:r>
              <a:rPr lang="en-US" dirty="0" smtClean="0"/>
              <a:t>El </a:t>
            </a:r>
            <a:r>
              <a:rPr lang="en-US" dirty="0" err="1" smtClean="0"/>
              <a:t>abuelo</a:t>
            </a:r>
            <a:r>
              <a:rPr lang="en-US" dirty="0" smtClean="0"/>
              <a:t> </a:t>
            </a:r>
            <a:r>
              <a:rPr lang="en-US" dirty="0" err="1" smtClean="0"/>
              <a:t>débil</a:t>
            </a:r>
            <a:r>
              <a:rPr lang="en-US" dirty="0" smtClean="0"/>
              <a:t> </a:t>
            </a:r>
            <a:r>
              <a:rPr lang="en-US" dirty="0" err="1" smtClean="0"/>
              <a:t>hace</a:t>
            </a:r>
            <a:r>
              <a:rPr lang="en-US" dirty="0" smtClean="0"/>
              <a:t> </a:t>
            </a:r>
            <a:r>
              <a:rPr lang="en-US" dirty="0" err="1" smtClean="0"/>
              <a:t>ejercicio</a:t>
            </a:r>
            <a:r>
              <a:rPr lang="en-US" dirty="0" smtClean="0"/>
              <a:t> </a:t>
            </a:r>
            <a:r>
              <a:rPr lang="en-US" dirty="0" err="1" smtClean="0"/>
              <a:t>en</a:t>
            </a:r>
            <a:r>
              <a:rPr lang="en-US" dirty="0" smtClean="0"/>
              <a:t> el </a:t>
            </a:r>
            <a:r>
              <a:rPr lang="en-US" dirty="0" err="1" smtClean="0"/>
              <a:t>gimnasio</a:t>
            </a:r>
            <a:r>
              <a:rPr lang="en-US" dirty="0" smtClean="0"/>
              <a:t>.</a:t>
            </a:r>
          </a:p>
          <a:p>
            <a:pPr marL="502920" indent="-457200">
              <a:buAutoNum type="arabicPeriod"/>
            </a:pPr>
            <a:r>
              <a:rPr lang="en-US" dirty="0" smtClean="0"/>
              <a:t>El </a:t>
            </a:r>
            <a:r>
              <a:rPr lang="en-US" dirty="0" err="1" smtClean="0"/>
              <a:t>perro</a:t>
            </a:r>
            <a:r>
              <a:rPr lang="en-US" dirty="0" smtClean="0"/>
              <a:t> </a:t>
            </a:r>
            <a:r>
              <a:rPr lang="en-US" dirty="0" err="1" smtClean="0"/>
              <a:t>compra</a:t>
            </a:r>
            <a:r>
              <a:rPr lang="en-US" dirty="0" smtClean="0"/>
              <a:t> </a:t>
            </a:r>
            <a:r>
              <a:rPr lang="en-US" dirty="0" err="1" smtClean="0"/>
              <a:t>ropa</a:t>
            </a:r>
            <a:r>
              <a:rPr lang="en-US" dirty="0" smtClean="0"/>
              <a:t> </a:t>
            </a:r>
            <a:r>
              <a:rPr lang="en-US" dirty="0" err="1" smtClean="0"/>
              <a:t>nueva</a:t>
            </a:r>
            <a:r>
              <a:rPr lang="en-US" dirty="0" smtClean="0"/>
              <a:t> </a:t>
            </a:r>
            <a:r>
              <a:rPr lang="en-US" dirty="0" err="1" smtClean="0"/>
              <a:t>en</a:t>
            </a:r>
            <a:r>
              <a:rPr lang="en-US" dirty="0" smtClean="0"/>
              <a:t> el </a:t>
            </a:r>
            <a:r>
              <a:rPr lang="en-US" dirty="0" err="1" smtClean="0"/>
              <a:t>centro</a:t>
            </a:r>
            <a:r>
              <a:rPr lang="en-US" dirty="0" smtClean="0"/>
              <a:t> </a:t>
            </a:r>
            <a:r>
              <a:rPr lang="en-US" dirty="0" err="1" smtClean="0"/>
              <a:t>comercial</a:t>
            </a:r>
            <a:r>
              <a:rPr lang="en-US" dirty="0" smtClean="0"/>
              <a:t>.</a:t>
            </a:r>
          </a:p>
          <a:p>
            <a:pPr marL="502920" indent="-457200">
              <a:buAutoNum type="arabicPeriod"/>
            </a:pPr>
            <a:r>
              <a:rPr lang="en-US" dirty="0" smtClean="0"/>
              <a:t>Los </a:t>
            </a:r>
            <a:r>
              <a:rPr lang="en-US" dirty="0" err="1" smtClean="0"/>
              <a:t>bebes</a:t>
            </a:r>
            <a:r>
              <a:rPr lang="en-US" dirty="0" smtClean="0"/>
              <a:t> </a:t>
            </a:r>
            <a:r>
              <a:rPr lang="en-US" dirty="0" err="1" smtClean="0"/>
              <a:t>grandes</a:t>
            </a:r>
            <a:r>
              <a:rPr lang="en-US" dirty="0" smtClean="0"/>
              <a:t> </a:t>
            </a:r>
            <a:r>
              <a:rPr lang="en-US" dirty="0" err="1" smtClean="0"/>
              <a:t>caminan</a:t>
            </a:r>
            <a:r>
              <a:rPr lang="en-US" dirty="0" smtClean="0"/>
              <a:t> </a:t>
            </a:r>
            <a:r>
              <a:rPr lang="en-US" dirty="0" err="1" smtClean="0"/>
              <a:t>por</a:t>
            </a:r>
            <a:r>
              <a:rPr lang="en-US" dirty="0" smtClean="0"/>
              <a:t> el </a:t>
            </a:r>
            <a:r>
              <a:rPr lang="en-US" dirty="0" err="1" smtClean="0"/>
              <a:t>centro</a:t>
            </a:r>
            <a:r>
              <a:rPr lang="en-US" dirty="0" smtClean="0"/>
              <a:t>.</a:t>
            </a:r>
          </a:p>
          <a:p>
            <a:pPr marL="502920" indent="-457200">
              <a:buAutoNum type="arabicPeriod"/>
            </a:pPr>
            <a:r>
              <a:rPr lang="en-US" dirty="0" err="1" smtClean="0"/>
              <a:t>Yo</a:t>
            </a:r>
            <a:r>
              <a:rPr lang="en-US" dirty="0" smtClean="0"/>
              <a:t> </a:t>
            </a:r>
            <a:r>
              <a:rPr lang="en-US" dirty="0" err="1" smtClean="0"/>
              <a:t>bailo</a:t>
            </a:r>
            <a:r>
              <a:rPr lang="en-US" dirty="0" smtClean="0"/>
              <a:t> </a:t>
            </a:r>
            <a:r>
              <a:rPr lang="en-US" dirty="0" err="1" smtClean="0"/>
              <a:t>en</a:t>
            </a:r>
            <a:r>
              <a:rPr lang="en-US" dirty="0" smtClean="0"/>
              <a:t> la fiesta de </a:t>
            </a:r>
            <a:r>
              <a:rPr lang="en-US" dirty="0" err="1" smtClean="0"/>
              <a:t>cumpleaños</a:t>
            </a:r>
            <a:r>
              <a:rPr lang="en-US" dirty="0" smtClean="0"/>
              <a:t>.</a:t>
            </a:r>
          </a:p>
          <a:p>
            <a:pPr marL="502920" indent="-457200">
              <a:buAutoNum type="arabicPeriod"/>
            </a:pPr>
            <a:r>
              <a:rPr lang="en-US" dirty="0" err="1" smtClean="0"/>
              <a:t>Nosotros</a:t>
            </a:r>
            <a:r>
              <a:rPr lang="en-US" dirty="0" smtClean="0"/>
              <a:t> </a:t>
            </a:r>
            <a:r>
              <a:rPr lang="en-US" dirty="0" err="1" smtClean="0"/>
              <a:t>cocinamos</a:t>
            </a:r>
            <a:r>
              <a:rPr lang="en-US" dirty="0" smtClean="0"/>
              <a:t> </a:t>
            </a:r>
            <a:r>
              <a:rPr lang="en-US" dirty="0" err="1" smtClean="0"/>
              <a:t>en</a:t>
            </a:r>
            <a:r>
              <a:rPr lang="en-US" dirty="0" smtClean="0"/>
              <a:t> la playa.</a:t>
            </a:r>
          </a:p>
          <a:p>
            <a:pPr marL="502920" indent="-457200">
              <a:buAutoNum type="arabicPeriod"/>
            </a:pPr>
            <a:endParaRPr lang="en-US" dirty="0" smtClean="0"/>
          </a:p>
          <a:p>
            <a:pPr marL="502920" indent="-457200">
              <a:buAutoNum type="arabicPeriod"/>
            </a:pPr>
            <a:endParaRPr lang="en-US" dirty="0" smtClean="0"/>
          </a:p>
          <a:p>
            <a:pPr marL="502920" indent="-457200">
              <a:buAutoNum type="arabicPeriod"/>
            </a:pPr>
            <a:endParaRPr lang="en-US" dirty="0" smtClean="0"/>
          </a:p>
          <a:p>
            <a:pPr marL="502920" indent="-457200">
              <a:buAutoNum type="arabicPeriod"/>
            </a:pPr>
            <a:endParaRPr lang="en-US" dirty="0"/>
          </a:p>
        </p:txBody>
      </p:sp>
    </p:spTree>
    <p:extLst>
      <p:ext uri="{BB962C8B-B14F-4D97-AF65-F5344CB8AC3E}">
        <p14:creationId xmlns:p14="http://schemas.microsoft.com/office/powerpoint/2010/main" val="1474270147"/>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Infografía</a:t>
            </a:r>
            <a:r>
              <a:rPr lang="en-US" dirty="0" smtClean="0"/>
              <a:t>: </a:t>
            </a:r>
            <a:r>
              <a:rPr lang="en-US" dirty="0"/>
              <a:t>¿A </a:t>
            </a:r>
            <a:r>
              <a:rPr lang="en-US" dirty="0" err="1"/>
              <a:t>qué</a:t>
            </a:r>
            <a:r>
              <a:rPr lang="en-US" dirty="0"/>
              <a:t> </a:t>
            </a:r>
            <a:r>
              <a:rPr lang="en-US" dirty="0" err="1"/>
              <a:t>dedicas</a:t>
            </a:r>
            <a:r>
              <a:rPr lang="en-US" dirty="0"/>
              <a:t> </a:t>
            </a:r>
            <a:r>
              <a:rPr lang="en-US" dirty="0" err="1"/>
              <a:t>tu</a:t>
            </a:r>
            <a:r>
              <a:rPr lang="en-US" dirty="0"/>
              <a:t> </a:t>
            </a:r>
            <a:r>
              <a:rPr lang="en-US" dirty="0" err="1"/>
              <a:t>tiempo</a:t>
            </a:r>
            <a:r>
              <a:rPr lang="en-US" dirty="0"/>
              <a:t> </a:t>
            </a:r>
            <a:r>
              <a:rPr lang="en-US" dirty="0" err="1"/>
              <a:t>libre</a:t>
            </a:r>
            <a:r>
              <a:rPr lang="en-US" dirty="0"/>
              <a:t>?</a:t>
            </a:r>
            <a:endParaRPr lang="en-US" dirty="0"/>
          </a:p>
        </p:txBody>
      </p:sp>
      <p:sp>
        <p:nvSpPr>
          <p:cNvPr id="3" name="Content Placeholder 2"/>
          <p:cNvSpPr>
            <a:spLocks noGrp="1"/>
          </p:cNvSpPr>
          <p:nvPr>
            <p:ph idx="1"/>
          </p:nvPr>
        </p:nvSpPr>
        <p:spPr/>
        <p:txBody>
          <a:bodyPr/>
          <a:lstStyle/>
          <a:p>
            <a:r>
              <a:rPr lang="en-US" dirty="0" smtClean="0"/>
              <a:t>Use the infographic from this link </a:t>
            </a:r>
            <a:r>
              <a:rPr lang="es-US" u="sng" dirty="0">
                <a:hlinkClick r:id="rId2"/>
              </a:rPr>
              <a:t>https://</a:t>
            </a:r>
            <a:r>
              <a:rPr lang="es-US" u="sng" dirty="0" smtClean="0">
                <a:hlinkClick r:id="rId2"/>
              </a:rPr>
              <a:t>thelanguagepoint.com/english_collections/show/Spanish%2521_Tiempo_Libre</a:t>
            </a:r>
            <a:r>
              <a:rPr lang="en-US" dirty="0" smtClean="0"/>
              <a:t> to answer the following questions.</a:t>
            </a:r>
            <a:endParaRPr lang="es-US" u="sng" dirty="0" smtClean="0"/>
          </a:p>
        </p:txBody>
      </p:sp>
    </p:spTree>
    <p:extLst>
      <p:ext uri="{BB962C8B-B14F-4D97-AF65-F5344CB8AC3E}">
        <p14:creationId xmlns:p14="http://schemas.microsoft.com/office/powerpoint/2010/main" val="166130890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a:t>
            </a:r>
            <a:r>
              <a:rPr lang="en-US" dirty="0" err="1" smtClean="0"/>
              <a:t>qué</a:t>
            </a:r>
            <a:r>
              <a:rPr lang="en-US" dirty="0" smtClean="0"/>
              <a:t> </a:t>
            </a:r>
            <a:r>
              <a:rPr lang="en-US" dirty="0" err="1" smtClean="0"/>
              <a:t>dedicas</a:t>
            </a:r>
            <a:r>
              <a:rPr lang="en-US" dirty="0" smtClean="0"/>
              <a:t> </a:t>
            </a:r>
            <a:r>
              <a:rPr lang="en-US" dirty="0" err="1" smtClean="0"/>
              <a:t>tu</a:t>
            </a:r>
            <a:r>
              <a:rPr lang="en-US" dirty="0" smtClean="0"/>
              <a:t> </a:t>
            </a:r>
            <a:r>
              <a:rPr lang="en-US" dirty="0" err="1" smtClean="0"/>
              <a:t>tiempo</a:t>
            </a:r>
            <a:r>
              <a:rPr lang="en-US" dirty="0" smtClean="0"/>
              <a:t> </a:t>
            </a:r>
            <a:r>
              <a:rPr lang="en-US" dirty="0" err="1" smtClean="0"/>
              <a:t>libre</a:t>
            </a:r>
            <a:r>
              <a:rPr lang="en-US" dirty="0" smtClean="0"/>
              <a:t>?</a:t>
            </a:r>
            <a:endParaRPr lang="en-US" dirty="0"/>
          </a:p>
        </p:txBody>
      </p:sp>
      <p:sp>
        <p:nvSpPr>
          <p:cNvPr id="3" name="Content Placeholder 2"/>
          <p:cNvSpPr>
            <a:spLocks noGrp="1"/>
          </p:cNvSpPr>
          <p:nvPr>
            <p:ph idx="1"/>
          </p:nvPr>
        </p:nvSpPr>
        <p:spPr/>
        <p:txBody>
          <a:bodyPr/>
          <a:lstStyle/>
          <a:p>
            <a:pPr marL="45720" indent="0">
              <a:buNone/>
            </a:pPr>
            <a:r>
              <a:rPr lang="en-US" dirty="0" smtClean="0"/>
              <a:t>Respond to the following questions in short answers in English.</a:t>
            </a:r>
          </a:p>
          <a:p>
            <a:pPr marL="45720" indent="0">
              <a:lnSpc>
                <a:spcPct val="150000"/>
              </a:lnSpc>
              <a:buNone/>
            </a:pPr>
            <a:r>
              <a:rPr lang="en-US" dirty="0" smtClean="0"/>
              <a:t>1. Do teenagers in Mexico prefer to use the computer or read? __________________</a:t>
            </a:r>
          </a:p>
          <a:p>
            <a:pPr marL="45720" indent="0">
              <a:lnSpc>
                <a:spcPct val="150000"/>
              </a:lnSpc>
              <a:buNone/>
            </a:pPr>
            <a:r>
              <a:rPr lang="en-US" dirty="0" smtClean="0"/>
              <a:t>2. Do they prefer to go to the movies or watch TV? </a:t>
            </a:r>
            <a:r>
              <a:rPr lang="en-US" dirty="0"/>
              <a:t>__________________</a:t>
            </a:r>
          </a:p>
          <a:p>
            <a:pPr marL="45720" indent="0">
              <a:lnSpc>
                <a:spcPct val="150000"/>
              </a:lnSpc>
              <a:buNone/>
            </a:pPr>
            <a:r>
              <a:rPr lang="en-US" dirty="0" smtClean="0"/>
              <a:t>3. Do they prefer to go to the beach or go to museums? __________________</a:t>
            </a:r>
          </a:p>
          <a:p>
            <a:pPr marL="45720" indent="0">
              <a:lnSpc>
                <a:spcPct val="150000"/>
              </a:lnSpc>
              <a:buNone/>
            </a:pPr>
            <a:r>
              <a:rPr lang="en-US" dirty="0" smtClean="0"/>
              <a:t>4. Do they prefer to watch sports or play sports? </a:t>
            </a:r>
            <a:r>
              <a:rPr lang="en-US" dirty="0"/>
              <a:t>__________________</a:t>
            </a:r>
          </a:p>
          <a:p>
            <a:pPr marL="45720" indent="0">
              <a:lnSpc>
                <a:spcPct val="150000"/>
              </a:lnSpc>
              <a:buNone/>
            </a:pPr>
            <a:r>
              <a:rPr lang="en-US" dirty="0" smtClean="0"/>
              <a:t>5. What percentage likes to go out with their girlfriend/boyfriend? _______________</a:t>
            </a:r>
          </a:p>
          <a:p>
            <a:pPr marL="45720" indent="0">
              <a:buNone/>
            </a:pPr>
            <a:endParaRPr lang="en-US" dirty="0"/>
          </a:p>
          <a:p>
            <a:pPr marL="45720" indent="0">
              <a:buNone/>
            </a:pPr>
            <a:endParaRPr lang="en-US" dirty="0"/>
          </a:p>
          <a:p>
            <a:pPr marL="45720" indent="0">
              <a:buNone/>
            </a:pPr>
            <a:endParaRPr lang="en-US" dirty="0"/>
          </a:p>
        </p:txBody>
      </p:sp>
    </p:spTree>
    <p:extLst>
      <p:ext uri="{BB962C8B-B14F-4D97-AF65-F5344CB8AC3E}">
        <p14:creationId xmlns:p14="http://schemas.microsoft.com/office/powerpoint/2010/main" val="316531464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a:t>
            </a:r>
            <a:r>
              <a:rPr lang="en-US" dirty="0" err="1"/>
              <a:t>qué</a:t>
            </a:r>
            <a:r>
              <a:rPr lang="en-US" dirty="0"/>
              <a:t> </a:t>
            </a:r>
            <a:r>
              <a:rPr lang="en-US" dirty="0" err="1"/>
              <a:t>dedicas</a:t>
            </a:r>
            <a:r>
              <a:rPr lang="en-US" dirty="0"/>
              <a:t> </a:t>
            </a:r>
            <a:r>
              <a:rPr lang="en-US" dirty="0" err="1"/>
              <a:t>tu</a:t>
            </a:r>
            <a:r>
              <a:rPr lang="en-US" dirty="0"/>
              <a:t> </a:t>
            </a:r>
            <a:r>
              <a:rPr lang="en-US" dirty="0" err="1"/>
              <a:t>tiempo</a:t>
            </a:r>
            <a:r>
              <a:rPr lang="en-US" dirty="0"/>
              <a:t> </a:t>
            </a:r>
            <a:r>
              <a:rPr lang="en-US" dirty="0" err="1"/>
              <a:t>libre</a:t>
            </a:r>
            <a:r>
              <a:rPr lang="en-US" dirty="0"/>
              <a:t>?</a:t>
            </a:r>
          </a:p>
        </p:txBody>
      </p:sp>
      <p:sp>
        <p:nvSpPr>
          <p:cNvPr id="3" name="Content Placeholder 2"/>
          <p:cNvSpPr>
            <a:spLocks noGrp="1"/>
          </p:cNvSpPr>
          <p:nvPr>
            <p:ph idx="1"/>
          </p:nvPr>
        </p:nvSpPr>
        <p:spPr>
          <a:xfrm>
            <a:off x="1041400" y="1965960"/>
            <a:ext cx="9872871" cy="4412343"/>
          </a:xfrm>
        </p:spPr>
        <p:txBody>
          <a:bodyPr/>
          <a:lstStyle/>
          <a:p>
            <a:pPr marL="45720" indent="0">
              <a:buNone/>
            </a:pPr>
            <a:r>
              <a:rPr lang="en-US" dirty="0" smtClean="0"/>
              <a:t>6a. What </a:t>
            </a:r>
            <a:r>
              <a:rPr lang="en-US" dirty="0"/>
              <a:t>are the top two most popular pastimes for teens in Mexico</a:t>
            </a:r>
            <a:r>
              <a:rPr lang="en-US" dirty="0" smtClean="0"/>
              <a:t>?</a:t>
            </a:r>
          </a:p>
          <a:p>
            <a:pPr marL="45720" indent="0">
              <a:buNone/>
            </a:pPr>
            <a:r>
              <a:rPr lang="en-US" dirty="0" smtClean="0"/>
              <a:t>______________________________________________________________________</a:t>
            </a:r>
            <a:endParaRPr lang="en-US" dirty="0"/>
          </a:p>
          <a:p>
            <a:pPr marL="45720" indent="0">
              <a:buNone/>
            </a:pPr>
            <a:r>
              <a:rPr lang="en-US" dirty="0" smtClean="0"/>
              <a:t>6b. Do </a:t>
            </a:r>
            <a:r>
              <a:rPr lang="en-US" dirty="0"/>
              <a:t>you think this is the same in the US?  Why or why not</a:t>
            </a:r>
            <a:r>
              <a:rPr lang="en-US" dirty="0" smtClean="0"/>
              <a:t>?</a:t>
            </a:r>
          </a:p>
          <a:p>
            <a:pPr marL="45720" indent="0">
              <a:buNone/>
            </a:pPr>
            <a:r>
              <a:rPr lang="en-US" dirty="0"/>
              <a:t>______________________________________________________________________</a:t>
            </a:r>
          </a:p>
          <a:p>
            <a:pPr marL="45720" indent="0">
              <a:buNone/>
            </a:pPr>
            <a:r>
              <a:rPr lang="en-US" dirty="0" smtClean="0"/>
              <a:t>7a. </a:t>
            </a:r>
            <a:r>
              <a:rPr lang="en-US" dirty="0"/>
              <a:t>What are the top two </a:t>
            </a:r>
            <a:r>
              <a:rPr lang="en-US" dirty="0" smtClean="0"/>
              <a:t>least </a:t>
            </a:r>
            <a:r>
              <a:rPr lang="en-US" dirty="0"/>
              <a:t>popular pastimes for teens in Mexico?</a:t>
            </a:r>
          </a:p>
          <a:p>
            <a:pPr marL="45720" indent="0">
              <a:buNone/>
            </a:pPr>
            <a:r>
              <a:rPr lang="en-US" dirty="0" smtClean="0"/>
              <a:t>______________________________________________________________________</a:t>
            </a:r>
          </a:p>
          <a:p>
            <a:pPr marL="45720" indent="0">
              <a:buNone/>
            </a:pPr>
            <a:r>
              <a:rPr lang="en-US" dirty="0" smtClean="0"/>
              <a:t>7b. </a:t>
            </a:r>
            <a:r>
              <a:rPr lang="en-US" dirty="0"/>
              <a:t>Do you think this is the same in the US?  Why or why not?</a:t>
            </a:r>
          </a:p>
          <a:p>
            <a:pPr marL="45720" indent="0">
              <a:buNone/>
            </a:pPr>
            <a:r>
              <a:rPr lang="en-US" dirty="0" smtClean="0"/>
              <a:t>______________________________________________________________________</a:t>
            </a:r>
            <a:endParaRPr lang="en-US" dirty="0"/>
          </a:p>
          <a:p>
            <a:pPr marL="45720" indent="0">
              <a:buNone/>
            </a:pPr>
            <a:endParaRPr lang="en-US" dirty="0"/>
          </a:p>
          <a:p>
            <a:pPr marL="45720" indent="0">
              <a:buNone/>
            </a:pPr>
            <a:endParaRPr lang="en-US" dirty="0"/>
          </a:p>
        </p:txBody>
      </p:sp>
    </p:spTree>
    <p:extLst>
      <p:ext uri="{BB962C8B-B14F-4D97-AF65-F5344CB8AC3E}">
        <p14:creationId xmlns:p14="http://schemas.microsoft.com/office/powerpoint/2010/main" val="31658303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Fuerte</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1776009121"/>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a:t>
            </a:r>
            <a:r>
              <a:rPr lang="en-US" dirty="0" err="1"/>
              <a:t>qué</a:t>
            </a:r>
            <a:r>
              <a:rPr lang="en-US" dirty="0"/>
              <a:t> </a:t>
            </a:r>
            <a:r>
              <a:rPr lang="en-US" dirty="0" err="1"/>
              <a:t>dedicas</a:t>
            </a:r>
            <a:r>
              <a:rPr lang="en-US" dirty="0"/>
              <a:t> </a:t>
            </a:r>
            <a:r>
              <a:rPr lang="en-US" dirty="0" err="1"/>
              <a:t>tu</a:t>
            </a:r>
            <a:r>
              <a:rPr lang="en-US" dirty="0"/>
              <a:t> </a:t>
            </a:r>
            <a:r>
              <a:rPr lang="en-US" dirty="0" err="1"/>
              <a:t>tiempo</a:t>
            </a:r>
            <a:r>
              <a:rPr lang="en-US" dirty="0"/>
              <a:t> </a:t>
            </a:r>
            <a:r>
              <a:rPr lang="en-US" dirty="0" err="1"/>
              <a:t>libre</a:t>
            </a:r>
            <a:r>
              <a:rPr lang="en-US" dirty="0"/>
              <a:t>?</a:t>
            </a:r>
          </a:p>
        </p:txBody>
      </p:sp>
      <p:sp>
        <p:nvSpPr>
          <p:cNvPr id="3" name="Content Placeholder 2"/>
          <p:cNvSpPr>
            <a:spLocks noGrp="1"/>
          </p:cNvSpPr>
          <p:nvPr>
            <p:ph idx="1"/>
          </p:nvPr>
        </p:nvSpPr>
        <p:spPr>
          <a:xfrm>
            <a:off x="1143000" y="1698171"/>
            <a:ext cx="9872871" cy="4673600"/>
          </a:xfrm>
        </p:spPr>
        <p:txBody>
          <a:bodyPr/>
          <a:lstStyle/>
          <a:p>
            <a:pPr marL="45720" indent="0">
              <a:buNone/>
            </a:pPr>
            <a:r>
              <a:rPr lang="en-US" dirty="0" smtClean="0"/>
              <a:t>8a</a:t>
            </a:r>
            <a:r>
              <a:rPr lang="en-US" dirty="0"/>
              <a:t>. Which percentage do you think is most UNLIKE your experience as a teenager in the United States?</a:t>
            </a:r>
          </a:p>
          <a:p>
            <a:pPr marL="45720" indent="0">
              <a:buNone/>
            </a:pPr>
            <a:r>
              <a:rPr lang="en-US" dirty="0"/>
              <a:t>______________________________________________________________________</a:t>
            </a:r>
          </a:p>
          <a:p>
            <a:pPr marL="45720" indent="0">
              <a:buNone/>
            </a:pPr>
            <a:r>
              <a:rPr lang="en-US" dirty="0" smtClean="0"/>
              <a:t>8b</a:t>
            </a:r>
            <a:r>
              <a:rPr lang="en-US" dirty="0"/>
              <a:t>. Why?</a:t>
            </a:r>
          </a:p>
          <a:p>
            <a:pPr marL="45720" indent="0">
              <a:buNone/>
            </a:pPr>
            <a:r>
              <a:rPr lang="en-US" dirty="0"/>
              <a:t>______________________________________________________________________</a:t>
            </a:r>
          </a:p>
          <a:p>
            <a:pPr marL="45720" indent="0">
              <a:buNone/>
            </a:pPr>
            <a:r>
              <a:rPr lang="en-US" dirty="0" smtClean="0"/>
              <a:t>9a</a:t>
            </a:r>
            <a:r>
              <a:rPr lang="en-US" dirty="0"/>
              <a:t>. Which percentage do you think is most </a:t>
            </a:r>
            <a:r>
              <a:rPr lang="en-US" dirty="0" smtClean="0"/>
              <a:t>LIKE </a:t>
            </a:r>
            <a:r>
              <a:rPr lang="en-US" dirty="0"/>
              <a:t>your experience as a teenager in the United States</a:t>
            </a:r>
            <a:r>
              <a:rPr lang="en-US" dirty="0" smtClean="0"/>
              <a:t>?</a:t>
            </a:r>
          </a:p>
          <a:p>
            <a:pPr marL="45720" indent="0">
              <a:buNone/>
            </a:pPr>
            <a:r>
              <a:rPr lang="en-US" dirty="0"/>
              <a:t>______________________________________________________________________</a:t>
            </a:r>
          </a:p>
          <a:p>
            <a:pPr marL="45720" indent="0">
              <a:buNone/>
            </a:pPr>
            <a:r>
              <a:rPr lang="en-US" dirty="0" smtClean="0"/>
              <a:t>9b. Why?</a:t>
            </a:r>
          </a:p>
          <a:p>
            <a:pPr marL="45720" indent="0">
              <a:buNone/>
            </a:pPr>
            <a:r>
              <a:rPr lang="en-US" dirty="0"/>
              <a:t>______________________________________________________________________</a:t>
            </a:r>
          </a:p>
          <a:p>
            <a:pPr marL="45720" indent="0">
              <a:buNone/>
            </a:pPr>
            <a:endParaRPr lang="en-US" dirty="0" smtClean="0"/>
          </a:p>
          <a:p>
            <a:pPr marL="45720" indent="0">
              <a:buNone/>
            </a:pPr>
            <a:endParaRPr lang="en-US" dirty="0"/>
          </a:p>
          <a:p>
            <a:endParaRPr lang="en-US" dirty="0"/>
          </a:p>
        </p:txBody>
      </p:sp>
    </p:spTree>
    <p:extLst>
      <p:ext uri="{BB962C8B-B14F-4D97-AF65-F5344CB8AC3E}">
        <p14:creationId xmlns:p14="http://schemas.microsoft.com/office/powerpoint/2010/main" val="1763324685"/>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a:t>
            </a:r>
            <a:r>
              <a:rPr lang="en-US" dirty="0" err="1"/>
              <a:t>qué</a:t>
            </a:r>
            <a:r>
              <a:rPr lang="en-US" dirty="0"/>
              <a:t> </a:t>
            </a:r>
            <a:r>
              <a:rPr lang="en-US" dirty="0" err="1"/>
              <a:t>dedicas</a:t>
            </a:r>
            <a:r>
              <a:rPr lang="en-US" dirty="0"/>
              <a:t> </a:t>
            </a:r>
            <a:r>
              <a:rPr lang="en-US" dirty="0" err="1"/>
              <a:t>tu</a:t>
            </a:r>
            <a:r>
              <a:rPr lang="en-US" dirty="0"/>
              <a:t> </a:t>
            </a:r>
            <a:r>
              <a:rPr lang="en-US" dirty="0" err="1"/>
              <a:t>tiempo</a:t>
            </a:r>
            <a:r>
              <a:rPr lang="en-US" dirty="0"/>
              <a:t> </a:t>
            </a:r>
            <a:r>
              <a:rPr lang="en-US" dirty="0" err="1"/>
              <a:t>libre</a:t>
            </a:r>
            <a:r>
              <a:rPr lang="en-US" dirty="0"/>
              <a:t>?</a:t>
            </a:r>
          </a:p>
        </p:txBody>
      </p:sp>
      <p:sp>
        <p:nvSpPr>
          <p:cNvPr id="3" name="Content Placeholder 2"/>
          <p:cNvSpPr>
            <a:spLocks noGrp="1"/>
          </p:cNvSpPr>
          <p:nvPr>
            <p:ph idx="1"/>
          </p:nvPr>
        </p:nvSpPr>
        <p:spPr/>
        <p:txBody>
          <a:bodyPr/>
          <a:lstStyle/>
          <a:p>
            <a:pPr marL="45720" indent="0">
              <a:buNone/>
            </a:pPr>
            <a:r>
              <a:rPr lang="en-US" dirty="0" smtClean="0"/>
              <a:t>10. What do you think the paragraph under “</a:t>
            </a:r>
            <a:r>
              <a:rPr lang="en-US" dirty="0" err="1" smtClean="0"/>
              <a:t>Ir</a:t>
            </a:r>
            <a:r>
              <a:rPr lang="en-US" dirty="0" smtClean="0"/>
              <a:t> a la ciudad” is saying? Try your best!</a:t>
            </a:r>
          </a:p>
          <a:p>
            <a:pPr marL="45720" indent="0">
              <a:buNone/>
            </a:pPr>
            <a:r>
              <a:rPr lang="en-US" dirty="0" smtClean="0"/>
              <a:t>______________________________________________________________________</a:t>
            </a:r>
          </a:p>
          <a:p>
            <a:pPr marL="45720" indent="0">
              <a:buNone/>
            </a:pPr>
            <a:r>
              <a:rPr lang="en-US" dirty="0" smtClean="0"/>
              <a:t>______________________________________________________________________</a:t>
            </a:r>
          </a:p>
          <a:p>
            <a:pPr marL="45720" indent="0">
              <a:buNone/>
            </a:pPr>
            <a:r>
              <a:rPr lang="en-US" dirty="0" smtClean="0"/>
              <a:t>______________________________________________________________________</a:t>
            </a:r>
          </a:p>
          <a:p>
            <a:pPr marL="45720" indent="0">
              <a:buNone/>
            </a:pPr>
            <a:r>
              <a:rPr lang="en-US" dirty="0" smtClean="0"/>
              <a:t>______________________________________________________________________</a:t>
            </a:r>
          </a:p>
          <a:p>
            <a:pPr marL="45720" indent="0">
              <a:buNone/>
            </a:pPr>
            <a:r>
              <a:rPr lang="en-US" dirty="0" smtClean="0"/>
              <a:t>______________________________________________________________________</a:t>
            </a:r>
          </a:p>
          <a:p>
            <a:pPr marL="45720" indent="0">
              <a:buNone/>
            </a:pPr>
            <a:r>
              <a:rPr lang="en-US" dirty="0" smtClean="0"/>
              <a:t>______________________________________________________________________</a:t>
            </a:r>
            <a:endParaRPr lang="en-US" dirty="0"/>
          </a:p>
        </p:txBody>
      </p:sp>
    </p:spTree>
    <p:extLst>
      <p:ext uri="{BB962C8B-B14F-4D97-AF65-F5344CB8AC3E}">
        <p14:creationId xmlns:p14="http://schemas.microsoft.com/office/powerpoint/2010/main" val="3766392725"/>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a:t>
            </a:r>
            <a:r>
              <a:rPr lang="en-US" dirty="0" err="1"/>
              <a:t>qué</a:t>
            </a:r>
            <a:r>
              <a:rPr lang="en-US" dirty="0"/>
              <a:t> </a:t>
            </a:r>
            <a:r>
              <a:rPr lang="en-US" dirty="0" err="1"/>
              <a:t>dedicas</a:t>
            </a:r>
            <a:r>
              <a:rPr lang="en-US" dirty="0"/>
              <a:t> </a:t>
            </a:r>
            <a:r>
              <a:rPr lang="en-US" dirty="0" err="1"/>
              <a:t>tu</a:t>
            </a:r>
            <a:r>
              <a:rPr lang="en-US" dirty="0"/>
              <a:t> </a:t>
            </a:r>
            <a:r>
              <a:rPr lang="en-US" dirty="0" err="1"/>
              <a:t>tiempo</a:t>
            </a:r>
            <a:r>
              <a:rPr lang="en-US" dirty="0"/>
              <a:t> </a:t>
            </a:r>
            <a:r>
              <a:rPr lang="en-US" dirty="0" err="1"/>
              <a:t>libre</a:t>
            </a:r>
            <a:r>
              <a:rPr lang="en-US" dirty="0"/>
              <a:t>?</a:t>
            </a:r>
          </a:p>
        </p:txBody>
      </p:sp>
      <p:sp>
        <p:nvSpPr>
          <p:cNvPr id="3" name="Content Placeholder 2"/>
          <p:cNvSpPr>
            <a:spLocks noGrp="1"/>
          </p:cNvSpPr>
          <p:nvPr>
            <p:ph idx="1"/>
          </p:nvPr>
        </p:nvSpPr>
        <p:spPr/>
        <p:txBody>
          <a:bodyPr/>
          <a:lstStyle/>
          <a:p>
            <a:pPr marL="45720" indent="0">
              <a:buNone/>
            </a:pPr>
            <a:r>
              <a:rPr lang="en-US" b="1" dirty="0"/>
              <a:t>Your turn!</a:t>
            </a:r>
            <a:r>
              <a:rPr lang="en-US" dirty="0"/>
              <a:t>  Create an </a:t>
            </a:r>
            <a:r>
              <a:rPr lang="en-US" dirty="0" smtClean="0"/>
              <a:t>infographic </a:t>
            </a:r>
            <a:r>
              <a:rPr lang="en-US" dirty="0"/>
              <a:t>similar to the one we saw about your own free time and what percent of time (each week) you do each of the activities that we have learned.  </a:t>
            </a:r>
            <a:r>
              <a:rPr lang="en-US" dirty="0" smtClean="0"/>
              <a:t>The percentages should add up to 100%</a:t>
            </a:r>
            <a:endParaRPr lang="en-US" dirty="0"/>
          </a:p>
          <a:p>
            <a:pPr marL="45720" indent="0">
              <a:buNone/>
            </a:pPr>
            <a:endParaRPr lang="en-US" dirty="0"/>
          </a:p>
        </p:txBody>
      </p:sp>
    </p:spTree>
    <p:extLst>
      <p:ext uri="{BB962C8B-B14F-4D97-AF65-F5344CB8AC3E}">
        <p14:creationId xmlns:p14="http://schemas.microsoft.com/office/powerpoint/2010/main" val="131887723"/>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a:t>
            </a:r>
            <a:r>
              <a:rPr lang="en-US" dirty="0" err="1"/>
              <a:t>qué</a:t>
            </a:r>
            <a:r>
              <a:rPr lang="en-US" dirty="0"/>
              <a:t> </a:t>
            </a:r>
            <a:r>
              <a:rPr lang="en-US" dirty="0" err="1"/>
              <a:t>dedicas</a:t>
            </a:r>
            <a:r>
              <a:rPr lang="en-US" dirty="0"/>
              <a:t> </a:t>
            </a:r>
            <a:r>
              <a:rPr lang="en-US" dirty="0" err="1"/>
              <a:t>tu</a:t>
            </a:r>
            <a:r>
              <a:rPr lang="en-US" dirty="0"/>
              <a:t> </a:t>
            </a:r>
            <a:r>
              <a:rPr lang="en-US" dirty="0" err="1"/>
              <a:t>tiempo</a:t>
            </a:r>
            <a:r>
              <a:rPr lang="en-US" dirty="0"/>
              <a:t> </a:t>
            </a:r>
            <a:r>
              <a:rPr lang="en-US" dirty="0" err="1"/>
              <a:t>libre</a:t>
            </a:r>
            <a:r>
              <a:rPr lang="en-US" dirty="0"/>
              <a:t>?</a:t>
            </a:r>
          </a:p>
        </p:txBody>
      </p:sp>
      <p:sp>
        <p:nvSpPr>
          <p:cNvPr id="3" name="Content Placeholder 2"/>
          <p:cNvSpPr>
            <a:spLocks noGrp="1"/>
          </p:cNvSpPr>
          <p:nvPr>
            <p:ph idx="1"/>
          </p:nvPr>
        </p:nvSpPr>
        <p:spPr/>
        <p:txBody>
          <a:bodyPr/>
          <a:lstStyle/>
          <a:p>
            <a:pPr marL="45720" indent="0">
              <a:buNone/>
            </a:pPr>
            <a:r>
              <a:rPr lang="en-US" dirty="0" smtClean="0"/>
              <a:t>Write 6 sentences in Spanish explaining your top 3 activities and why they are your most popular </a:t>
            </a:r>
            <a:r>
              <a:rPr lang="en-US" dirty="0" err="1" smtClean="0"/>
              <a:t>activites</a:t>
            </a:r>
            <a:r>
              <a:rPr lang="en-US" dirty="0" smtClean="0"/>
              <a:t> and your bottom 3 activities and why you don’t do those as often.</a:t>
            </a:r>
          </a:p>
          <a:p>
            <a:pPr marL="45720" indent="0">
              <a:buNone/>
            </a:pPr>
            <a:endParaRPr lang="en-US" dirty="0"/>
          </a:p>
          <a:p>
            <a:pPr marL="45720" indent="0">
              <a:buNone/>
            </a:pPr>
            <a:r>
              <a:rPr lang="en-US" dirty="0" smtClean="0"/>
              <a:t>***Remember that because in Spanish is “</a:t>
            </a:r>
            <a:r>
              <a:rPr lang="en-US" dirty="0" err="1" smtClean="0"/>
              <a:t>porque</a:t>
            </a:r>
            <a:r>
              <a:rPr lang="en-US" dirty="0" smtClean="0"/>
              <a:t>”***</a:t>
            </a:r>
          </a:p>
          <a:p>
            <a:pPr marL="45720" indent="0">
              <a:buNone/>
            </a:pPr>
            <a:endParaRPr lang="en-US" dirty="0"/>
          </a:p>
          <a:p>
            <a:pPr marL="45720" indent="0">
              <a:buNone/>
            </a:pPr>
            <a:r>
              <a:rPr lang="en-US" dirty="0" smtClean="0"/>
              <a:t>Example: Me </a:t>
            </a:r>
            <a:r>
              <a:rPr lang="en-US" dirty="0" err="1" smtClean="0"/>
              <a:t>gusta</a:t>
            </a:r>
            <a:r>
              <a:rPr lang="en-US" dirty="0" smtClean="0"/>
              <a:t> </a:t>
            </a:r>
            <a:r>
              <a:rPr lang="en-US" dirty="0" err="1" smtClean="0"/>
              <a:t>jugar</a:t>
            </a:r>
            <a:r>
              <a:rPr lang="en-US" dirty="0" smtClean="0"/>
              <a:t> </a:t>
            </a:r>
            <a:r>
              <a:rPr lang="en-US" dirty="0" err="1" smtClean="0"/>
              <a:t>deportes</a:t>
            </a:r>
            <a:r>
              <a:rPr lang="en-US" dirty="0" smtClean="0"/>
              <a:t> </a:t>
            </a:r>
            <a:r>
              <a:rPr lang="en-US" dirty="0" err="1" smtClean="0"/>
              <a:t>porque</a:t>
            </a:r>
            <a:r>
              <a:rPr lang="en-US" dirty="0" smtClean="0"/>
              <a:t> soy </a:t>
            </a:r>
            <a:r>
              <a:rPr lang="en-US" dirty="0" err="1" smtClean="0"/>
              <a:t>atlética</a:t>
            </a:r>
            <a:r>
              <a:rPr lang="en-US" dirty="0" smtClean="0"/>
              <a:t>. </a:t>
            </a:r>
          </a:p>
          <a:p>
            <a:pPr marL="45720" indent="0">
              <a:buNone/>
            </a:pPr>
            <a:r>
              <a:rPr lang="en-US" dirty="0" smtClean="0"/>
              <a:t>Example: No </a:t>
            </a:r>
            <a:r>
              <a:rPr lang="en-US" dirty="0" err="1" smtClean="0"/>
              <a:t>nado</a:t>
            </a:r>
            <a:r>
              <a:rPr lang="en-US" dirty="0" smtClean="0"/>
              <a:t> </a:t>
            </a:r>
            <a:r>
              <a:rPr lang="en-US" dirty="0" err="1" smtClean="0"/>
              <a:t>porque</a:t>
            </a:r>
            <a:r>
              <a:rPr lang="en-US" dirty="0" smtClean="0"/>
              <a:t> no me </a:t>
            </a:r>
            <a:r>
              <a:rPr lang="en-US" dirty="0" err="1" smtClean="0"/>
              <a:t>gusta</a:t>
            </a:r>
            <a:r>
              <a:rPr lang="en-US" dirty="0" smtClean="0"/>
              <a:t> </a:t>
            </a:r>
            <a:r>
              <a:rPr lang="en-US" dirty="0" err="1" smtClean="0"/>
              <a:t>ir</a:t>
            </a:r>
            <a:r>
              <a:rPr lang="en-US" dirty="0" smtClean="0"/>
              <a:t> a la </a:t>
            </a:r>
            <a:r>
              <a:rPr lang="en-US" dirty="0" err="1" smtClean="0"/>
              <a:t>piscina</a:t>
            </a:r>
            <a:r>
              <a:rPr lang="en-US" dirty="0" smtClean="0"/>
              <a:t>.</a:t>
            </a:r>
            <a:endParaRPr lang="en-US" dirty="0"/>
          </a:p>
        </p:txBody>
      </p:sp>
    </p:spTree>
    <p:extLst>
      <p:ext uri="{BB962C8B-B14F-4D97-AF65-F5344CB8AC3E}">
        <p14:creationId xmlns:p14="http://schemas.microsoft.com/office/powerpoint/2010/main" val="125435553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a:t>
            </a:r>
            <a:r>
              <a:rPr lang="en-US" dirty="0" smtClean="0"/>
              <a:t>13</a:t>
            </a:r>
            <a:endParaRPr lang="en-US" dirty="0"/>
          </a:p>
        </p:txBody>
      </p:sp>
      <p:sp>
        <p:nvSpPr>
          <p:cNvPr id="3" name="Content Placeholder 2"/>
          <p:cNvSpPr>
            <a:spLocks noGrp="1"/>
          </p:cNvSpPr>
          <p:nvPr>
            <p:ph idx="1"/>
          </p:nvPr>
        </p:nvSpPr>
        <p:spPr/>
        <p:txBody>
          <a:bodyPr/>
          <a:lstStyle/>
          <a:p>
            <a:r>
              <a:rPr lang="en-US" dirty="0" smtClean="0"/>
              <a:t>Speaking/Writing Practice</a:t>
            </a:r>
            <a:endParaRPr lang="en-US" dirty="0"/>
          </a:p>
        </p:txBody>
      </p:sp>
    </p:spTree>
    <p:extLst>
      <p:ext uri="{BB962C8B-B14F-4D97-AF65-F5344CB8AC3E}">
        <p14:creationId xmlns:p14="http://schemas.microsoft.com/office/powerpoint/2010/main" val="1561643505"/>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a:t>
            </a:r>
            <a:endParaRPr lang="en-US" dirty="0"/>
          </a:p>
        </p:txBody>
      </p:sp>
      <p:sp>
        <p:nvSpPr>
          <p:cNvPr id="3" name="Content Placeholder 2"/>
          <p:cNvSpPr>
            <a:spLocks noGrp="1"/>
          </p:cNvSpPr>
          <p:nvPr>
            <p:ph idx="1"/>
          </p:nvPr>
        </p:nvSpPr>
        <p:spPr>
          <a:xfrm>
            <a:off x="1143000" y="2057399"/>
            <a:ext cx="9872871" cy="4372429"/>
          </a:xfrm>
        </p:spPr>
        <p:txBody>
          <a:bodyPr>
            <a:normAutofit fontScale="92500"/>
          </a:bodyPr>
          <a:lstStyle/>
          <a:p>
            <a:pPr marL="45720" indent="0">
              <a:buNone/>
            </a:pPr>
            <a:r>
              <a:rPr lang="en-US" dirty="0" smtClean="0"/>
              <a:t>Parte 1: Imagine that a Spanish-speaking student is staying with you for the weekend. This could be a friend from school or someone visiting from a different country.  Create an itinerary in Spanish about what you would do in Houston.</a:t>
            </a:r>
          </a:p>
          <a:p>
            <a:pPr marL="45720" indent="0">
              <a:buNone/>
            </a:pPr>
            <a:endParaRPr lang="en-US" dirty="0"/>
          </a:p>
          <a:p>
            <a:pPr marL="45720" indent="0">
              <a:buNone/>
            </a:pPr>
            <a:r>
              <a:rPr lang="en-US" dirty="0" smtClean="0"/>
              <a:t>Parte 2: Write questions in Spanish asking your friend if s/he wants to do 3 of the activities you have planned.</a:t>
            </a:r>
          </a:p>
          <a:p>
            <a:pPr marL="45720" indent="0">
              <a:buNone/>
            </a:pPr>
            <a:endParaRPr lang="en-US" dirty="0"/>
          </a:p>
          <a:p>
            <a:pPr marL="45720" indent="0">
              <a:buNone/>
            </a:pPr>
            <a:r>
              <a:rPr lang="en-US" dirty="0" smtClean="0"/>
              <a:t>Parte 3: Ask your partner the three questions you have created and answer his/her questions/ Answer your partner’s questions.</a:t>
            </a:r>
          </a:p>
          <a:p>
            <a:pPr marL="45720" indent="0">
              <a:buNone/>
            </a:pPr>
            <a:endParaRPr lang="en-US" dirty="0" smtClean="0"/>
          </a:p>
          <a:p>
            <a:pPr marL="45720" indent="0">
              <a:buNone/>
            </a:pPr>
            <a:r>
              <a:rPr lang="en-US" dirty="0" smtClean="0"/>
              <a:t>Parte 4: Draw the activities your partner invites you to. Circle the activities you agreed to do.</a:t>
            </a:r>
            <a:endParaRPr lang="en-US" dirty="0"/>
          </a:p>
        </p:txBody>
      </p:sp>
    </p:spTree>
    <p:extLst>
      <p:ext uri="{BB962C8B-B14F-4D97-AF65-F5344CB8AC3E}">
        <p14:creationId xmlns:p14="http://schemas.microsoft.com/office/powerpoint/2010/main" val="342842084"/>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Día</a:t>
            </a:r>
            <a:r>
              <a:rPr lang="en-US" dirty="0"/>
              <a:t> </a:t>
            </a:r>
            <a:r>
              <a:rPr lang="en-US" dirty="0" smtClean="0"/>
              <a:t>14</a:t>
            </a:r>
            <a:endParaRPr lang="en-US" dirty="0"/>
          </a:p>
        </p:txBody>
      </p:sp>
      <p:sp>
        <p:nvSpPr>
          <p:cNvPr id="3" name="Content Placeholder 2"/>
          <p:cNvSpPr>
            <a:spLocks noGrp="1"/>
          </p:cNvSpPr>
          <p:nvPr>
            <p:ph idx="1"/>
          </p:nvPr>
        </p:nvSpPr>
        <p:spPr/>
        <p:txBody>
          <a:bodyPr/>
          <a:lstStyle/>
          <a:p>
            <a:r>
              <a:rPr lang="en-US" dirty="0" smtClean="0"/>
              <a:t>Students will all work on the integrated Listening and Writing PBA</a:t>
            </a:r>
          </a:p>
          <a:p>
            <a:r>
              <a:rPr lang="en-US" dirty="0" smtClean="0"/>
              <a:t>As students finish, they will go to teachers desk for the Speaking PBA.</a:t>
            </a:r>
          </a:p>
          <a:p>
            <a:endParaRPr lang="en-US" dirty="0"/>
          </a:p>
        </p:txBody>
      </p:sp>
    </p:spTree>
    <p:extLst>
      <p:ext uri="{BB962C8B-B14F-4D97-AF65-F5344CB8AC3E}">
        <p14:creationId xmlns:p14="http://schemas.microsoft.com/office/powerpoint/2010/main" val="1538610593"/>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Día</a:t>
            </a:r>
            <a:r>
              <a:rPr lang="en-US" dirty="0"/>
              <a:t> </a:t>
            </a:r>
            <a:r>
              <a:rPr lang="en-US" dirty="0" smtClean="0"/>
              <a:t>15</a:t>
            </a:r>
            <a:endParaRPr lang="en-US" dirty="0"/>
          </a:p>
        </p:txBody>
      </p:sp>
      <p:sp>
        <p:nvSpPr>
          <p:cNvPr id="3" name="Content Placeholder 2"/>
          <p:cNvSpPr>
            <a:spLocks noGrp="1"/>
          </p:cNvSpPr>
          <p:nvPr>
            <p:ph idx="1"/>
          </p:nvPr>
        </p:nvSpPr>
        <p:spPr/>
        <p:txBody>
          <a:bodyPr/>
          <a:lstStyle/>
          <a:p>
            <a:r>
              <a:rPr lang="en-US" dirty="0" smtClean="0"/>
              <a:t>Students will all work on the integrated Reading PBA</a:t>
            </a:r>
          </a:p>
          <a:p>
            <a:r>
              <a:rPr lang="en-US" dirty="0" smtClean="0"/>
              <a:t>Students that did not speak yesterday will finish the Speaking PBA</a:t>
            </a:r>
          </a:p>
          <a:p>
            <a:r>
              <a:rPr lang="en-US" dirty="0" smtClean="0"/>
              <a:t>Everyone will complete post assessment</a:t>
            </a:r>
          </a:p>
          <a:p>
            <a:r>
              <a:rPr lang="en-US" dirty="0" smtClean="0"/>
              <a:t>Close out the unit with a class discussion</a:t>
            </a:r>
          </a:p>
          <a:p>
            <a:endParaRPr lang="en-US" dirty="0"/>
          </a:p>
        </p:txBody>
      </p:sp>
    </p:spTree>
    <p:extLst>
      <p:ext uri="{BB962C8B-B14F-4D97-AF65-F5344CB8AC3E}">
        <p14:creationId xmlns:p14="http://schemas.microsoft.com/office/powerpoint/2010/main" val="20184994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Débil</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6630836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Bonito(a)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26948015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NOTES FOR THE TEACHER:</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This PowerPoint has many resources you can use.</a:t>
            </a:r>
          </a:p>
          <a:p>
            <a:r>
              <a:rPr lang="en-US" dirty="0" smtClean="0"/>
              <a:t>Additional resources are attached to the Digital Commons page for this unit.</a:t>
            </a:r>
          </a:p>
          <a:p>
            <a:r>
              <a:rPr lang="en-US" dirty="0" smtClean="0"/>
              <a:t>No images have been used due to Copyright Laws. Please feel free to add pictures to the assignments and to this PowerPoint.</a:t>
            </a:r>
          </a:p>
          <a:p>
            <a:endParaRPr lang="en-US" dirty="0"/>
          </a:p>
          <a:p>
            <a:r>
              <a:rPr lang="en-US" dirty="0" smtClean="0"/>
              <a:t>Materials needed:</a:t>
            </a:r>
          </a:p>
          <a:p>
            <a:r>
              <a:rPr lang="en-US" dirty="0" smtClean="0"/>
              <a:t>Access to a projector or smartboard</a:t>
            </a:r>
          </a:p>
          <a:p>
            <a:r>
              <a:rPr lang="en-US" dirty="0" smtClean="0"/>
              <a:t>Student journals (interactive notebooks)</a:t>
            </a:r>
          </a:p>
          <a:p>
            <a:r>
              <a:rPr lang="en-US" dirty="0" smtClean="0"/>
              <a:t>Mini-whiteboards, whiteboard markers, whiteboard erasers</a:t>
            </a:r>
          </a:p>
          <a:p>
            <a:r>
              <a:rPr lang="en-US" dirty="0" smtClean="0"/>
              <a:t>Paper, pens/pencils</a:t>
            </a:r>
          </a:p>
          <a:p>
            <a:r>
              <a:rPr lang="en-US" dirty="0" smtClean="0"/>
              <a:t>Art supplies- Paint, markers, crayons, colored pencils, etc.</a:t>
            </a:r>
          </a:p>
        </p:txBody>
      </p:sp>
    </p:spTree>
    <p:extLst>
      <p:ext uri="{BB962C8B-B14F-4D97-AF65-F5344CB8AC3E}">
        <p14:creationId xmlns:p14="http://schemas.microsoft.com/office/powerpoint/2010/main" val="42807922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Guapo(a)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22966233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De pelo negro</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23373808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De pelo castaño</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35874084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Rubio(a)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13822718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Pelirrojo(a)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21449936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smtClean="0"/>
              <a:t>Moreno(a)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9972618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De piel clara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3457152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err="1" smtClean="0"/>
              <a:t>Self-selected</a:t>
            </a:r>
            <a:r>
              <a:rPr lang="es-US" dirty="0" smtClean="0"/>
              <a:t> </a:t>
            </a:r>
            <a:r>
              <a:rPr lang="es-US" dirty="0" err="1" smtClean="0"/>
              <a:t>vocabulary</a:t>
            </a:r>
            <a:endParaRPr lang="en-US" dirty="0"/>
          </a:p>
        </p:txBody>
      </p:sp>
      <p:sp>
        <p:nvSpPr>
          <p:cNvPr id="3" name="Content Placeholder 2"/>
          <p:cNvSpPr>
            <a:spLocks noGrp="1"/>
          </p:cNvSpPr>
          <p:nvPr>
            <p:ph idx="1"/>
          </p:nvPr>
        </p:nvSpPr>
        <p:spPr/>
        <p:txBody>
          <a:bodyPr>
            <a:normAutofit/>
          </a:bodyPr>
          <a:lstStyle/>
          <a:p>
            <a:r>
              <a:rPr lang="en-US" sz="2800" dirty="0" smtClean="0"/>
              <a:t>Using your cellphone, dictionary, tablet, etc. look up</a:t>
            </a:r>
            <a:r>
              <a:rPr lang="en-US" sz="5400" dirty="0" smtClean="0"/>
              <a:t> 2 </a:t>
            </a:r>
            <a:r>
              <a:rPr lang="en-US" sz="2800" dirty="0" smtClean="0"/>
              <a:t>extra adjectives that describe </a:t>
            </a:r>
            <a:r>
              <a:rPr lang="en-US" sz="3600" dirty="0" smtClean="0"/>
              <a:t>HOW YOU LOOK</a:t>
            </a:r>
            <a:r>
              <a:rPr lang="en-US" sz="2800" dirty="0" smtClean="0"/>
              <a:t>.</a:t>
            </a:r>
          </a:p>
          <a:p>
            <a:r>
              <a:rPr lang="en-US" sz="2800" dirty="0" smtClean="0"/>
              <a:t>Examples: freckles, brown eyes, curly hair, glasses, etc.</a:t>
            </a:r>
            <a:endParaRPr lang="en-US" sz="2800" dirty="0"/>
          </a:p>
        </p:txBody>
      </p:sp>
    </p:spTree>
    <p:extLst>
      <p:ext uri="{BB962C8B-B14F-4D97-AF65-F5344CB8AC3E}">
        <p14:creationId xmlns:p14="http://schemas.microsoft.com/office/powerpoint/2010/main" val="29459707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Vocabulario</a:t>
            </a:r>
            <a:r>
              <a:rPr lang="en-US" dirty="0" smtClean="0"/>
              <a:t> </a:t>
            </a:r>
            <a:r>
              <a:rPr lang="en-US" dirty="0" err="1" smtClean="0"/>
              <a:t>Tema</a:t>
            </a:r>
            <a:r>
              <a:rPr lang="en-US" dirty="0" smtClean="0"/>
              <a:t> 1 </a:t>
            </a:r>
            <a:r>
              <a:rPr lang="en-US" dirty="0" err="1" smtClean="0"/>
              <a:t>Lista</a:t>
            </a:r>
            <a:r>
              <a:rPr lang="en-US" dirty="0" smtClean="0"/>
              <a:t> A</a:t>
            </a:r>
            <a:endParaRPr lang="en-US" dirty="0"/>
          </a:p>
        </p:txBody>
      </p:sp>
      <p:sp>
        <p:nvSpPr>
          <p:cNvPr id="3" name="Content Placeholder 2"/>
          <p:cNvSpPr>
            <a:spLocks noGrp="1"/>
          </p:cNvSpPr>
          <p:nvPr>
            <p:ph idx="1"/>
          </p:nvPr>
        </p:nvSpPr>
        <p:spPr>
          <a:xfrm>
            <a:off x="1146629" y="1683657"/>
            <a:ext cx="9869242" cy="4905829"/>
          </a:xfrm>
        </p:spPr>
        <p:txBody>
          <a:bodyPr>
            <a:normAutofit fontScale="85000" lnSpcReduction="20000"/>
          </a:bodyPr>
          <a:lstStyle/>
          <a:p>
            <a:pPr lvl="0">
              <a:lnSpc>
                <a:spcPct val="120000"/>
              </a:lnSpc>
              <a:spcBef>
                <a:spcPts val="0"/>
              </a:spcBef>
            </a:pPr>
            <a:r>
              <a:rPr lang="en-US" dirty="0">
                <a:solidFill>
                  <a:schemeClr val="tx1"/>
                </a:solidFill>
              </a:rPr>
              <a:t>Alto(a</a:t>
            </a:r>
            <a:r>
              <a:rPr lang="en-US" dirty="0" smtClean="0">
                <a:solidFill>
                  <a:schemeClr val="tx1"/>
                </a:solidFill>
              </a:rPr>
              <a:t>)- tall</a:t>
            </a:r>
            <a:endParaRPr lang="en-US" dirty="0">
              <a:solidFill>
                <a:schemeClr val="tx1"/>
              </a:solidFill>
            </a:endParaRPr>
          </a:p>
          <a:p>
            <a:pPr lvl="0">
              <a:lnSpc>
                <a:spcPct val="120000"/>
              </a:lnSpc>
              <a:spcBef>
                <a:spcPts val="0"/>
              </a:spcBef>
            </a:pPr>
            <a:r>
              <a:rPr lang="en-US" dirty="0" err="1">
                <a:solidFill>
                  <a:schemeClr val="tx1"/>
                </a:solidFill>
              </a:rPr>
              <a:t>Bajo</a:t>
            </a:r>
            <a:r>
              <a:rPr lang="es-US" dirty="0">
                <a:solidFill>
                  <a:schemeClr val="tx1"/>
                </a:solidFill>
              </a:rPr>
              <a:t>(a</a:t>
            </a:r>
            <a:r>
              <a:rPr lang="es-US" dirty="0" smtClean="0">
                <a:solidFill>
                  <a:schemeClr val="tx1"/>
                </a:solidFill>
              </a:rPr>
              <a:t>)- short</a:t>
            </a:r>
            <a:endParaRPr lang="en-US" dirty="0">
              <a:solidFill>
                <a:schemeClr val="tx1"/>
              </a:solidFill>
            </a:endParaRPr>
          </a:p>
          <a:p>
            <a:pPr lvl="0">
              <a:lnSpc>
                <a:spcPct val="120000"/>
              </a:lnSpc>
              <a:spcBef>
                <a:spcPts val="0"/>
              </a:spcBef>
            </a:pPr>
            <a:r>
              <a:rPr lang="es-US" dirty="0">
                <a:solidFill>
                  <a:schemeClr val="tx1"/>
                </a:solidFill>
              </a:rPr>
              <a:t>Gordo(a</a:t>
            </a:r>
            <a:r>
              <a:rPr lang="es-US" dirty="0" smtClean="0">
                <a:solidFill>
                  <a:schemeClr val="tx1"/>
                </a:solidFill>
              </a:rPr>
              <a:t>)- </a:t>
            </a:r>
            <a:r>
              <a:rPr lang="es-US" dirty="0" err="1" smtClean="0">
                <a:solidFill>
                  <a:schemeClr val="tx1"/>
                </a:solidFill>
              </a:rPr>
              <a:t>fat</a:t>
            </a:r>
            <a:endParaRPr lang="en-US" dirty="0">
              <a:solidFill>
                <a:schemeClr val="tx1"/>
              </a:solidFill>
            </a:endParaRPr>
          </a:p>
          <a:p>
            <a:pPr lvl="0">
              <a:lnSpc>
                <a:spcPct val="120000"/>
              </a:lnSpc>
              <a:spcBef>
                <a:spcPts val="0"/>
              </a:spcBef>
            </a:pPr>
            <a:r>
              <a:rPr lang="es-US" dirty="0">
                <a:solidFill>
                  <a:schemeClr val="tx1"/>
                </a:solidFill>
              </a:rPr>
              <a:t>Flaco(a</a:t>
            </a:r>
            <a:r>
              <a:rPr lang="es-US" dirty="0" smtClean="0">
                <a:solidFill>
                  <a:schemeClr val="tx1"/>
                </a:solidFill>
              </a:rPr>
              <a:t>)- </a:t>
            </a:r>
            <a:r>
              <a:rPr lang="es-US" dirty="0" err="1" smtClean="0">
                <a:solidFill>
                  <a:schemeClr val="tx1"/>
                </a:solidFill>
              </a:rPr>
              <a:t>skinny</a:t>
            </a:r>
            <a:endParaRPr lang="en-US" dirty="0">
              <a:solidFill>
                <a:schemeClr val="tx1"/>
              </a:solidFill>
            </a:endParaRPr>
          </a:p>
          <a:p>
            <a:pPr lvl="0">
              <a:lnSpc>
                <a:spcPct val="120000"/>
              </a:lnSpc>
              <a:spcBef>
                <a:spcPts val="0"/>
              </a:spcBef>
            </a:pPr>
            <a:r>
              <a:rPr lang="es-US" dirty="0" smtClean="0">
                <a:solidFill>
                  <a:schemeClr val="tx1"/>
                </a:solidFill>
              </a:rPr>
              <a:t>Fuerte- </a:t>
            </a:r>
            <a:r>
              <a:rPr lang="es-US" dirty="0" err="1" smtClean="0">
                <a:solidFill>
                  <a:schemeClr val="tx1"/>
                </a:solidFill>
              </a:rPr>
              <a:t>strong</a:t>
            </a:r>
            <a:endParaRPr lang="en-US" dirty="0">
              <a:solidFill>
                <a:schemeClr val="tx1"/>
              </a:solidFill>
            </a:endParaRPr>
          </a:p>
          <a:p>
            <a:pPr lvl="0">
              <a:lnSpc>
                <a:spcPct val="120000"/>
              </a:lnSpc>
              <a:spcBef>
                <a:spcPts val="0"/>
              </a:spcBef>
            </a:pPr>
            <a:r>
              <a:rPr lang="es-US" dirty="0" smtClean="0">
                <a:solidFill>
                  <a:schemeClr val="tx1"/>
                </a:solidFill>
              </a:rPr>
              <a:t>Débil- </a:t>
            </a:r>
            <a:r>
              <a:rPr lang="es-US" dirty="0" err="1" smtClean="0">
                <a:solidFill>
                  <a:schemeClr val="tx1"/>
                </a:solidFill>
              </a:rPr>
              <a:t>weak</a:t>
            </a:r>
            <a:endParaRPr lang="en-US" dirty="0">
              <a:solidFill>
                <a:schemeClr val="tx1"/>
              </a:solidFill>
            </a:endParaRPr>
          </a:p>
          <a:p>
            <a:pPr lvl="0">
              <a:lnSpc>
                <a:spcPct val="120000"/>
              </a:lnSpc>
              <a:spcBef>
                <a:spcPts val="0"/>
              </a:spcBef>
            </a:pPr>
            <a:r>
              <a:rPr lang="es-US" dirty="0">
                <a:solidFill>
                  <a:schemeClr val="tx1"/>
                </a:solidFill>
              </a:rPr>
              <a:t>Bonito(a</a:t>
            </a:r>
            <a:r>
              <a:rPr lang="es-US" dirty="0" smtClean="0">
                <a:solidFill>
                  <a:schemeClr val="tx1"/>
                </a:solidFill>
              </a:rPr>
              <a:t>)- </a:t>
            </a:r>
            <a:r>
              <a:rPr lang="es-US" dirty="0" err="1" smtClean="0">
                <a:solidFill>
                  <a:schemeClr val="tx1"/>
                </a:solidFill>
              </a:rPr>
              <a:t>pretty</a:t>
            </a:r>
            <a:endParaRPr lang="en-US" dirty="0">
              <a:solidFill>
                <a:schemeClr val="tx1"/>
              </a:solidFill>
            </a:endParaRPr>
          </a:p>
          <a:p>
            <a:pPr lvl="0">
              <a:lnSpc>
                <a:spcPct val="120000"/>
              </a:lnSpc>
              <a:spcBef>
                <a:spcPts val="0"/>
              </a:spcBef>
            </a:pPr>
            <a:r>
              <a:rPr lang="es-US" dirty="0">
                <a:solidFill>
                  <a:schemeClr val="tx1"/>
                </a:solidFill>
              </a:rPr>
              <a:t>Guapo(a</a:t>
            </a:r>
            <a:r>
              <a:rPr lang="es-US" dirty="0" smtClean="0">
                <a:solidFill>
                  <a:schemeClr val="tx1"/>
                </a:solidFill>
              </a:rPr>
              <a:t>)- </a:t>
            </a:r>
            <a:r>
              <a:rPr lang="es-US" dirty="0" err="1" smtClean="0">
                <a:solidFill>
                  <a:schemeClr val="tx1"/>
                </a:solidFill>
              </a:rPr>
              <a:t>handsome</a:t>
            </a:r>
            <a:endParaRPr lang="en-US" dirty="0">
              <a:solidFill>
                <a:schemeClr val="tx1"/>
              </a:solidFill>
            </a:endParaRPr>
          </a:p>
          <a:p>
            <a:pPr lvl="0">
              <a:lnSpc>
                <a:spcPct val="120000"/>
              </a:lnSpc>
              <a:spcBef>
                <a:spcPts val="0"/>
              </a:spcBef>
            </a:pPr>
            <a:r>
              <a:rPr lang="es-US" dirty="0">
                <a:solidFill>
                  <a:schemeClr val="tx1"/>
                </a:solidFill>
              </a:rPr>
              <a:t>De pelo </a:t>
            </a:r>
            <a:r>
              <a:rPr lang="es-US" dirty="0" smtClean="0">
                <a:solidFill>
                  <a:schemeClr val="tx1"/>
                </a:solidFill>
              </a:rPr>
              <a:t>negro- </a:t>
            </a:r>
            <a:r>
              <a:rPr lang="es-US" dirty="0" err="1" smtClean="0">
                <a:solidFill>
                  <a:schemeClr val="tx1"/>
                </a:solidFill>
              </a:rPr>
              <a:t>black</a:t>
            </a:r>
            <a:r>
              <a:rPr lang="es-US" dirty="0" smtClean="0">
                <a:solidFill>
                  <a:schemeClr val="tx1"/>
                </a:solidFill>
              </a:rPr>
              <a:t> </a:t>
            </a:r>
            <a:r>
              <a:rPr lang="es-US" dirty="0" err="1" smtClean="0">
                <a:solidFill>
                  <a:schemeClr val="tx1"/>
                </a:solidFill>
              </a:rPr>
              <a:t>haired</a:t>
            </a:r>
            <a:endParaRPr lang="en-US" dirty="0">
              <a:solidFill>
                <a:schemeClr val="tx1"/>
              </a:solidFill>
            </a:endParaRPr>
          </a:p>
          <a:p>
            <a:pPr lvl="0">
              <a:lnSpc>
                <a:spcPct val="120000"/>
              </a:lnSpc>
              <a:spcBef>
                <a:spcPts val="0"/>
              </a:spcBef>
            </a:pPr>
            <a:r>
              <a:rPr lang="es-US" dirty="0">
                <a:solidFill>
                  <a:schemeClr val="tx1"/>
                </a:solidFill>
              </a:rPr>
              <a:t>De pelo </a:t>
            </a:r>
            <a:r>
              <a:rPr lang="es-US" dirty="0" smtClean="0">
                <a:solidFill>
                  <a:schemeClr val="tx1"/>
                </a:solidFill>
              </a:rPr>
              <a:t>castaño- </a:t>
            </a:r>
            <a:r>
              <a:rPr lang="es-US" dirty="0" err="1" smtClean="0">
                <a:solidFill>
                  <a:schemeClr val="tx1"/>
                </a:solidFill>
              </a:rPr>
              <a:t>brunette</a:t>
            </a:r>
            <a:endParaRPr lang="en-US" dirty="0">
              <a:solidFill>
                <a:schemeClr val="tx1"/>
              </a:solidFill>
            </a:endParaRPr>
          </a:p>
          <a:p>
            <a:pPr lvl="0">
              <a:lnSpc>
                <a:spcPct val="120000"/>
              </a:lnSpc>
              <a:spcBef>
                <a:spcPts val="0"/>
              </a:spcBef>
            </a:pPr>
            <a:r>
              <a:rPr lang="es-US" dirty="0">
                <a:solidFill>
                  <a:schemeClr val="tx1"/>
                </a:solidFill>
              </a:rPr>
              <a:t>Rubio(a</a:t>
            </a:r>
            <a:r>
              <a:rPr lang="es-US" dirty="0" smtClean="0">
                <a:solidFill>
                  <a:schemeClr val="tx1"/>
                </a:solidFill>
              </a:rPr>
              <a:t>)- </a:t>
            </a:r>
            <a:r>
              <a:rPr lang="es-US" dirty="0" err="1" smtClean="0">
                <a:solidFill>
                  <a:schemeClr val="tx1"/>
                </a:solidFill>
              </a:rPr>
              <a:t>blonde</a:t>
            </a:r>
            <a:endParaRPr lang="en-US" dirty="0">
              <a:solidFill>
                <a:schemeClr val="tx1"/>
              </a:solidFill>
            </a:endParaRPr>
          </a:p>
          <a:p>
            <a:pPr lvl="0">
              <a:lnSpc>
                <a:spcPct val="120000"/>
              </a:lnSpc>
              <a:spcBef>
                <a:spcPts val="0"/>
              </a:spcBef>
            </a:pPr>
            <a:r>
              <a:rPr lang="es-US" dirty="0">
                <a:solidFill>
                  <a:schemeClr val="tx1"/>
                </a:solidFill>
              </a:rPr>
              <a:t>Pelirrojo(a</a:t>
            </a:r>
            <a:r>
              <a:rPr lang="es-US" dirty="0" smtClean="0">
                <a:solidFill>
                  <a:schemeClr val="tx1"/>
                </a:solidFill>
              </a:rPr>
              <a:t>)- </a:t>
            </a:r>
            <a:r>
              <a:rPr lang="es-US" dirty="0" err="1" smtClean="0">
                <a:solidFill>
                  <a:schemeClr val="tx1"/>
                </a:solidFill>
              </a:rPr>
              <a:t>redheaded</a:t>
            </a:r>
            <a:endParaRPr lang="en-US" dirty="0">
              <a:solidFill>
                <a:schemeClr val="tx1"/>
              </a:solidFill>
            </a:endParaRPr>
          </a:p>
          <a:p>
            <a:pPr lvl="0">
              <a:lnSpc>
                <a:spcPct val="120000"/>
              </a:lnSpc>
              <a:spcBef>
                <a:spcPts val="0"/>
              </a:spcBef>
            </a:pPr>
            <a:r>
              <a:rPr lang="es-US" dirty="0" smtClean="0">
                <a:solidFill>
                  <a:schemeClr val="tx1"/>
                </a:solidFill>
              </a:rPr>
              <a:t>Moreno(a)- </a:t>
            </a:r>
            <a:r>
              <a:rPr lang="es-US" dirty="0" err="1" smtClean="0">
                <a:solidFill>
                  <a:schemeClr val="tx1"/>
                </a:solidFill>
              </a:rPr>
              <a:t>dark</a:t>
            </a:r>
            <a:r>
              <a:rPr lang="es-US" dirty="0" smtClean="0">
                <a:solidFill>
                  <a:schemeClr val="tx1"/>
                </a:solidFill>
              </a:rPr>
              <a:t> </a:t>
            </a:r>
            <a:r>
              <a:rPr lang="es-US" dirty="0" err="1" smtClean="0">
                <a:solidFill>
                  <a:schemeClr val="tx1"/>
                </a:solidFill>
              </a:rPr>
              <a:t>skinned</a:t>
            </a:r>
            <a:endParaRPr lang="en-US" dirty="0">
              <a:solidFill>
                <a:schemeClr val="tx1"/>
              </a:solidFill>
            </a:endParaRPr>
          </a:p>
          <a:p>
            <a:pPr lvl="0">
              <a:lnSpc>
                <a:spcPct val="120000"/>
              </a:lnSpc>
              <a:spcBef>
                <a:spcPts val="0"/>
              </a:spcBef>
            </a:pPr>
            <a:r>
              <a:rPr lang="es-US" dirty="0">
                <a:solidFill>
                  <a:schemeClr val="tx1"/>
                </a:solidFill>
              </a:rPr>
              <a:t>De piel </a:t>
            </a:r>
            <a:r>
              <a:rPr lang="es-US" dirty="0" smtClean="0">
                <a:solidFill>
                  <a:schemeClr val="tx1"/>
                </a:solidFill>
              </a:rPr>
              <a:t>clara- light </a:t>
            </a:r>
            <a:r>
              <a:rPr lang="es-US" dirty="0" err="1" smtClean="0">
                <a:solidFill>
                  <a:schemeClr val="tx1"/>
                </a:solidFill>
              </a:rPr>
              <a:t>skinned</a:t>
            </a:r>
            <a:endParaRPr lang="en-US" dirty="0">
              <a:solidFill>
                <a:schemeClr val="tx1"/>
              </a:solidFill>
            </a:endParaRPr>
          </a:p>
          <a:p>
            <a:pPr lvl="0">
              <a:lnSpc>
                <a:spcPct val="120000"/>
              </a:lnSpc>
              <a:spcBef>
                <a:spcPts val="0"/>
              </a:spcBef>
            </a:pPr>
            <a:r>
              <a:rPr lang="en-US" dirty="0">
                <a:solidFill>
                  <a:schemeClr val="tx1"/>
                </a:solidFill>
              </a:rPr>
              <a:t>Self-selected </a:t>
            </a:r>
            <a:r>
              <a:rPr lang="en-US" dirty="0" smtClean="0">
                <a:solidFill>
                  <a:schemeClr val="tx1"/>
                </a:solidFill>
              </a:rPr>
              <a:t>vocab</a:t>
            </a:r>
          </a:p>
          <a:p>
            <a:pPr lvl="0">
              <a:lnSpc>
                <a:spcPct val="120000"/>
              </a:lnSpc>
              <a:spcBef>
                <a:spcPts val="0"/>
              </a:spcBef>
            </a:pPr>
            <a:r>
              <a:rPr lang="es-US" dirty="0" err="1" smtClean="0">
                <a:solidFill>
                  <a:schemeClr val="tx1"/>
                </a:solidFill>
              </a:rPr>
              <a:t>Self-selected</a:t>
            </a:r>
            <a:r>
              <a:rPr lang="es-US" dirty="0" smtClean="0">
                <a:solidFill>
                  <a:schemeClr val="tx1"/>
                </a:solidFill>
              </a:rPr>
              <a:t> </a:t>
            </a:r>
            <a:r>
              <a:rPr lang="es-US" dirty="0" err="1">
                <a:solidFill>
                  <a:schemeClr val="tx1"/>
                </a:solidFill>
              </a:rPr>
              <a:t>vocab</a:t>
            </a:r>
            <a:endParaRPr lang="en-US" dirty="0">
              <a:solidFill>
                <a:schemeClr val="tx1"/>
              </a:solidFill>
            </a:endParaRPr>
          </a:p>
          <a:p>
            <a:pPr marL="45720" indent="0">
              <a:buNone/>
            </a:pPr>
            <a:endParaRPr lang="en-US" dirty="0"/>
          </a:p>
        </p:txBody>
      </p:sp>
    </p:spTree>
    <p:extLst>
      <p:ext uri="{BB962C8B-B14F-4D97-AF65-F5344CB8AC3E}">
        <p14:creationId xmlns:p14="http://schemas.microsoft.com/office/powerpoint/2010/main" val="374302011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3</a:t>
            </a:r>
            <a:endParaRPr lang="en-US" dirty="0"/>
          </a:p>
        </p:txBody>
      </p:sp>
      <p:sp>
        <p:nvSpPr>
          <p:cNvPr id="3" name="Content Placeholder 2"/>
          <p:cNvSpPr>
            <a:spLocks noGrp="1"/>
          </p:cNvSpPr>
          <p:nvPr>
            <p:ph idx="1"/>
          </p:nvPr>
        </p:nvSpPr>
        <p:spPr/>
        <p:txBody>
          <a:bodyPr/>
          <a:lstStyle/>
          <a:p>
            <a:r>
              <a:rPr lang="en-US" dirty="0" err="1" smtClean="0"/>
              <a:t>Juego</a:t>
            </a:r>
            <a:r>
              <a:rPr lang="en-US" dirty="0" smtClean="0"/>
              <a:t> de </a:t>
            </a:r>
            <a:r>
              <a:rPr lang="en-US" dirty="0" err="1" smtClean="0"/>
              <a:t>memoria</a:t>
            </a:r>
            <a:endParaRPr lang="en-US" dirty="0" smtClean="0"/>
          </a:p>
          <a:p>
            <a:r>
              <a:rPr lang="en-US" dirty="0" smtClean="0"/>
              <a:t>Mini </a:t>
            </a:r>
            <a:r>
              <a:rPr lang="en-US" dirty="0" err="1" smtClean="0"/>
              <a:t>repaso</a:t>
            </a:r>
            <a:r>
              <a:rPr lang="en-US" dirty="0" smtClean="0"/>
              <a:t> con el verb “SER”</a:t>
            </a:r>
          </a:p>
          <a:p>
            <a:r>
              <a:rPr lang="en-US" dirty="0" smtClean="0"/>
              <a:t>Los SUPER 7</a:t>
            </a:r>
          </a:p>
          <a:p>
            <a:r>
              <a:rPr lang="en-US" dirty="0" err="1" smtClean="0"/>
              <a:t>Adivina</a:t>
            </a:r>
            <a:r>
              <a:rPr lang="en-US" dirty="0" smtClean="0"/>
              <a:t> </a:t>
            </a:r>
            <a:r>
              <a:rPr lang="en-US" dirty="0" err="1" smtClean="0"/>
              <a:t>quién</a:t>
            </a:r>
            <a:r>
              <a:rPr lang="en-US" dirty="0" smtClean="0"/>
              <a:t> </a:t>
            </a:r>
          </a:p>
        </p:txBody>
      </p:sp>
    </p:spTree>
    <p:extLst>
      <p:ext uri="{BB962C8B-B14F-4D97-AF65-F5344CB8AC3E}">
        <p14:creationId xmlns:p14="http://schemas.microsoft.com/office/powerpoint/2010/main" val="17768313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smtClean="0"/>
              <a:t> 1</a:t>
            </a:r>
            <a:endParaRPr lang="en-US" dirty="0"/>
          </a:p>
        </p:txBody>
      </p:sp>
      <p:sp>
        <p:nvSpPr>
          <p:cNvPr id="3" name="Content Placeholder 2"/>
          <p:cNvSpPr>
            <a:spLocks noGrp="1"/>
          </p:cNvSpPr>
          <p:nvPr>
            <p:ph idx="1"/>
          </p:nvPr>
        </p:nvSpPr>
        <p:spPr/>
        <p:txBody>
          <a:bodyPr/>
          <a:lstStyle/>
          <a:p>
            <a:r>
              <a:rPr lang="en-US" dirty="0" err="1" smtClean="0"/>
              <a:t>Introducciones</a:t>
            </a:r>
            <a:endParaRPr lang="en-US" dirty="0" smtClean="0"/>
          </a:p>
          <a:p>
            <a:r>
              <a:rPr lang="en-US" dirty="0" smtClean="0"/>
              <a:t>Las </a:t>
            </a:r>
            <a:r>
              <a:rPr lang="en-US" dirty="0" err="1" smtClean="0"/>
              <a:t>reglas</a:t>
            </a:r>
            <a:r>
              <a:rPr lang="en-US" dirty="0" smtClean="0"/>
              <a:t>/Las </a:t>
            </a:r>
            <a:r>
              <a:rPr lang="en-US" dirty="0" err="1" smtClean="0"/>
              <a:t>expectatives</a:t>
            </a:r>
            <a:endParaRPr lang="en-US" dirty="0" smtClean="0"/>
          </a:p>
          <a:p>
            <a:r>
              <a:rPr lang="en-US" dirty="0" smtClean="0"/>
              <a:t>Un </a:t>
            </a:r>
            <a:r>
              <a:rPr lang="en-US" dirty="0" err="1" smtClean="0"/>
              <a:t>juego</a:t>
            </a:r>
            <a:r>
              <a:rPr lang="en-US" dirty="0" smtClean="0"/>
              <a:t>/Una </a:t>
            </a:r>
            <a:r>
              <a:rPr lang="en-US" dirty="0" err="1" smtClean="0"/>
              <a:t>actividad</a:t>
            </a:r>
            <a:endParaRPr lang="en-US" dirty="0"/>
          </a:p>
        </p:txBody>
      </p:sp>
    </p:spTree>
    <p:extLst>
      <p:ext uri="{BB962C8B-B14F-4D97-AF65-F5344CB8AC3E}">
        <p14:creationId xmlns:p14="http://schemas.microsoft.com/office/powerpoint/2010/main" val="10693559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 </a:t>
            </a:r>
            <a:r>
              <a:rPr lang="en-US" dirty="0" err="1" smtClean="0"/>
              <a:t>juego</a:t>
            </a:r>
            <a:r>
              <a:rPr lang="en-US" dirty="0" smtClean="0"/>
              <a:t> de </a:t>
            </a:r>
            <a:r>
              <a:rPr lang="en-US" dirty="0" err="1" smtClean="0"/>
              <a:t>memoria</a:t>
            </a:r>
            <a:endParaRPr lang="en-US" dirty="0"/>
          </a:p>
        </p:txBody>
      </p:sp>
      <p:sp>
        <p:nvSpPr>
          <p:cNvPr id="3" name="Content Placeholder 2"/>
          <p:cNvSpPr>
            <a:spLocks noGrp="1"/>
          </p:cNvSpPr>
          <p:nvPr>
            <p:ph idx="1"/>
          </p:nvPr>
        </p:nvSpPr>
        <p:spPr/>
        <p:txBody>
          <a:bodyPr/>
          <a:lstStyle/>
          <a:p>
            <a:r>
              <a:rPr lang="en-US" dirty="0" err="1" smtClean="0"/>
              <a:t>Instrucciones</a:t>
            </a:r>
            <a:r>
              <a:rPr lang="en-US" dirty="0" smtClean="0"/>
              <a:t>: In pairs, students will cut out the following two slides and place all the squares face down in rows. The object of the game is to match the Spanish word with the corresponding picture. Whoever has the most pairs at the end of the game wins. Taking turns, one student will randomly flip up two cards. If they are a match, they take the pair out and make their own stack. They then get to select two different cards.  If the cards do not match, they must flip them back over face down and it becomes their partner’s turn.  This process repeats until no cards are left.</a:t>
            </a:r>
            <a:endParaRPr lang="en-US" dirty="0"/>
          </a:p>
        </p:txBody>
      </p:sp>
    </p:spTree>
    <p:extLst>
      <p:ext uri="{BB962C8B-B14F-4D97-AF65-F5344CB8AC3E}">
        <p14:creationId xmlns:p14="http://schemas.microsoft.com/office/powerpoint/2010/main" val="19397195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024756472"/>
              </p:ext>
            </p:extLst>
          </p:nvPr>
        </p:nvGraphicFramePr>
        <p:xfrm>
          <a:off x="246743" y="217715"/>
          <a:ext cx="11698515" cy="6415314"/>
        </p:xfrm>
        <a:graphic>
          <a:graphicData uri="http://schemas.openxmlformats.org/drawingml/2006/table">
            <a:tbl>
              <a:tblPr firstRow="1" bandRow="1">
                <a:tableStyleId>{5940675A-B579-460E-94D1-54222C63F5DA}</a:tableStyleId>
              </a:tblPr>
              <a:tblGrid>
                <a:gridCol w="3899505"/>
                <a:gridCol w="3899505"/>
                <a:gridCol w="3899505"/>
              </a:tblGrid>
              <a:tr h="2138438">
                <a:tc>
                  <a:txBody>
                    <a:bodyPr/>
                    <a:lstStyle/>
                    <a:p>
                      <a:pPr algn="ctr">
                        <a:lnSpc>
                          <a:spcPct val="150000"/>
                        </a:lnSpc>
                      </a:pPr>
                      <a:r>
                        <a:rPr lang="en-US" sz="7200" dirty="0" smtClean="0"/>
                        <a:t>Alto</a:t>
                      </a:r>
                      <a:endParaRPr lang="en-US" sz="7200" dirty="0"/>
                    </a:p>
                  </a:txBody>
                  <a:tcPr/>
                </a:tc>
                <a:tc>
                  <a:txBody>
                    <a:bodyPr/>
                    <a:lstStyle/>
                    <a:p>
                      <a:r>
                        <a:rPr lang="en-US" dirty="0" smtClean="0"/>
                        <a:t> [Insert</a:t>
                      </a:r>
                      <a:r>
                        <a:rPr lang="en-US" baseline="0" dirty="0" smtClean="0"/>
                        <a:t> alto picture here]</a:t>
                      </a:r>
                      <a:endParaRPr lang="en-US" dirty="0"/>
                    </a:p>
                  </a:txBody>
                  <a:tcPr/>
                </a:tc>
                <a:tc>
                  <a:txBody>
                    <a:bodyPr/>
                    <a:lstStyle/>
                    <a:p>
                      <a:pPr algn="ctr">
                        <a:lnSpc>
                          <a:spcPct val="150000"/>
                        </a:lnSpc>
                      </a:pPr>
                      <a:r>
                        <a:rPr lang="en-US" sz="7200" dirty="0" err="1" smtClean="0"/>
                        <a:t>Bajo</a:t>
                      </a:r>
                      <a:endParaRPr lang="en-US" sz="7200" dirty="0"/>
                    </a:p>
                  </a:txBody>
                  <a:tcPr/>
                </a:tc>
              </a:tr>
              <a:tr h="2138438">
                <a:tc>
                  <a:txBody>
                    <a:bodyPr/>
                    <a:lstStyle/>
                    <a:p>
                      <a:r>
                        <a:rPr lang="en-US" dirty="0" smtClean="0"/>
                        <a:t>[Insert</a:t>
                      </a:r>
                      <a:r>
                        <a:rPr lang="en-US" baseline="0" dirty="0" smtClean="0"/>
                        <a:t> </a:t>
                      </a:r>
                      <a:r>
                        <a:rPr lang="en-US" baseline="0" dirty="0" err="1" smtClean="0"/>
                        <a:t>bajo</a:t>
                      </a:r>
                      <a:r>
                        <a:rPr lang="en-US" baseline="0" dirty="0" smtClean="0"/>
                        <a:t> picture here]</a:t>
                      </a:r>
                      <a:endParaRPr lang="en-US" dirty="0"/>
                    </a:p>
                  </a:txBody>
                  <a:tcPr/>
                </a:tc>
                <a:tc>
                  <a:txBody>
                    <a:bodyPr/>
                    <a:lstStyle/>
                    <a:p>
                      <a:pPr algn="ctr">
                        <a:lnSpc>
                          <a:spcPct val="150000"/>
                        </a:lnSpc>
                      </a:pPr>
                      <a:r>
                        <a:rPr lang="en-US" sz="7200" dirty="0" smtClean="0"/>
                        <a:t>Gordo</a:t>
                      </a:r>
                      <a:endParaRPr lang="en-US" sz="7200" dirty="0"/>
                    </a:p>
                  </a:txBody>
                  <a:tcPr/>
                </a:tc>
                <a:tc>
                  <a:txBody>
                    <a:bodyPr/>
                    <a:lstStyle/>
                    <a:p>
                      <a:r>
                        <a:rPr lang="en-US" dirty="0" smtClean="0"/>
                        <a:t>[Insert</a:t>
                      </a:r>
                      <a:r>
                        <a:rPr lang="en-US" baseline="0" dirty="0" smtClean="0"/>
                        <a:t> </a:t>
                      </a:r>
                      <a:r>
                        <a:rPr lang="en-US" baseline="0" dirty="0" err="1" smtClean="0"/>
                        <a:t>gordo</a:t>
                      </a:r>
                      <a:r>
                        <a:rPr lang="en-US" baseline="0" dirty="0" smtClean="0"/>
                        <a:t> picture here]</a:t>
                      </a:r>
                      <a:endParaRPr lang="en-US" dirty="0"/>
                    </a:p>
                  </a:txBody>
                  <a:tcPr/>
                </a:tc>
              </a:tr>
              <a:tr h="2138438">
                <a:tc>
                  <a:txBody>
                    <a:bodyPr/>
                    <a:lstStyle/>
                    <a:p>
                      <a:pPr algn="ctr">
                        <a:lnSpc>
                          <a:spcPct val="150000"/>
                        </a:lnSpc>
                      </a:pPr>
                      <a:r>
                        <a:rPr lang="en-US" sz="7200" dirty="0" err="1" smtClean="0"/>
                        <a:t>Flaco</a:t>
                      </a:r>
                      <a:endParaRPr lang="en-US" sz="7200" dirty="0"/>
                    </a:p>
                  </a:txBody>
                  <a:tcPr/>
                </a:tc>
                <a:tc>
                  <a:txBody>
                    <a:bodyPr/>
                    <a:lstStyle/>
                    <a:p>
                      <a:r>
                        <a:rPr lang="en-US" dirty="0" smtClean="0"/>
                        <a:t>[Insert</a:t>
                      </a:r>
                      <a:r>
                        <a:rPr lang="en-US" baseline="0" dirty="0" smtClean="0"/>
                        <a:t> </a:t>
                      </a:r>
                      <a:r>
                        <a:rPr lang="en-US" baseline="0" dirty="0" err="1" smtClean="0"/>
                        <a:t>flaco</a:t>
                      </a:r>
                      <a:r>
                        <a:rPr lang="en-US" baseline="0" dirty="0" smtClean="0"/>
                        <a:t> picture here]</a:t>
                      </a:r>
                      <a:endParaRPr lang="en-US" dirty="0"/>
                    </a:p>
                  </a:txBody>
                  <a:tcPr/>
                </a:tc>
                <a:tc>
                  <a:txBody>
                    <a:bodyPr/>
                    <a:lstStyle/>
                    <a:p>
                      <a:pPr algn="ctr">
                        <a:lnSpc>
                          <a:spcPct val="150000"/>
                        </a:lnSpc>
                      </a:pPr>
                      <a:r>
                        <a:rPr lang="en-US" sz="7200" dirty="0" err="1" smtClean="0"/>
                        <a:t>Fuerte</a:t>
                      </a:r>
                      <a:endParaRPr lang="en-US" sz="7200" dirty="0"/>
                    </a:p>
                  </a:txBody>
                  <a:tcPr/>
                </a:tc>
              </a:tr>
            </a:tbl>
          </a:graphicData>
        </a:graphic>
      </p:graphicFrame>
    </p:spTree>
    <p:extLst>
      <p:ext uri="{BB962C8B-B14F-4D97-AF65-F5344CB8AC3E}">
        <p14:creationId xmlns:p14="http://schemas.microsoft.com/office/powerpoint/2010/main" val="40181296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67792918"/>
              </p:ext>
            </p:extLst>
          </p:nvPr>
        </p:nvGraphicFramePr>
        <p:xfrm>
          <a:off x="246743" y="217715"/>
          <a:ext cx="11698515" cy="6415314"/>
        </p:xfrm>
        <a:graphic>
          <a:graphicData uri="http://schemas.openxmlformats.org/drawingml/2006/table">
            <a:tbl>
              <a:tblPr firstRow="1" bandRow="1">
                <a:tableStyleId>{5940675A-B579-460E-94D1-54222C63F5DA}</a:tableStyleId>
              </a:tblPr>
              <a:tblGrid>
                <a:gridCol w="3899505"/>
                <a:gridCol w="3899505"/>
                <a:gridCol w="3899505"/>
              </a:tblGrid>
              <a:tr h="2138438">
                <a:tc>
                  <a:txBody>
                    <a:bodyPr/>
                    <a:lstStyle/>
                    <a:p>
                      <a:r>
                        <a:rPr lang="en-US" dirty="0" smtClean="0"/>
                        <a:t>[Insert</a:t>
                      </a:r>
                      <a:r>
                        <a:rPr lang="en-US" baseline="0" dirty="0" smtClean="0"/>
                        <a:t> </a:t>
                      </a:r>
                      <a:r>
                        <a:rPr lang="en-US" baseline="0" dirty="0" err="1" smtClean="0"/>
                        <a:t>fuerte</a:t>
                      </a:r>
                      <a:r>
                        <a:rPr lang="en-US" baseline="0" dirty="0" smtClean="0"/>
                        <a:t> picture here]</a:t>
                      </a:r>
                      <a:endParaRPr lang="en-US" dirty="0"/>
                    </a:p>
                  </a:txBody>
                  <a:tcPr/>
                </a:tc>
                <a:tc>
                  <a:txBody>
                    <a:bodyPr/>
                    <a:lstStyle/>
                    <a:p>
                      <a:pPr algn="ctr"/>
                      <a:r>
                        <a:rPr lang="en-US" sz="6600" dirty="0" smtClean="0"/>
                        <a:t> De</a:t>
                      </a:r>
                      <a:r>
                        <a:rPr lang="en-US" sz="6600" baseline="0" dirty="0" smtClean="0"/>
                        <a:t> </a:t>
                      </a:r>
                      <a:r>
                        <a:rPr lang="en-US" sz="6600" baseline="0" dirty="0" err="1" smtClean="0"/>
                        <a:t>pelo</a:t>
                      </a:r>
                      <a:r>
                        <a:rPr lang="en-US" sz="6600" baseline="0" dirty="0" smtClean="0"/>
                        <a:t> </a:t>
                      </a:r>
                      <a:r>
                        <a:rPr lang="en-US" sz="6600" baseline="0" dirty="0" err="1" smtClean="0"/>
                        <a:t>castaño</a:t>
                      </a:r>
                      <a:endParaRPr lang="en-US" sz="6600" dirty="0"/>
                    </a:p>
                  </a:txBody>
                  <a:tcPr/>
                </a:tc>
                <a:tc>
                  <a:txBody>
                    <a:bodyPr/>
                    <a:lstStyle/>
                    <a:p>
                      <a:r>
                        <a:rPr lang="en-US" dirty="0" smtClean="0"/>
                        <a:t>[Insert</a:t>
                      </a:r>
                      <a:r>
                        <a:rPr lang="en-US" baseline="0" dirty="0" smtClean="0"/>
                        <a:t> de </a:t>
                      </a:r>
                      <a:r>
                        <a:rPr lang="en-US" baseline="0" dirty="0" err="1" smtClean="0"/>
                        <a:t>pelo</a:t>
                      </a:r>
                      <a:r>
                        <a:rPr lang="en-US" baseline="0" dirty="0" smtClean="0"/>
                        <a:t> </a:t>
                      </a:r>
                      <a:r>
                        <a:rPr lang="en-US" baseline="0" dirty="0" err="1" smtClean="0"/>
                        <a:t>castaño</a:t>
                      </a:r>
                      <a:r>
                        <a:rPr lang="en-US" baseline="0" dirty="0" smtClean="0"/>
                        <a:t> picture here]</a:t>
                      </a:r>
                      <a:endParaRPr lang="en-US" dirty="0"/>
                    </a:p>
                  </a:txBody>
                  <a:tcPr/>
                </a:tc>
              </a:tr>
              <a:tr h="2138438">
                <a:tc>
                  <a:txBody>
                    <a:bodyPr/>
                    <a:lstStyle/>
                    <a:p>
                      <a:pPr algn="ctr">
                        <a:lnSpc>
                          <a:spcPct val="150000"/>
                        </a:lnSpc>
                      </a:pPr>
                      <a:r>
                        <a:rPr lang="en-US" sz="7200" dirty="0" smtClean="0"/>
                        <a:t>Bonito</a:t>
                      </a:r>
                      <a:endParaRPr lang="en-US" sz="7200" dirty="0"/>
                    </a:p>
                  </a:txBody>
                  <a:tcPr/>
                </a:tc>
                <a:tc>
                  <a:txBody>
                    <a:bodyPr/>
                    <a:lstStyle/>
                    <a:p>
                      <a:r>
                        <a:rPr lang="en-US" dirty="0" smtClean="0"/>
                        <a:t>[Insert</a:t>
                      </a:r>
                      <a:r>
                        <a:rPr lang="en-US" baseline="0" dirty="0" smtClean="0"/>
                        <a:t> bonito picture here]</a:t>
                      </a:r>
                      <a:endParaRPr lang="en-US" dirty="0"/>
                    </a:p>
                  </a:txBody>
                  <a:tcPr/>
                </a:tc>
                <a:tc>
                  <a:txBody>
                    <a:bodyPr/>
                    <a:lstStyle/>
                    <a:p>
                      <a:pPr algn="ctr"/>
                      <a:r>
                        <a:rPr lang="en-US" sz="6600" dirty="0" smtClean="0"/>
                        <a:t>De </a:t>
                      </a:r>
                      <a:r>
                        <a:rPr lang="en-US" sz="6600" dirty="0" err="1" smtClean="0"/>
                        <a:t>pelo</a:t>
                      </a:r>
                      <a:r>
                        <a:rPr lang="en-US" sz="6600" dirty="0" smtClean="0"/>
                        <a:t> negro</a:t>
                      </a:r>
                      <a:endParaRPr lang="en-US" sz="6600" dirty="0"/>
                    </a:p>
                  </a:txBody>
                  <a:tcPr/>
                </a:tc>
              </a:tr>
              <a:tr h="2138438">
                <a:tc>
                  <a:txBody>
                    <a:bodyPr/>
                    <a:lstStyle/>
                    <a:p>
                      <a:r>
                        <a:rPr lang="en-US" dirty="0" smtClean="0"/>
                        <a:t>[Insert</a:t>
                      </a:r>
                      <a:r>
                        <a:rPr lang="en-US" baseline="0" dirty="0" smtClean="0"/>
                        <a:t> de </a:t>
                      </a:r>
                      <a:r>
                        <a:rPr lang="en-US" baseline="0" dirty="0" err="1" smtClean="0"/>
                        <a:t>pelo</a:t>
                      </a:r>
                      <a:r>
                        <a:rPr lang="en-US" baseline="0" dirty="0" smtClean="0"/>
                        <a:t> negro picture here]</a:t>
                      </a:r>
                      <a:endParaRPr lang="en-US" dirty="0"/>
                    </a:p>
                  </a:txBody>
                  <a:tcPr/>
                </a:tc>
                <a:tc>
                  <a:txBody>
                    <a:bodyPr/>
                    <a:lstStyle/>
                    <a:p>
                      <a:pPr algn="ctr">
                        <a:lnSpc>
                          <a:spcPct val="150000"/>
                        </a:lnSpc>
                      </a:pPr>
                      <a:r>
                        <a:rPr lang="en-US" sz="7200" dirty="0" smtClean="0"/>
                        <a:t>Rubio</a:t>
                      </a:r>
                      <a:endParaRPr lang="en-US" sz="7200" dirty="0"/>
                    </a:p>
                  </a:txBody>
                  <a:tcPr/>
                </a:tc>
                <a:tc>
                  <a:txBody>
                    <a:bodyPr/>
                    <a:lstStyle/>
                    <a:p>
                      <a:r>
                        <a:rPr lang="en-US" dirty="0" smtClean="0"/>
                        <a:t>[Insert</a:t>
                      </a:r>
                      <a:r>
                        <a:rPr lang="en-US" baseline="0" dirty="0" smtClean="0"/>
                        <a:t> </a:t>
                      </a:r>
                      <a:r>
                        <a:rPr lang="en-US" baseline="0" dirty="0" err="1" smtClean="0"/>
                        <a:t>rubio</a:t>
                      </a:r>
                      <a:r>
                        <a:rPr lang="en-US" baseline="0" dirty="0" smtClean="0"/>
                        <a:t> picture here]</a:t>
                      </a:r>
                      <a:endParaRPr lang="en-US" dirty="0"/>
                    </a:p>
                  </a:txBody>
                  <a:tcPr/>
                </a:tc>
              </a:tr>
            </a:tbl>
          </a:graphicData>
        </a:graphic>
      </p:graphicFrame>
    </p:spTree>
    <p:extLst>
      <p:ext uri="{BB962C8B-B14F-4D97-AF65-F5344CB8AC3E}">
        <p14:creationId xmlns:p14="http://schemas.microsoft.com/office/powerpoint/2010/main" val="6741453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Mini-</a:t>
            </a:r>
            <a:r>
              <a:rPr lang="en-US" dirty="0" err="1" smtClean="0"/>
              <a:t>repaso</a:t>
            </a:r>
            <a:r>
              <a:rPr lang="en-US" dirty="0" smtClean="0"/>
              <a:t> “SER”</a:t>
            </a:r>
            <a:endParaRPr lang="en-US" dirty="0"/>
          </a:p>
        </p:txBody>
      </p:sp>
      <p:sp>
        <p:nvSpPr>
          <p:cNvPr id="3" name="Content Placeholder 2"/>
          <p:cNvSpPr>
            <a:spLocks noGrp="1"/>
          </p:cNvSpPr>
          <p:nvPr>
            <p:ph idx="1"/>
          </p:nvPr>
        </p:nvSpPr>
        <p:spPr/>
        <p:txBody>
          <a:bodyPr>
            <a:normAutofit/>
          </a:bodyPr>
          <a:lstStyle/>
          <a:p>
            <a:r>
              <a:rPr lang="en-US" sz="3600" dirty="0" smtClean="0"/>
              <a:t>¿</a:t>
            </a:r>
            <a:r>
              <a:rPr lang="en-US" sz="3600" dirty="0" err="1" smtClean="0"/>
              <a:t>Qué</a:t>
            </a:r>
            <a:r>
              <a:rPr lang="en-US" sz="3600" dirty="0" smtClean="0"/>
              <a:t> </a:t>
            </a:r>
            <a:r>
              <a:rPr lang="en-US" sz="3600" dirty="0" err="1" smtClean="0"/>
              <a:t>significa</a:t>
            </a:r>
            <a:r>
              <a:rPr lang="en-US" sz="3600" dirty="0" smtClean="0"/>
              <a:t> el </a:t>
            </a:r>
            <a:r>
              <a:rPr lang="en-US" sz="3600" dirty="0" err="1" smtClean="0"/>
              <a:t>verbo</a:t>
            </a:r>
            <a:r>
              <a:rPr lang="en-US" sz="3600" dirty="0" smtClean="0"/>
              <a:t> “SER”?</a:t>
            </a:r>
          </a:p>
          <a:p>
            <a:r>
              <a:rPr lang="en-US" sz="3600" dirty="0" smtClean="0"/>
              <a:t>To be </a:t>
            </a:r>
          </a:p>
          <a:p>
            <a:pPr marL="45720" indent="0">
              <a:buNone/>
            </a:pPr>
            <a:endParaRPr lang="en-US" sz="3600" dirty="0"/>
          </a:p>
        </p:txBody>
      </p:sp>
    </p:spTree>
    <p:extLst>
      <p:ext uri="{BB962C8B-B14F-4D97-AF65-F5344CB8AC3E}">
        <p14:creationId xmlns:p14="http://schemas.microsoft.com/office/powerpoint/2010/main" val="2948582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Foldable (have student make and glue in their notebooks)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0115" y="2111829"/>
            <a:ext cx="4546600" cy="34099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1" y="2111829"/>
            <a:ext cx="4546600" cy="3409950"/>
          </a:xfrm>
          <a:prstGeom prst="rect">
            <a:avLst/>
          </a:prstGeom>
        </p:spPr>
      </p:pic>
    </p:spTree>
    <p:extLst>
      <p:ext uri="{BB962C8B-B14F-4D97-AF65-F5344CB8AC3E}">
        <p14:creationId xmlns:p14="http://schemas.microsoft.com/office/powerpoint/2010/main" val="64778347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Los SUPER 7</a:t>
            </a:r>
            <a:endParaRPr lang="en-US" dirty="0"/>
          </a:p>
        </p:txBody>
      </p:sp>
      <p:sp>
        <p:nvSpPr>
          <p:cNvPr id="3" name="Content Placeholder 2"/>
          <p:cNvSpPr>
            <a:spLocks noGrp="1"/>
          </p:cNvSpPr>
          <p:nvPr>
            <p:ph idx="1"/>
          </p:nvPr>
        </p:nvSpPr>
        <p:spPr/>
        <p:txBody>
          <a:bodyPr/>
          <a:lstStyle/>
          <a:p>
            <a:pPr marL="45720" indent="0">
              <a:buNone/>
            </a:pPr>
            <a:r>
              <a:rPr lang="en-US" dirty="0" smtClean="0"/>
              <a:t>The following 7 verbs are conjugated in the </a:t>
            </a:r>
            <a:r>
              <a:rPr lang="en-US" dirty="0" err="1" smtClean="0"/>
              <a:t>yo</a:t>
            </a:r>
            <a:r>
              <a:rPr lang="en-US" dirty="0" smtClean="0"/>
              <a:t> form and the </a:t>
            </a:r>
            <a:r>
              <a:rPr lang="en-US" dirty="0" err="1" smtClean="0"/>
              <a:t>él</a:t>
            </a:r>
            <a:r>
              <a:rPr lang="en-US" dirty="0" smtClean="0"/>
              <a:t>/</a:t>
            </a:r>
            <a:r>
              <a:rPr lang="en-US" dirty="0" err="1" smtClean="0"/>
              <a:t>ella</a:t>
            </a:r>
            <a:r>
              <a:rPr lang="en-US" dirty="0" smtClean="0"/>
              <a:t> form.</a:t>
            </a:r>
          </a:p>
          <a:p>
            <a:pPr marL="45720" indent="0">
              <a:buNone/>
            </a:pPr>
            <a:r>
              <a:rPr lang="en-US" dirty="0" smtClean="0"/>
              <a:t>These verbs are helpful because they can be used and combined in my different ways to form sentences.</a:t>
            </a:r>
          </a:p>
          <a:p>
            <a:pPr marL="45720" indent="0">
              <a:buNone/>
            </a:pPr>
            <a:r>
              <a:rPr lang="en-US" dirty="0" smtClean="0"/>
              <a:t>Have students copy these down in the journals so that they can always use them as a reference point when speaking or writing.</a:t>
            </a:r>
          </a:p>
        </p:txBody>
      </p:sp>
    </p:spTree>
    <p:extLst>
      <p:ext uri="{BB962C8B-B14F-4D97-AF65-F5344CB8AC3E}">
        <p14:creationId xmlns:p14="http://schemas.microsoft.com/office/powerpoint/2010/main" val="25675099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Los SUPER 7</a:t>
            </a:r>
            <a:endParaRPr lang="en-US" b="1" dirty="0"/>
          </a:p>
        </p:txBody>
      </p:sp>
      <p:sp>
        <p:nvSpPr>
          <p:cNvPr id="3" name="Content Placeholder 2"/>
          <p:cNvSpPr>
            <a:spLocks noGrp="1"/>
          </p:cNvSpPr>
          <p:nvPr>
            <p:ph sz="half" idx="1"/>
          </p:nvPr>
        </p:nvSpPr>
        <p:spPr>
          <a:xfrm>
            <a:off x="1981200" y="1600200"/>
            <a:ext cx="4513943" cy="5257800"/>
          </a:xfrm>
        </p:spPr>
        <p:txBody>
          <a:bodyPr>
            <a:normAutofit lnSpcReduction="10000"/>
          </a:bodyPr>
          <a:lstStyle/>
          <a:p>
            <a:pPr marL="0" indent="0">
              <a:buNone/>
            </a:pPr>
            <a:r>
              <a:rPr lang="en-US" sz="3600" b="1" dirty="0"/>
              <a:t>YO</a:t>
            </a:r>
          </a:p>
          <a:p>
            <a:pPr marL="457200" indent="-457200">
              <a:buAutoNum type="arabicPeriod"/>
            </a:pPr>
            <a:r>
              <a:rPr lang="en-US" sz="3600" dirty="0" err="1">
                <a:solidFill>
                  <a:srgbClr val="FF0000"/>
                </a:solidFill>
              </a:rPr>
              <a:t>Quiero</a:t>
            </a:r>
            <a:endParaRPr lang="en-US" sz="3600" dirty="0">
              <a:solidFill>
                <a:srgbClr val="FF0000"/>
              </a:solidFill>
            </a:endParaRPr>
          </a:p>
          <a:p>
            <a:pPr marL="457200" indent="-457200">
              <a:buAutoNum type="arabicPeriod"/>
            </a:pPr>
            <a:r>
              <a:rPr lang="en-US" sz="3600" dirty="0" err="1">
                <a:solidFill>
                  <a:srgbClr val="00B050"/>
                </a:solidFill>
              </a:rPr>
              <a:t>Voy</a:t>
            </a:r>
            <a:endParaRPr lang="en-US" sz="3600" dirty="0">
              <a:solidFill>
                <a:srgbClr val="00B050"/>
              </a:solidFill>
            </a:endParaRPr>
          </a:p>
          <a:p>
            <a:pPr marL="457200" indent="-457200">
              <a:buAutoNum type="arabicPeriod"/>
            </a:pPr>
            <a:r>
              <a:rPr lang="en-US" sz="3600" dirty="0" err="1">
                <a:solidFill>
                  <a:schemeClr val="accent4"/>
                </a:solidFill>
              </a:rPr>
              <a:t>Tengo</a:t>
            </a:r>
            <a:endParaRPr lang="en-US" sz="3600" dirty="0">
              <a:solidFill>
                <a:schemeClr val="accent4"/>
              </a:solidFill>
            </a:endParaRPr>
          </a:p>
          <a:p>
            <a:pPr marL="457200" indent="-457200">
              <a:buAutoNum type="arabicPeriod"/>
            </a:pPr>
            <a:r>
              <a:rPr lang="en-US" sz="3600" dirty="0">
                <a:solidFill>
                  <a:schemeClr val="accent6">
                    <a:lumMod val="75000"/>
                  </a:schemeClr>
                </a:solidFill>
              </a:rPr>
              <a:t>Soy</a:t>
            </a:r>
          </a:p>
          <a:p>
            <a:pPr marL="457200" indent="-457200">
              <a:buAutoNum type="arabicPeriod"/>
            </a:pPr>
            <a:r>
              <a:rPr lang="en-US" sz="3600" dirty="0">
                <a:solidFill>
                  <a:srgbClr val="0000FF"/>
                </a:solidFill>
              </a:rPr>
              <a:t>Me </a:t>
            </a:r>
            <a:r>
              <a:rPr lang="en-US" sz="3600" dirty="0" err="1">
                <a:solidFill>
                  <a:srgbClr val="0000FF"/>
                </a:solidFill>
              </a:rPr>
              <a:t>gusta</a:t>
            </a:r>
            <a:endParaRPr lang="en-US" sz="3600" dirty="0">
              <a:solidFill>
                <a:srgbClr val="0000FF"/>
              </a:solidFill>
            </a:endParaRPr>
          </a:p>
          <a:p>
            <a:pPr marL="457200" indent="-457200">
              <a:buAutoNum type="arabicPeriod"/>
            </a:pPr>
            <a:r>
              <a:rPr lang="en-US" sz="3600" dirty="0" err="1">
                <a:solidFill>
                  <a:srgbClr val="FF6FCF"/>
                </a:solidFill>
              </a:rPr>
              <a:t>Estoy</a:t>
            </a:r>
            <a:endParaRPr lang="en-US" sz="3600" dirty="0">
              <a:solidFill>
                <a:srgbClr val="FF6FCF"/>
              </a:solidFill>
            </a:endParaRPr>
          </a:p>
          <a:p>
            <a:pPr marL="0" indent="0">
              <a:buNone/>
            </a:pPr>
            <a:r>
              <a:rPr lang="en-US" sz="3600" dirty="0"/>
              <a:t>		     			</a:t>
            </a:r>
            <a:r>
              <a:rPr lang="en-US" sz="3600" dirty="0" smtClean="0"/>
              <a:t>		7</a:t>
            </a:r>
            <a:r>
              <a:rPr lang="en-US" sz="3600" dirty="0"/>
              <a:t>. Hay</a:t>
            </a:r>
          </a:p>
        </p:txBody>
      </p:sp>
      <p:sp>
        <p:nvSpPr>
          <p:cNvPr id="4" name="Content Placeholder 3"/>
          <p:cNvSpPr>
            <a:spLocks noGrp="1"/>
          </p:cNvSpPr>
          <p:nvPr>
            <p:ph sz="half" idx="2"/>
          </p:nvPr>
        </p:nvSpPr>
        <p:spPr>
          <a:xfrm>
            <a:off x="6172200" y="1600200"/>
            <a:ext cx="4241800" cy="5257800"/>
          </a:xfrm>
        </p:spPr>
        <p:txBody>
          <a:bodyPr>
            <a:normAutofit lnSpcReduction="10000"/>
          </a:bodyPr>
          <a:lstStyle/>
          <a:p>
            <a:pPr marL="0" indent="0">
              <a:buNone/>
            </a:pPr>
            <a:r>
              <a:rPr lang="en-US" sz="3600" b="1" dirty="0"/>
              <a:t>ÉL, ELLA, USTED</a:t>
            </a:r>
          </a:p>
          <a:p>
            <a:pPr marL="457200" indent="-457200">
              <a:buAutoNum type="arabicPeriod"/>
            </a:pPr>
            <a:r>
              <a:rPr lang="en-US" sz="3600" dirty="0" err="1" smtClean="0">
                <a:solidFill>
                  <a:srgbClr val="FF0000"/>
                </a:solidFill>
              </a:rPr>
              <a:t>Quiere</a:t>
            </a:r>
            <a:endParaRPr lang="en-US" sz="3600" dirty="0">
              <a:solidFill>
                <a:srgbClr val="FF0000"/>
              </a:solidFill>
            </a:endParaRPr>
          </a:p>
          <a:p>
            <a:pPr marL="457200" indent="-457200">
              <a:buAutoNum type="arabicPeriod"/>
            </a:pPr>
            <a:r>
              <a:rPr lang="en-US" sz="3600" dirty="0" err="1">
                <a:solidFill>
                  <a:srgbClr val="00B050"/>
                </a:solidFill>
              </a:rPr>
              <a:t>Va</a:t>
            </a:r>
            <a:endParaRPr lang="en-US" sz="3600" dirty="0">
              <a:solidFill>
                <a:srgbClr val="00B050"/>
              </a:solidFill>
            </a:endParaRPr>
          </a:p>
          <a:p>
            <a:pPr marL="457200" indent="-457200">
              <a:buAutoNum type="arabicPeriod"/>
            </a:pPr>
            <a:r>
              <a:rPr lang="en-US" sz="3600" dirty="0" err="1">
                <a:solidFill>
                  <a:srgbClr val="8064A2"/>
                </a:solidFill>
              </a:rPr>
              <a:t>Tiene</a:t>
            </a:r>
            <a:endParaRPr lang="en-US" sz="3600" dirty="0">
              <a:solidFill>
                <a:srgbClr val="8064A2"/>
              </a:solidFill>
            </a:endParaRPr>
          </a:p>
          <a:p>
            <a:pPr marL="457200" indent="-457200">
              <a:buAutoNum type="arabicPeriod"/>
            </a:pPr>
            <a:r>
              <a:rPr lang="en-US" sz="3600" dirty="0" err="1">
                <a:solidFill>
                  <a:srgbClr val="E46C0A"/>
                </a:solidFill>
              </a:rPr>
              <a:t>Es</a:t>
            </a:r>
            <a:endParaRPr lang="en-US" sz="3600" dirty="0">
              <a:solidFill>
                <a:srgbClr val="E46C0A"/>
              </a:solidFill>
            </a:endParaRPr>
          </a:p>
          <a:p>
            <a:pPr marL="457200" indent="-457200">
              <a:buAutoNum type="arabicPeriod"/>
            </a:pPr>
            <a:r>
              <a:rPr lang="en-US" sz="3600" dirty="0">
                <a:solidFill>
                  <a:srgbClr val="0000FF"/>
                </a:solidFill>
              </a:rPr>
              <a:t>Le </a:t>
            </a:r>
            <a:r>
              <a:rPr lang="en-US" sz="3600" dirty="0" err="1">
                <a:solidFill>
                  <a:srgbClr val="0000FF"/>
                </a:solidFill>
              </a:rPr>
              <a:t>gusta</a:t>
            </a:r>
            <a:endParaRPr lang="en-US" sz="3600" dirty="0">
              <a:solidFill>
                <a:srgbClr val="0000FF"/>
              </a:solidFill>
            </a:endParaRPr>
          </a:p>
          <a:p>
            <a:pPr marL="457200" indent="-457200">
              <a:buAutoNum type="arabicPeriod"/>
            </a:pPr>
            <a:r>
              <a:rPr lang="en-US" sz="3600" dirty="0" err="1">
                <a:solidFill>
                  <a:srgbClr val="FF6FCF"/>
                </a:solidFill>
              </a:rPr>
              <a:t>Está</a:t>
            </a:r>
            <a:endParaRPr lang="en-US" sz="3600" dirty="0">
              <a:solidFill>
                <a:srgbClr val="FF6FCF"/>
              </a:solidFill>
            </a:endParaRPr>
          </a:p>
        </p:txBody>
      </p:sp>
    </p:spTree>
    <p:extLst>
      <p:ext uri="{BB962C8B-B14F-4D97-AF65-F5344CB8AC3E}">
        <p14:creationId xmlns:p14="http://schemas.microsoft.com/office/powerpoint/2010/main" val="2005269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1942738" y="2541088"/>
            <a:ext cx="6240055" cy="1912620"/>
          </a:xfrm>
        </p:spPr>
        <p:txBody>
          <a:bodyPr/>
          <a:lstStyle/>
          <a:p>
            <a:pPr algn="ctr"/>
            <a:r>
              <a:rPr lang="en-US" dirty="0" err="1" smtClean="0"/>
              <a:t>Nombre</a:t>
            </a:r>
            <a:r>
              <a:rPr lang="en-US" dirty="0" smtClean="0"/>
              <a:t> _____________</a:t>
            </a:r>
            <a:br>
              <a:rPr lang="en-US" dirty="0" smtClean="0"/>
            </a:br>
            <a:r>
              <a:rPr lang="en-US" dirty="0" smtClean="0"/>
              <a:t>La flor de </a:t>
            </a:r>
            <a:r>
              <a:rPr lang="en-US" dirty="0" err="1" smtClean="0"/>
              <a:t>descripciones</a:t>
            </a:r>
            <a:endParaRPr lang="en-US" dirty="0"/>
          </a:p>
        </p:txBody>
      </p:sp>
      <p:sp>
        <p:nvSpPr>
          <p:cNvPr id="24" name="Oval 23"/>
          <p:cNvSpPr/>
          <p:nvPr/>
        </p:nvSpPr>
        <p:spPr>
          <a:xfrm rot="19943281">
            <a:off x="1714698" y="3655435"/>
            <a:ext cx="3846285" cy="1233714"/>
          </a:xfrm>
          <a:prstGeom prst="ellipse">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3" name="Oval 22"/>
          <p:cNvSpPr/>
          <p:nvPr/>
        </p:nvSpPr>
        <p:spPr>
          <a:xfrm rot="2230436">
            <a:off x="1820304" y="1612068"/>
            <a:ext cx="3846285" cy="1233714"/>
          </a:xfrm>
          <a:prstGeom prst="ellipse">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5" name="Oval 24"/>
          <p:cNvSpPr/>
          <p:nvPr/>
        </p:nvSpPr>
        <p:spPr>
          <a:xfrm rot="6803849">
            <a:off x="3292073" y="4370373"/>
            <a:ext cx="3846285" cy="1233714"/>
          </a:xfrm>
          <a:prstGeom prst="ellipse">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6" name="Oval 25"/>
          <p:cNvSpPr/>
          <p:nvPr/>
        </p:nvSpPr>
        <p:spPr>
          <a:xfrm rot="5006514">
            <a:off x="3638666" y="1307993"/>
            <a:ext cx="3846285" cy="1233714"/>
          </a:xfrm>
          <a:prstGeom prst="ellipse">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7" name="Oval 26"/>
          <p:cNvSpPr/>
          <p:nvPr/>
        </p:nvSpPr>
        <p:spPr>
          <a:xfrm rot="7691178">
            <a:off x="5133655" y="1247797"/>
            <a:ext cx="3846285" cy="1233714"/>
          </a:xfrm>
          <a:prstGeom prst="ellipse">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8" name="Oval 27"/>
          <p:cNvSpPr/>
          <p:nvPr/>
        </p:nvSpPr>
        <p:spPr>
          <a:xfrm rot="3449552">
            <a:off x="5229337" y="4427008"/>
            <a:ext cx="3846285" cy="1233714"/>
          </a:xfrm>
          <a:prstGeom prst="ellipse">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0" name="Oval 29"/>
          <p:cNvSpPr/>
          <p:nvPr/>
        </p:nvSpPr>
        <p:spPr>
          <a:xfrm rot="20887166">
            <a:off x="6309587" y="2342120"/>
            <a:ext cx="3846285" cy="1233714"/>
          </a:xfrm>
          <a:prstGeom prst="ellipse">
            <a:avLst/>
          </a:prstGeom>
          <a:ln w="38100"/>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9" name="Oval 28"/>
          <p:cNvSpPr/>
          <p:nvPr/>
        </p:nvSpPr>
        <p:spPr>
          <a:xfrm>
            <a:off x="4927578" y="2500988"/>
            <a:ext cx="1747038" cy="1771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itle 1"/>
          <p:cNvSpPr txBox="1">
            <a:spLocks/>
          </p:cNvSpPr>
          <p:nvPr/>
        </p:nvSpPr>
        <p:spPr>
          <a:xfrm rot="16200000">
            <a:off x="8098053" y="2282088"/>
            <a:ext cx="6240055" cy="220910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gn="ctr"/>
            <a:r>
              <a:rPr lang="en-US" sz="2400" dirty="0" smtClean="0"/>
              <a:t>In each petal, write a sentence describing how you look conjugating either “</a:t>
            </a:r>
            <a:r>
              <a:rPr lang="en-US" sz="2400" dirty="0" err="1" smtClean="0"/>
              <a:t>ser</a:t>
            </a:r>
            <a:r>
              <a:rPr lang="en-US" sz="2400" dirty="0" smtClean="0"/>
              <a:t>” or “</a:t>
            </a:r>
            <a:r>
              <a:rPr lang="en-US" sz="2400" dirty="0" err="1" smtClean="0"/>
              <a:t>tener</a:t>
            </a:r>
            <a:r>
              <a:rPr lang="en-US" sz="2400" dirty="0" smtClean="0"/>
              <a:t>.”</a:t>
            </a:r>
          </a:p>
          <a:p>
            <a:pPr algn="ctr"/>
            <a:r>
              <a:rPr lang="en-US" sz="2400" dirty="0" smtClean="0"/>
              <a:t>EX: </a:t>
            </a:r>
            <a:r>
              <a:rPr lang="en-US" sz="2400" dirty="0" err="1" smtClean="0"/>
              <a:t>Yo</a:t>
            </a:r>
            <a:r>
              <a:rPr lang="en-US" sz="2400" dirty="0" smtClean="0"/>
              <a:t> soy </a:t>
            </a:r>
            <a:r>
              <a:rPr lang="en-US" sz="2400" dirty="0" err="1" smtClean="0"/>
              <a:t>baja</a:t>
            </a:r>
            <a:r>
              <a:rPr lang="en-US" sz="2400" dirty="0" smtClean="0"/>
              <a:t>. </a:t>
            </a:r>
          </a:p>
          <a:p>
            <a:pPr algn="ctr"/>
            <a:r>
              <a:rPr lang="en-US" sz="2400" dirty="0" err="1" smtClean="0"/>
              <a:t>Yo</a:t>
            </a:r>
            <a:r>
              <a:rPr lang="en-US" sz="2400" dirty="0" smtClean="0"/>
              <a:t> </a:t>
            </a:r>
            <a:r>
              <a:rPr lang="en-US" sz="2400" dirty="0" err="1" smtClean="0"/>
              <a:t>tengo</a:t>
            </a:r>
            <a:r>
              <a:rPr lang="en-US" sz="2400" dirty="0" smtClean="0"/>
              <a:t> </a:t>
            </a:r>
            <a:r>
              <a:rPr lang="en-US" sz="2400" dirty="0" err="1" smtClean="0"/>
              <a:t>ojos</a:t>
            </a:r>
            <a:r>
              <a:rPr lang="en-US" sz="2400" dirty="0" smtClean="0"/>
              <a:t> </a:t>
            </a:r>
            <a:r>
              <a:rPr lang="en-US" sz="2400" dirty="0" err="1" smtClean="0"/>
              <a:t>verdes</a:t>
            </a:r>
            <a:r>
              <a:rPr lang="en-US" sz="2400" dirty="0" smtClean="0"/>
              <a:t>.</a:t>
            </a:r>
            <a:endParaRPr lang="en-US" sz="2400" dirty="0"/>
          </a:p>
        </p:txBody>
      </p:sp>
    </p:spTree>
    <p:extLst>
      <p:ext uri="{BB962C8B-B14F-4D97-AF65-F5344CB8AC3E}">
        <p14:creationId xmlns:p14="http://schemas.microsoft.com/office/powerpoint/2010/main" val="41602752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Adivina</a:t>
            </a:r>
            <a:r>
              <a:rPr lang="en-US" dirty="0" smtClean="0"/>
              <a:t> </a:t>
            </a:r>
            <a:r>
              <a:rPr lang="en-US" dirty="0" err="1" smtClean="0"/>
              <a:t>quién</a:t>
            </a:r>
            <a:r>
              <a:rPr lang="en-US" dirty="0" smtClean="0"/>
              <a:t> </a:t>
            </a:r>
            <a:endParaRPr lang="en-US" dirty="0"/>
          </a:p>
        </p:txBody>
      </p:sp>
      <p:sp>
        <p:nvSpPr>
          <p:cNvPr id="3" name="Content Placeholder 2"/>
          <p:cNvSpPr>
            <a:spLocks noGrp="1"/>
          </p:cNvSpPr>
          <p:nvPr>
            <p:ph idx="1"/>
          </p:nvPr>
        </p:nvSpPr>
        <p:spPr/>
        <p:txBody>
          <a:bodyPr/>
          <a:lstStyle/>
          <a:p>
            <a:r>
              <a:rPr lang="en-US" dirty="0" err="1" smtClean="0"/>
              <a:t>Instrucciones</a:t>
            </a:r>
            <a:r>
              <a:rPr lang="en-US" dirty="0" smtClean="0"/>
              <a:t>: Teacher will assign each student the name of another student in the class.  They should NOT show anyone who’s name they received.  Using the following slide, students will draw their partner (being super sneaky) and write a physical description using the verb SER (</a:t>
            </a:r>
            <a:r>
              <a:rPr lang="en-US" dirty="0" err="1" smtClean="0"/>
              <a:t>es</a:t>
            </a:r>
            <a:r>
              <a:rPr lang="en-US" dirty="0" smtClean="0"/>
              <a:t>) and TENER (</a:t>
            </a:r>
            <a:r>
              <a:rPr lang="en-US" dirty="0" err="1" smtClean="0"/>
              <a:t>tiene</a:t>
            </a:r>
            <a:r>
              <a:rPr lang="en-US" dirty="0" smtClean="0"/>
              <a:t>). They need to write at least 5 sentences—this may include self-selected vocabulary.</a:t>
            </a:r>
          </a:p>
          <a:p>
            <a:r>
              <a:rPr lang="en-US" dirty="0" smtClean="0"/>
              <a:t>Once everyone has finished, they will pass their paper to the student they described.  The student they described will edit the paper for mistakes. The teacher will the collect all of the descriptions.</a:t>
            </a:r>
          </a:p>
          <a:p>
            <a:r>
              <a:rPr lang="en-US" dirty="0" smtClean="0"/>
              <a:t>The teacher will read the description in Spanish and the class will have to guess who s/he is describing.</a:t>
            </a:r>
            <a:endParaRPr lang="en-US" dirty="0"/>
          </a:p>
        </p:txBody>
      </p:sp>
    </p:spTree>
    <p:extLst>
      <p:ext uri="{BB962C8B-B14F-4D97-AF65-F5344CB8AC3E}">
        <p14:creationId xmlns:p14="http://schemas.microsoft.com/office/powerpoint/2010/main" val="391384898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4</a:t>
            </a:r>
            <a:endParaRPr lang="en-US" dirty="0"/>
          </a:p>
        </p:txBody>
      </p:sp>
      <p:sp>
        <p:nvSpPr>
          <p:cNvPr id="3" name="Content Placeholder 2"/>
          <p:cNvSpPr>
            <a:spLocks noGrp="1"/>
          </p:cNvSpPr>
          <p:nvPr>
            <p:ph idx="1"/>
          </p:nvPr>
        </p:nvSpPr>
        <p:spPr/>
        <p:txBody>
          <a:bodyPr/>
          <a:lstStyle/>
          <a:p>
            <a:r>
              <a:rPr lang="en-US" dirty="0" smtClean="0"/>
              <a:t>Video: ¿</a:t>
            </a:r>
            <a:r>
              <a:rPr lang="en-US" dirty="0" err="1" smtClean="0"/>
              <a:t>Cómo</a:t>
            </a:r>
            <a:r>
              <a:rPr lang="en-US" dirty="0" smtClean="0"/>
              <a:t> </a:t>
            </a:r>
            <a:r>
              <a:rPr lang="en-US" dirty="0" err="1" smtClean="0"/>
              <a:t>eres</a:t>
            </a:r>
            <a:r>
              <a:rPr lang="en-US" dirty="0" smtClean="0"/>
              <a:t>?</a:t>
            </a:r>
          </a:p>
          <a:p>
            <a:r>
              <a:rPr lang="en-US" dirty="0" smtClean="0"/>
              <a:t>Foldable con </a:t>
            </a:r>
            <a:r>
              <a:rPr lang="en-US" dirty="0" err="1" smtClean="0"/>
              <a:t>preguntas</a:t>
            </a:r>
            <a:endParaRPr lang="en-US" dirty="0" smtClean="0"/>
          </a:p>
          <a:p>
            <a:r>
              <a:rPr lang="en-US" dirty="0" err="1" smtClean="0"/>
              <a:t>Vocabulario</a:t>
            </a:r>
            <a:r>
              <a:rPr lang="en-US" dirty="0" smtClean="0"/>
              <a:t> </a:t>
            </a:r>
            <a:r>
              <a:rPr lang="en-US" dirty="0" err="1" smtClean="0"/>
              <a:t>Tema</a:t>
            </a:r>
            <a:r>
              <a:rPr lang="en-US" dirty="0" smtClean="0"/>
              <a:t> 1 </a:t>
            </a:r>
            <a:r>
              <a:rPr lang="en-US" dirty="0" err="1" smtClean="0"/>
              <a:t>Lista</a:t>
            </a:r>
            <a:r>
              <a:rPr lang="en-US" dirty="0" smtClean="0"/>
              <a:t> B</a:t>
            </a:r>
          </a:p>
          <a:p>
            <a:r>
              <a:rPr lang="en-US" dirty="0" err="1" smtClean="0"/>
              <a:t>Práctica</a:t>
            </a:r>
            <a:r>
              <a:rPr lang="en-US" dirty="0" smtClean="0"/>
              <a:t> </a:t>
            </a:r>
            <a:r>
              <a:rPr lang="en-US" dirty="0" err="1" smtClean="0"/>
              <a:t>en</a:t>
            </a:r>
            <a:r>
              <a:rPr lang="en-US" dirty="0" smtClean="0"/>
              <a:t> </a:t>
            </a:r>
            <a:r>
              <a:rPr lang="en-US" dirty="0" err="1" smtClean="0"/>
              <a:t>pizarra</a:t>
            </a:r>
            <a:r>
              <a:rPr lang="en-US" dirty="0" smtClean="0"/>
              <a:t> </a:t>
            </a:r>
            <a:r>
              <a:rPr lang="en-US" dirty="0" err="1" smtClean="0"/>
              <a:t>blanca</a:t>
            </a:r>
            <a:endParaRPr lang="en-US" dirty="0"/>
          </a:p>
        </p:txBody>
      </p:sp>
    </p:spTree>
    <p:extLst>
      <p:ext uri="{BB962C8B-B14F-4D97-AF65-F5344CB8AC3E}">
        <p14:creationId xmlns:p14="http://schemas.microsoft.com/office/powerpoint/2010/main" val="3659551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2 </a:t>
            </a:r>
            <a:endParaRPr lang="en-US" dirty="0"/>
          </a:p>
        </p:txBody>
      </p:sp>
      <p:sp>
        <p:nvSpPr>
          <p:cNvPr id="3" name="Content Placeholder 2"/>
          <p:cNvSpPr>
            <a:spLocks noGrp="1"/>
          </p:cNvSpPr>
          <p:nvPr>
            <p:ph idx="1"/>
          </p:nvPr>
        </p:nvSpPr>
        <p:spPr/>
        <p:txBody>
          <a:bodyPr/>
          <a:lstStyle/>
          <a:p>
            <a:r>
              <a:rPr lang="en-US" dirty="0" err="1"/>
              <a:t>Entrevista</a:t>
            </a:r>
            <a:r>
              <a:rPr lang="en-US" dirty="0"/>
              <a:t> de </a:t>
            </a:r>
            <a:r>
              <a:rPr lang="en-US" dirty="0" err="1" smtClean="0"/>
              <a:t>intereses</a:t>
            </a:r>
            <a:endParaRPr lang="en-US" dirty="0" smtClean="0"/>
          </a:p>
          <a:p>
            <a:r>
              <a:rPr lang="en-US" dirty="0" smtClean="0"/>
              <a:t>¿</a:t>
            </a:r>
            <a:r>
              <a:rPr lang="en-US" dirty="0" err="1" smtClean="0"/>
              <a:t>Cómo</a:t>
            </a:r>
            <a:r>
              <a:rPr lang="en-US" dirty="0" smtClean="0"/>
              <a:t> </a:t>
            </a:r>
            <a:r>
              <a:rPr lang="en-US" dirty="0" err="1"/>
              <a:t>te</a:t>
            </a:r>
            <a:r>
              <a:rPr lang="en-US" dirty="0"/>
              <a:t> </a:t>
            </a:r>
            <a:r>
              <a:rPr lang="en-US" dirty="0" smtClean="0"/>
              <a:t>llamas? con </a:t>
            </a:r>
            <a:r>
              <a:rPr lang="en-US" dirty="0" err="1" smtClean="0"/>
              <a:t>una</a:t>
            </a:r>
            <a:r>
              <a:rPr lang="en-US" dirty="0" smtClean="0"/>
              <a:t> pelota</a:t>
            </a:r>
          </a:p>
          <a:p>
            <a:r>
              <a:rPr lang="en-US" dirty="0" smtClean="0"/>
              <a:t>Pre-Assessment</a:t>
            </a:r>
            <a:endParaRPr lang="en-US" dirty="0"/>
          </a:p>
          <a:p>
            <a:r>
              <a:rPr lang="en-US" dirty="0" err="1" smtClean="0"/>
              <a:t>Introducir</a:t>
            </a:r>
            <a:r>
              <a:rPr lang="en-US" dirty="0" smtClean="0"/>
              <a:t> </a:t>
            </a:r>
            <a:r>
              <a:rPr lang="en-US" dirty="0" err="1" smtClean="0"/>
              <a:t>los</a:t>
            </a:r>
            <a:r>
              <a:rPr lang="en-US" dirty="0" smtClean="0"/>
              <a:t> </a:t>
            </a:r>
            <a:r>
              <a:rPr lang="en-US" dirty="0" err="1" smtClean="0"/>
              <a:t>objetivos</a:t>
            </a:r>
            <a:r>
              <a:rPr lang="en-US" dirty="0" smtClean="0"/>
              <a:t> y </a:t>
            </a:r>
            <a:r>
              <a:rPr lang="en-US" dirty="0" err="1" smtClean="0"/>
              <a:t>preguntas</a:t>
            </a:r>
            <a:r>
              <a:rPr lang="en-US" dirty="0" smtClean="0"/>
              <a:t> </a:t>
            </a:r>
            <a:r>
              <a:rPr lang="en-US" dirty="0" err="1" smtClean="0"/>
              <a:t>escenciales</a:t>
            </a:r>
            <a:r>
              <a:rPr lang="en-US" dirty="0" smtClean="0"/>
              <a:t> </a:t>
            </a:r>
            <a:endParaRPr lang="en-US" dirty="0"/>
          </a:p>
          <a:p>
            <a:r>
              <a:rPr lang="en-US" dirty="0" smtClean="0"/>
              <a:t>“No </a:t>
            </a:r>
            <a:r>
              <a:rPr lang="en-US" dirty="0"/>
              <a:t>spoiler </a:t>
            </a:r>
            <a:r>
              <a:rPr lang="en-US" dirty="0" smtClean="0"/>
              <a:t>rule”</a:t>
            </a:r>
            <a:endParaRPr lang="en-US" dirty="0"/>
          </a:p>
          <a:p>
            <a:r>
              <a:rPr lang="en-US" dirty="0" err="1" smtClean="0"/>
              <a:t>Vocabulario</a:t>
            </a:r>
            <a:r>
              <a:rPr lang="en-US" dirty="0" smtClean="0"/>
              <a:t> </a:t>
            </a:r>
            <a:r>
              <a:rPr lang="en-US" dirty="0" err="1" smtClean="0"/>
              <a:t>Tema</a:t>
            </a:r>
            <a:r>
              <a:rPr lang="en-US" dirty="0" smtClean="0"/>
              <a:t> </a:t>
            </a:r>
            <a:r>
              <a:rPr lang="en-US" dirty="0"/>
              <a:t>1 </a:t>
            </a:r>
            <a:r>
              <a:rPr lang="en-US" dirty="0" err="1" smtClean="0"/>
              <a:t>Lista</a:t>
            </a:r>
            <a:r>
              <a:rPr lang="en-US" dirty="0" smtClean="0"/>
              <a:t> A</a:t>
            </a:r>
            <a:endParaRPr lang="en-US" dirty="0"/>
          </a:p>
        </p:txBody>
      </p:sp>
    </p:spTree>
    <p:extLst>
      <p:ext uri="{BB962C8B-B14F-4D97-AF65-F5344CB8AC3E}">
        <p14:creationId xmlns:p14="http://schemas.microsoft.com/office/powerpoint/2010/main" val="32728268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a:t>
            </a:r>
            <a:r>
              <a:rPr lang="en-US" dirty="0"/>
              <a:t>¿</a:t>
            </a:r>
            <a:r>
              <a:rPr lang="en-US" dirty="0" err="1"/>
              <a:t>Cómo</a:t>
            </a:r>
            <a:r>
              <a:rPr lang="en-US" dirty="0"/>
              <a:t> </a:t>
            </a:r>
            <a:r>
              <a:rPr lang="en-US" dirty="0" err="1"/>
              <a:t>eres</a:t>
            </a:r>
            <a:r>
              <a:rPr lang="en-US" dirty="0" smtClean="0"/>
              <a:t>?</a:t>
            </a:r>
            <a:endParaRPr lang="en-US" dirty="0"/>
          </a:p>
        </p:txBody>
      </p:sp>
      <p:sp>
        <p:nvSpPr>
          <p:cNvPr id="3" name="Content Placeholder 2"/>
          <p:cNvSpPr>
            <a:spLocks noGrp="1"/>
          </p:cNvSpPr>
          <p:nvPr>
            <p:ph idx="1"/>
          </p:nvPr>
        </p:nvSpPr>
        <p:spPr/>
        <p:txBody>
          <a:bodyPr/>
          <a:lstStyle/>
          <a:p>
            <a:r>
              <a:rPr lang="en-US" dirty="0">
                <a:hlinkClick r:id="rId2"/>
              </a:rPr>
              <a:t>https://</a:t>
            </a:r>
            <a:r>
              <a:rPr lang="en-US" dirty="0" smtClean="0">
                <a:hlinkClick r:id="rId2"/>
              </a:rPr>
              <a:t>www.youtube.com/watch?v=TxWugQUw2us</a:t>
            </a:r>
            <a:endParaRPr lang="en-US" dirty="0" smtClean="0"/>
          </a:p>
          <a:p>
            <a:endParaRPr lang="en-US" dirty="0"/>
          </a:p>
          <a:p>
            <a:r>
              <a:rPr lang="en-US" dirty="0" smtClean="0"/>
              <a:t>While watching and listening to this video, students will write down adjectives the recognize in Spanish.</a:t>
            </a:r>
          </a:p>
          <a:p>
            <a:r>
              <a:rPr lang="en-US" dirty="0" smtClean="0"/>
              <a:t>As a class, we will share our responses and talk about adjectives we already know and don’t know yet.</a:t>
            </a:r>
            <a:endParaRPr lang="en-US" dirty="0"/>
          </a:p>
        </p:txBody>
      </p:sp>
    </p:spTree>
    <p:extLst>
      <p:ext uri="{BB962C8B-B14F-4D97-AF65-F5344CB8AC3E}">
        <p14:creationId xmlns:p14="http://schemas.microsoft.com/office/powerpoint/2010/main" val="16536369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Foldable con </a:t>
            </a:r>
            <a:r>
              <a:rPr lang="en-US" dirty="0" err="1" smtClean="0"/>
              <a:t>preguntas</a:t>
            </a:r>
            <a:r>
              <a:rPr lang="en-US" dirty="0" smtClean="0"/>
              <a:t> (have students make and glue in their notebooks)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716459" y="2512463"/>
            <a:ext cx="4372026" cy="327902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6115221" y="2512684"/>
            <a:ext cx="4373788" cy="3280341"/>
          </a:xfrm>
          <a:prstGeom prst="rect">
            <a:avLst/>
          </a:prstGeom>
        </p:spPr>
      </p:pic>
    </p:spTree>
    <p:extLst>
      <p:ext uri="{BB962C8B-B14F-4D97-AF65-F5344CB8AC3E}">
        <p14:creationId xmlns:p14="http://schemas.microsoft.com/office/powerpoint/2010/main" val="8534677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Story Like a </a:t>
            </a:r>
            <a:r>
              <a:rPr lang="en-US" dirty="0" err="1" smtClean="0"/>
              <a:t>Rockstar</a:t>
            </a:r>
            <a:endParaRPr lang="en-US" dirty="0"/>
          </a:p>
        </p:txBody>
      </p:sp>
      <p:sp>
        <p:nvSpPr>
          <p:cNvPr id="3" name="Content Placeholder 2"/>
          <p:cNvSpPr>
            <a:spLocks noGrp="1"/>
          </p:cNvSpPr>
          <p:nvPr>
            <p:ph idx="1"/>
          </p:nvPr>
        </p:nvSpPr>
        <p:spPr/>
        <p:txBody>
          <a:bodyPr>
            <a:normAutofit fontScale="92500" lnSpcReduction="10000"/>
          </a:bodyPr>
          <a:lstStyle/>
          <a:p>
            <a:r>
              <a:rPr lang="en-US" dirty="0" err="1" smtClean="0"/>
              <a:t>Instrucciones</a:t>
            </a:r>
            <a:r>
              <a:rPr lang="en-US" dirty="0" smtClean="0"/>
              <a:t>: Students need to copy down the vocabulary list in Spanish. The teacher will read each word one at a time and the students will repeat it aloud for pronunciation practice. </a:t>
            </a:r>
          </a:p>
          <a:p>
            <a:r>
              <a:rPr lang="en-US" dirty="0" smtClean="0"/>
              <a:t>The teacher will use the following slides (you must add pictures) to describe the words in SPANISH to the students. For example: Using the word Alto(a), the teacher may describe him/herself “</a:t>
            </a:r>
            <a:r>
              <a:rPr lang="en-US" dirty="0" err="1" smtClean="0"/>
              <a:t>Yo</a:t>
            </a:r>
            <a:r>
              <a:rPr lang="en-US" dirty="0" smtClean="0"/>
              <a:t> soy </a:t>
            </a:r>
            <a:r>
              <a:rPr lang="en-US" dirty="0" err="1" smtClean="0"/>
              <a:t>alta.</a:t>
            </a:r>
            <a:r>
              <a:rPr lang="en-US" dirty="0" smtClean="0"/>
              <a:t>” And exaggerate with hand motions what alto means. S/He then may find a tall student and say “Lorenzo </a:t>
            </a:r>
            <a:r>
              <a:rPr lang="en-US" dirty="0" err="1" smtClean="0"/>
              <a:t>es</a:t>
            </a:r>
            <a:r>
              <a:rPr lang="en-US" dirty="0" smtClean="0"/>
              <a:t> alto”, again acting out what the word alto means. Then ask a student “</a:t>
            </a:r>
            <a:r>
              <a:rPr lang="en-US" dirty="0" err="1" smtClean="0"/>
              <a:t>Eres</a:t>
            </a:r>
            <a:r>
              <a:rPr lang="en-US" dirty="0" smtClean="0"/>
              <a:t> alto” and they may respond </a:t>
            </a:r>
            <a:r>
              <a:rPr lang="en-US" dirty="0" err="1" smtClean="0"/>
              <a:t>sí</a:t>
            </a:r>
            <a:r>
              <a:rPr lang="en-US" dirty="0" smtClean="0"/>
              <a:t> or no.</a:t>
            </a:r>
          </a:p>
          <a:p>
            <a:r>
              <a:rPr lang="en-US" dirty="0" smtClean="0"/>
              <a:t>In their journals, students will write down (in pencil) what they think the word means in English.</a:t>
            </a:r>
          </a:p>
          <a:p>
            <a:r>
              <a:rPr lang="en-US" dirty="0" smtClean="0"/>
              <a:t>We don’t want students shouting out what they think the answer is in English, as this activity is completed entirely in the target language. To prevent this from happening, use the next slide on the “No spoiler rule.”</a:t>
            </a:r>
          </a:p>
        </p:txBody>
      </p:sp>
    </p:spTree>
    <p:extLst>
      <p:ext uri="{BB962C8B-B14F-4D97-AF65-F5344CB8AC3E}">
        <p14:creationId xmlns:p14="http://schemas.microsoft.com/office/powerpoint/2010/main" val="270115331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Remind them about the “No Spoiler Rule”</a:t>
            </a:r>
            <a:endParaRPr lang="en-US" dirty="0"/>
          </a:p>
        </p:txBody>
      </p:sp>
      <p:sp>
        <p:nvSpPr>
          <p:cNvPr id="3" name="Content Placeholder 2"/>
          <p:cNvSpPr>
            <a:spLocks noGrp="1"/>
          </p:cNvSpPr>
          <p:nvPr>
            <p:ph idx="1"/>
          </p:nvPr>
        </p:nvSpPr>
        <p:spPr/>
        <p:txBody>
          <a:bodyPr>
            <a:normAutofit/>
          </a:bodyPr>
          <a:lstStyle/>
          <a:p>
            <a:r>
              <a:rPr lang="en-US" dirty="0" smtClean="0"/>
              <a:t>Have you ever been watching a movie or a TV show that you were really into and excited about? </a:t>
            </a:r>
          </a:p>
          <a:p>
            <a:pPr marL="45720" indent="0">
              <a:buNone/>
            </a:pPr>
            <a:r>
              <a:rPr lang="en-US" dirty="0" smtClean="0"/>
              <a:t>(have students share the title of the movie/TV show)</a:t>
            </a:r>
          </a:p>
          <a:p>
            <a:r>
              <a:rPr lang="en-US" dirty="0" smtClean="0"/>
              <a:t>Has anyone every spoiled the ending for you? Or imagine if they had.</a:t>
            </a:r>
          </a:p>
          <a:p>
            <a:pPr marL="45720" indent="0">
              <a:buNone/>
            </a:pPr>
            <a:r>
              <a:rPr lang="en-US" dirty="0" smtClean="0"/>
              <a:t>(have students share what that feels like)</a:t>
            </a:r>
          </a:p>
          <a:p>
            <a:r>
              <a:rPr lang="en-US" dirty="0" smtClean="0"/>
              <a:t>Spanish class is the same way. If you start shouting out answers in English, your classmates’ fun is spoiled.  Give everybody time to think for themselves and write down their own answers. </a:t>
            </a:r>
            <a:r>
              <a:rPr lang="en-US" dirty="0"/>
              <a:t>It’s okay if you don’t get every word exactly right the first time </a:t>
            </a:r>
            <a:r>
              <a:rPr lang="en-US" dirty="0" smtClean="0"/>
              <a:t>around.  At the very end, I will provide you with a list of English answers so that you can check your work. </a:t>
            </a:r>
            <a:endParaRPr lang="en-US" dirty="0"/>
          </a:p>
        </p:txBody>
      </p:sp>
    </p:spTree>
    <p:extLst>
      <p:ext uri="{BB962C8B-B14F-4D97-AF65-F5344CB8AC3E}">
        <p14:creationId xmlns:p14="http://schemas.microsoft.com/office/powerpoint/2010/main" val="9798024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Vocabulario</a:t>
            </a:r>
            <a:r>
              <a:rPr lang="en-US" dirty="0" smtClean="0"/>
              <a:t> </a:t>
            </a:r>
            <a:r>
              <a:rPr lang="en-US" dirty="0" err="1" smtClean="0"/>
              <a:t>Tema</a:t>
            </a:r>
            <a:r>
              <a:rPr lang="en-US" dirty="0" smtClean="0"/>
              <a:t> 1 </a:t>
            </a:r>
            <a:r>
              <a:rPr lang="en-US" dirty="0" err="1" smtClean="0"/>
              <a:t>Lista</a:t>
            </a:r>
            <a:r>
              <a:rPr lang="en-US" dirty="0" smtClean="0"/>
              <a:t> B</a:t>
            </a:r>
            <a:endParaRPr lang="en-US" dirty="0"/>
          </a:p>
        </p:txBody>
      </p:sp>
      <p:sp>
        <p:nvSpPr>
          <p:cNvPr id="3" name="Content Placeholder 2"/>
          <p:cNvSpPr>
            <a:spLocks noGrp="1"/>
          </p:cNvSpPr>
          <p:nvPr>
            <p:ph idx="1"/>
          </p:nvPr>
        </p:nvSpPr>
        <p:spPr>
          <a:xfrm>
            <a:off x="1143000" y="1727200"/>
            <a:ext cx="9872871" cy="4688114"/>
          </a:xfrm>
        </p:spPr>
        <p:txBody>
          <a:bodyPr>
            <a:normAutofit fontScale="77500" lnSpcReduction="20000"/>
          </a:bodyPr>
          <a:lstStyle/>
          <a:p>
            <a:pPr lvl="0">
              <a:lnSpc>
                <a:spcPct val="120000"/>
              </a:lnSpc>
              <a:spcBef>
                <a:spcPts val="0"/>
              </a:spcBef>
            </a:pPr>
            <a:r>
              <a:rPr lang="es-US" sz="2600" dirty="0">
                <a:solidFill>
                  <a:schemeClr val="tx1"/>
                </a:solidFill>
              </a:rPr>
              <a:t>Simpático(a)</a:t>
            </a:r>
            <a:endParaRPr lang="en-US" sz="2600" dirty="0">
              <a:solidFill>
                <a:schemeClr val="tx1"/>
              </a:solidFill>
            </a:endParaRPr>
          </a:p>
          <a:p>
            <a:pPr lvl="0">
              <a:lnSpc>
                <a:spcPct val="120000"/>
              </a:lnSpc>
              <a:spcBef>
                <a:spcPts val="0"/>
              </a:spcBef>
            </a:pPr>
            <a:r>
              <a:rPr lang="es-US" sz="2600" dirty="0">
                <a:solidFill>
                  <a:schemeClr val="tx1"/>
                </a:solidFill>
              </a:rPr>
              <a:t>Antipático(a)</a:t>
            </a:r>
            <a:endParaRPr lang="en-US" sz="2600" dirty="0">
              <a:solidFill>
                <a:schemeClr val="tx1"/>
              </a:solidFill>
            </a:endParaRPr>
          </a:p>
          <a:p>
            <a:pPr lvl="0">
              <a:lnSpc>
                <a:spcPct val="120000"/>
              </a:lnSpc>
              <a:spcBef>
                <a:spcPts val="0"/>
              </a:spcBef>
            </a:pPr>
            <a:r>
              <a:rPr lang="es-US" sz="2600" dirty="0">
                <a:solidFill>
                  <a:schemeClr val="tx1"/>
                </a:solidFill>
              </a:rPr>
              <a:t>Amable</a:t>
            </a:r>
            <a:endParaRPr lang="en-US" sz="2600" dirty="0">
              <a:solidFill>
                <a:schemeClr val="tx1"/>
              </a:solidFill>
            </a:endParaRPr>
          </a:p>
          <a:p>
            <a:pPr lvl="0">
              <a:lnSpc>
                <a:spcPct val="120000"/>
              </a:lnSpc>
              <a:spcBef>
                <a:spcPts val="0"/>
              </a:spcBef>
            </a:pPr>
            <a:r>
              <a:rPr lang="es-US" sz="2600" dirty="0">
                <a:solidFill>
                  <a:schemeClr val="tx1"/>
                </a:solidFill>
              </a:rPr>
              <a:t>Inteligente</a:t>
            </a:r>
            <a:endParaRPr lang="en-US" sz="2600" dirty="0">
              <a:solidFill>
                <a:schemeClr val="tx1"/>
              </a:solidFill>
            </a:endParaRPr>
          </a:p>
          <a:p>
            <a:pPr lvl="0">
              <a:lnSpc>
                <a:spcPct val="120000"/>
              </a:lnSpc>
              <a:spcBef>
                <a:spcPts val="0"/>
              </a:spcBef>
            </a:pPr>
            <a:r>
              <a:rPr lang="es-US" sz="2600" dirty="0">
                <a:solidFill>
                  <a:schemeClr val="tx1"/>
                </a:solidFill>
              </a:rPr>
              <a:t>Activo(a)</a:t>
            </a:r>
            <a:endParaRPr lang="en-US" sz="2600" dirty="0">
              <a:solidFill>
                <a:schemeClr val="tx1"/>
              </a:solidFill>
            </a:endParaRPr>
          </a:p>
          <a:p>
            <a:pPr lvl="0">
              <a:lnSpc>
                <a:spcPct val="120000"/>
              </a:lnSpc>
              <a:spcBef>
                <a:spcPts val="0"/>
              </a:spcBef>
            </a:pPr>
            <a:r>
              <a:rPr lang="es-US" sz="2600" dirty="0">
                <a:solidFill>
                  <a:schemeClr val="tx1"/>
                </a:solidFill>
              </a:rPr>
              <a:t>Perezoso(a)</a:t>
            </a:r>
            <a:endParaRPr lang="en-US" sz="2600" dirty="0">
              <a:solidFill>
                <a:schemeClr val="tx1"/>
              </a:solidFill>
            </a:endParaRPr>
          </a:p>
          <a:p>
            <a:pPr lvl="0">
              <a:lnSpc>
                <a:spcPct val="120000"/>
              </a:lnSpc>
              <a:spcBef>
                <a:spcPts val="0"/>
              </a:spcBef>
            </a:pPr>
            <a:r>
              <a:rPr lang="es-US" sz="2600" dirty="0">
                <a:solidFill>
                  <a:schemeClr val="tx1"/>
                </a:solidFill>
              </a:rPr>
              <a:t>Honesto(a)</a:t>
            </a:r>
            <a:endParaRPr lang="en-US" sz="2600" dirty="0">
              <a:solidFill>
                <a:schemeClr val="tx1"/>
              </a:solidFill>
            </a:endParaRPr>
          </a:p>
          <a:p>
            <a:pPr lvl="0">
              <a:lnSpc>
                <a:spcPct val="120000"/>
              </a:lnSpc>
              <a:spcBef>
                <a:spcPts val="0"/>
              </a:spcBef>
            </a:pPr>
            <a:r>
              <a:rPr lang="es-US" sz="2600" dirty="0">
                <a:solidFill>
                  <a:schemeClr val="tx1"/>
                </a:solidFill>
              </a:rPr>
              <a:t>Leal</a:t>
            </a:r>
            <a:endParaRPr lang="en-US" sz="2600" dirty="0">
              <a:solidFill>
                <a:schemeClr val="tx1"/>
              </a:solidFill>
            </a:endParaRPr>
          </a:p>
          <a:p>
            <a:pPr lvl="0">
              <a:lnSpc>
                <a:spcPct val="120000"/>
              </a:lnSpc>
              <a:spcBef>
                <a:spcPts val="0"/>
              </a:spcBef>
            </a:pPr>
            <a:r>
              <a:rPr lang="es-US" sz="2600" dirty="0">
                <a:solidFill>
                  <a:schemeClr val="tx1"/>
                </a:solidFill>
              </a:rPr>
              <a:t>Gracioso(a)</a:t>
            </a:r>
            <a:endParaRPr lang="en-US" sz="2600" dirty="0">
              <a:solidFill>
                <a:schemeClr val="tx1"/>
              </a:solidFill>
            </a:endParaRPr>
          </a:p>
          <a:p>
            <a:pPr lvl="0">
              <a:lnSpc>
                <a:spcPct val="120000"/>
              </a:lnSpc>
              <a:spcBef>
                <a:spcPts val="0"/>
              </a:spcBef>
            </a:pPr>
            <a:r>
              <a:rPr lang="es-US" sz="2600" dirty="0">
                <a:solidFill>
                  <a:schemeClr val="tx1"/>
                </a:solidFill>
              </a:rPr>
              <a:t>Serio(a)</a:t>
            </a:r>
            <a:endParaRPr lang="en-US" sz="2600" dirty="0">
              <a:solidFill>
                <a:schemeClr val="tx1"/>
              </a:solidFill>
            </a:endParaRPr>
          </a:p>
          <a:p>
            <a:pPr lvl="0">
              <a:lnSpc>
                <a:spcPct val="120000"/>
              </a:lnSpc>
              <a:spcBef>
                <a:spcPts val="0"/>
              </a:spcBef>
            </a:pPr>
            <a:r>
              <a:rPr lang="es-US" sz="2600" dirty="0">
                <a:solidFill>
                  <a:schemeClr val="tx1"/>
                </a:solidFill>
              </a:rPr>
              <a:t>Callado(a)</a:t>
            </a:r>
            <a:endParaRPr lang="en-US" sz="2600" dirty="0">
              <a:solidFill>
                <a:schemeClr val="tx1"/>
              </a:solidFill>
            </a:endParaRPr>
          </a:p>
          <a:p>
            <a:pPr lvl="0">
              <a:lnSpc>
                <a:spcPct val="120000"/>
              </a:lnSpc>
              <a:spcBef>
                <a:spcPts val="0"/>
              </a:spcBef>
            </a:pPr>
            <a:r>
              <a:rPr lang="es-US" sz="2600" dirty="0">
                <a:solidFill>
                  <a:schemeClr val="tx1"/>
                </a:solidFill>
              </a:rPr>
              <a:t>Tímido(a)</a:t>
            </a:r>
            <a:endParaRPr lang="en-US" sz="2600" dirty="0">
              <a:solidFill>
                <a:schemeClr val="tx1"/>
              </a:solidFill>
            </a:endParaRPr>
          </a:p>
          <a:p>
            <a:pPr lvl="0">
              <a:lnSpc>
                <a:spcPct val="120000"/>
              </a:lnSpc>
              <a:spcBef>
                <a:spcPts val="0"/>
              </a:spcBef>
            </a:pPr>
            <a:r>
              <a:rPr lang="es-US" sz="2600" dirty="0">
                <a:solidFill>
                  <a:schemeClr val="tx1"/>
                </a:solidFill>
              </a:rPr>
              <a:t>Atlético</a:t>
            </a:r>
            <a:endParaRPr lang="en-US" sz="2600" dirty="0">
              <a:solidFill>
                <a:schemeClr val="tx1"/>
              </a:solidFill>
            </a:endParaRPr>
          </a:p>
          <a:p>
            <a:pPr lvl="0">
              <a:lnSpc>
                <a:spcPct val="120000"/>
              </a:lnSpc>
              <a:spcBef>
                <a:spcPts val="0"/>
              </a:spcBef>
            </a:pPr>
            <a:r>
              <a:rPr lang="en-US" sz="2600" dirty="0">
                <a:solidFill>
                  <a:schemeClr val="tx1"/>
                </a:solidFill>
              </a:rPr>
              <a:t>Self-selected </a:t>
            </a:r>
            <a:r>
              <a:rPr lang="en-US" sz="2600" dirty="0" smtClean="0">
                <a:solidFill>
                  <a:schemeClr val="tx1"/>
                </a:solidFill>
              </a:rPr>
              <a:t>vocab</a:t>
            </a:r>
          </a:p>
          <a:p>
            <a:pPr lvl="0">
              <a:lnSpc>
                <a:spcPct val="120000"/>
              </a:lnSpc>
              <a:spcBef>
                <a:spcPts val="0"/>
              </a:spcBef>
            </a:pPr>
            <a:r>
              <a:rPr lang="es-US" sz="2600" dirty="0" err="1" smtClean="0">
                <a:solidFill>
                  <a:schemeClr val="tx1"/>
                </a:solidFill>
              </a:rPr>
              <a:t>Self-selected</a:t>
            </a:r>
            <a:r>
              <a:rPr lang="es-US" sz="2600" dirty="0" smtClean="0">
                <a:solidFill>
                  <a:schemeClr val="tx1"/>
                </a:solidFill>
              </a:rPr>
              <a:t> </a:t>
            </a:r>
            <a:r>
              <a:rPr lang="es-US" sz="2600" dirty="0" err="1">
                <a:solidFill>
                  <a:schemeClr val="tx1"/>
                </a:solidFill>
              </a:rPr>
              <a:t>vocab</a:t>
            </a:r>
            <a:endParaRPr lang="en-US" sz="2600" dirty="0">
              <a:solidFill>
                <a:schemeClr val="tx1"/>
              </a:solidFill>
            </a:endParaRPr>
          </a:p>
          <a:p>
            <a:endParaRPr lang="en-US" dirty="0"/>
          </a:p>
        </p:txBody>
      </p:sp>
    </p:spTree>
    <p:extLst>
      <p:ext uri="{BB962C8B-B14F-4D97-AF65-F5344CB8AC3E}">
        <p14:creationId xmlns:p14="http://schemas.microsoft.com/office/powerpoint/2010/main" val="30849158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Simpático(a)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326200485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Antipático(a)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208735916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Amable</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73646478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Inteligente</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1221255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Activo(a)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17411571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Entrevista</a:t>
            </a:r>
            <a:r>
              <a:rPr lang="en-US" dirty="0" smtClean="0"/>
              <a:t> de </a:t>
            </a:r>
            <a:r>
              <a:rPr lang="en-US" dirty="0" err="1" smtClean="0"/>
              <a:t>intereses</a:t>
            </a:r>
            <a:endParaRPr lang="en-US" dirty="0"/>
          </a:p>
        </p:txBody>
      </p:sp>
      <p:sp>
        <p:nvSpPr>
          <p:cNvPr id="3" name="Content Placeholder 2"/>
          <p:cNvSpPr>
            <a:spLocks noGrp="1"/>
          </p:cNvSpPr>
          <p:nvPr>
            <p:ph idx="1"/>
          </p:nvPr>
        </p:nvSpPr>
        <p:spPr/>
        <p:txBody>
          <a:bodyPr>
            <a:normAutofit/>
          </a:bodyPr>
          <a:lstStyle/>
          <a:p>
            <a:r>
              <a:rPr lang="en-US" dirty="0" err="1" smtClean="0"/>
              <a:t>Instrucciones</a:t>
            </a:r>
            <a:r>
              <a:rPr lang="en-US" dirty="0" smtClean="0"/>
              <a:t>: Each student will receive a piece of construction paper. They will fold it in half (hotdog style). On one side, they will write their name. On the other side, they will answer the following questions in ENGLISH.</a:t>
            </a:r>
          </a:p>
          <a:p>
            <a:pPr marL="0" indent="0">
              <a:spcBef>
                <a:spcPts val="0"/>
              </a:spcBef>
              <a:buNone/>
            </a:pPr>
            <a:r>
              <a:rPr lang="en-US" dirty="0" smtClean="0"/>
              <a:t>1. . </a:t>
            </a:r>
            <a:r>
              <a:rPr lang="en-US" dirty="0"/>
              <a:t>My hobbies are…</a:t>
            </a:r>
          </a:p>
          <a:p>
            <a:pPr marL="0" indent="0">
              <a:spcBef>
                <a:spcPts val="0"/>
              </a:spcBef>
              <a:buNone/>
            </a:pPr>
            <a:endParaRPr lang="en-US" dirty="0"/>
          </a:p>
          <a:p>
            <a:pPr marL="0" indent="0">
              <a:spcBef>
                <a:spcPts val="0"/>
              </a:spcBef>
              <a:buNone/>
            </a:pPr>
            <a:r>
              <a:rPr lang="en-US" dirty="0"/>
              <a:t>2. After school I normally… (work, hang out with friends, watch TV, babysit, etc.)</a:t>
            </a:r>
          </a:p>
          <a:p>
            <a:pPr marL="0" indent="0">
              <a:spcBef>
                <a:spcPts val="0"/>
              </a:spcBef>
              <a:buNone/>
            </a:pPr>
            <a:endParaRPr lang="en-US" dirty="0"/>
          </a:p>
          <a:p>
            <a:pPr marL="0" indent="0">
              <a:spcBef>
                <a:spcPts val="0"/>
              </a:spcBef>
              <a:buNone/>
            </a:pPr>
            <a:r>
              <a:rPr lang="en-US" dirty="0"/>
              <a:t>3. In the future I would like to be a…</a:t>
            </a:r>
          </a:p>
          <a:p>
            <a:pPr marL="0" indent="0">
              <a:spcBef>
                <a:spcPts val="0"/>
              </a:spcBef>
              <a:buNone/>
            </a:pPr>
            <a:endParaRPr lang="en-US" dirty="0"/>
          </a:p>
          <a:p>
            <a:pPr marL="0" indent="0">
              <a:spcBef>
                <a:spcPts val="0"/>
              </a:spcBef>
              <a:buNone/>
            </a:pPr>
            <a:r>
              <a:rPr lang="en-US" dirty="0"/>
              <a:t>4. What I like least about school is…</a:t>
            </a:r>
          </a:p>
          <a:p>
            <a:pPr marL="0" indent="0">
              <a:spcBef>
                <a:spcPts val="0"/>
              </a:spcBef>
              <a:buNone/>
            </a:pPr>
            <a:endParaRPr lang="en-US" dirty="0"/>
          </a:p>
          <a:p>
            <a:pPr marL="0" indent="0">
              <a:spcBef>
                <a:spcPts val="0"/>
              </a:spcBef>
              <a:buNone/>
            </a:pPr>
            <a:r>
              <a:rPr lang="en-US" dirty="0"/>
              <a:t>5. I like it when my teachers…</a:t>
            </a:r>
          </a:p>
          <a:p>
            <a:endParaRPr lang="en-US" dirty="0"/>
          </a:p>
        </p:txBody>
      </p:sp>
    </p:spTree>
    <p:extLst>
      <p:ext uri="{BB962C8B-B14F-4D97-AF65-F5344CB8AC3E}">
        <p14:creationId xmlns:p14="http://schemas.microsoft.com/office/powerpoint/2010/main" val="259713000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Perezoso(a)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63854889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Honesto(a)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328571382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Leal</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409352221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Gracioso(a)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74310381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smtClean="0"/>
              <a:t>Serio(a)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30357103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Callado(a)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373592608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Tímido(a)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248565930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smtClean="0"/>
              <a:t>Atlético(a)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405035900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Self-selected </a:t>
            </a:r>
            <a:r>
              <a:rPr lang="en-US" dirty="0" smtClean="0"/>
              <a:t>vocabulary</a:t>
            </a:r>
            <a:endParaRPr lang="en-US" dirty="0"/>
          </a:p>
        </p:txBody>
      </p:sp>
      <p:sp>
        <p:nvSpPr>
          <p:cNvPr id="3" name="Content Placeholder 2"/>
          <p:cNvSpPr>
            <a:spLocks noGrp="1"/>
          </p:cNvSpPr>
          <p:nvPr>
            <p:ph idx="1"/>
          </p:nvPr>
        </p:nvSpPr>
        <p:spPr/>
        <p:txBody>
          <a:bodyPr/>
          <a:lstStyle/>
          <a:p>
            <a:r>
              <a:rPr lang="en-US" sz="2800" dirty="0"/>
              <a:t>Using your cellphone, dictionary, tablet, etc. look up</a:t>
            </a:r>
            <a:r>
              <a:rPr lang="en-US" sz="5400" dirty="0"/>
              <a:t> </a:t>
            </a:r>
            <a:r>
              <a:rPr lang="en-US" sz="5400" dirty="0" smtClean="0"/>
              <a:t>2 </a:t>
            </a:r>
            <a:r>
              <a:rPr lang="en-US" sz="2800" dirty="0"/>
              <a:t>extra adjectives that describe </a:t>
            </a:r>
            <a:r>
              <a:rPr lang="en-US" sz="3600" dirty="0" smtClean="0"/>
              <a:t>YOUR PERSONALITY</a:t>
            </a:r>
          </a:p>
          <a:p>
            <a:r>
              <a:rPr lang="en-US" sz="2800" dirty="0" smtClean="0"/>
              <a:t>Example: outgoing, studious, positive, etc.</a:t>
            </a:r>
            <a:endParaRPr lang="en-US" sz="2800" dirty="0"/>
          </a:p>
          <a:p>
            <a:endParaRPr lang="en-US" dirty="0"/>
          </a:p>
        </p:txBody>
      </p:sp>
    </p:spTree>
    <p:extLst>
      <p:ext uri="{BB962C8B-B14F-4D97-AF65-F5344CB8AC3E}">
        <p14:creationId xmlns:p14="http://schemas.microsoft.com/office/powerpoint/2010/main" val="173785539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Vocabulario</a:t>
            </a:r>
            <a:r>
              <a:rPr lang="en-US" dirty="0" smtClean="0"/>
              <a:t> </a:t>
            </a:r>
            <a:r>
              <a:rPr lang="en-US" dirty="0" err="1" smtClean="0"/>
              <a:t>Tema</a:t>
            </a:r>
            <a:r>
              <a:rPr lang="en-US" dirty="0" smtClean="0"/>
              <a:t> 1 </a:t>
            </a:r>
            <a:r>
              <a:rPr lang="en-US" dirty="0" err="1" smtClean="0"/>
              <a:t>Lista</a:t>
            </a:r>
            <a:r>
              <a:rPr lang="en-US" dirty="0" smtClean="0"/>
              <a:t> B</a:t>
            </a:r>
            <a:endParaRPr lang="en-US" dirty="0"/>
          </a:p>
        </p:txBody>
      </p:sp>
      <p:sp>
        <p:nvSpPr>
          <p:cNvPr id="3" name="Content Placeholder 2"/>
          <p:cNvSpPr>
            <a:spLocks noGrp="1"/>
          </p:cNvSpPr>
          <p:nvPr>
            <p:ph idx="1"/>
          </p:nvPr>
        </p:nvSpPr>
        <p:spPr>
          <a:xfrm>
            <a:off x="1143000" y="1727200"/>
            <a:ext cx="9872871" cy="4688114"/>
          </a:xfrm>
        </p:spPr>
        <p:txBody>
          <a:bodyPr>
            <a:normAutofit fontScale="77500" lnSpcReduction="20000"/>
          </a:bodyPr>
          <a:lstStyle/>
          <a:p>
            <a:pPr lvl="0">
              <a:lnSpc>
                <a:spcPct val="120000"/>
              </a:lnSpc>
              <a:spcBef>
                <a:spcPts val="0"/>
              </a:spcBef>
            </a:pPr>
            <a:r>
              <a:rPr lang="es-US" sz="2600" dirty="0">
                <a:solidFill>
                  <a:schemeClr val="tx1"/>
                </a:solidFill>
              </a:rPr>
              <a:t>Simpático(a</a:t>
            </a:r>
            <a:r>
              <a:rPr lang="es-US" sz="2600" dirty="0" smtClean="0">
                <a:solidFill>
                  <a:schemeClr val="tx1"/>
                </a:solidFill>
              </a:rPr>
              <a:t>)- </a:t>
            </a:r>
            <a:r>
              <a:rPr lang="es-US" sz="2600" dirty="0" err="1" smtClean="0">
                <a:solidFill>
                  <a:schemeClr val="tx1"/>
                </a:solidFill>
              </a:rPr>
              <a:t>Nice</a:t>
            </a:r>
            <a:endParaRPr lang="en-US" sz="2600" dirty="0">
              <a:solidFill>
                <a:schemeClr val="tx1"/>
              </a:solidFill>
            </a:endParaRPr>
          </a:p>
          <a:p>
            <a:pPr lvl="0">
              <a:lnSpc>
                <a:spcPct val="120000"/>
              </a:lnSpc>
              <a:spcBef>
                <a:spcPts val="0"/>
              </a:spcBef>
            </a:pPr>
            <a:r>
              <a:rPr lang="es-US" sz="2600" dirty="0">
                <a:solidFill>
                  <a:schemeClr val="tx1"/>
                </a:solidFill>
              </a:rPr>
              <a:t>Antipático(a</a:t>
            </a:r>
            <a:r>
              <a:rPr lang="es-US" sz="2600" dirty="0" smtClean="0">
                <a:solidFill>
                  <a:schemeClr val="tx1"/>
                </a:solidFill>
              </a:rPr>
              <a:t>) Mean</a:t>
            </a:r>
            <a:endParaRPr lang="en-US" sz="2600" dirty="0">
              <a:solidFill>
                <a:schemeClr val="tx1"/>
              </a:solidFill>
            </a:endParaRPr>
          </a:p>
          <a:p>
            <a:pPr lvl="0">
              <a:lnSpc>
                <a:spcPct val="120000"/>
              </a:lnSpc>
              <a:spcBef>
                <a:spcPts val="0"/>
              </a:spcBef>
            </a:pPr>
            <a:r>
              <a:rPr lang="es-US" sz="2600" dirty="0" smtClean="0">
                <a:solidFill>
                  <a:schemeClr val="tx1"/>
                </a:solidFill>
              </a:rPr>
              <a:t>Amable- </a:t>
            </a:r>
            <a:r>
              <a:rPr lang="es-US" sz="2600" dirty="0" err="1" smtClean="0">
                <a:solidFill>
                  <a:schemeClr val="tx1"/>
                </a:solidFill>
              </a:rPr>
              <a:t>Friendly</a:t>
            </a:r>
            <a:endParaRPr lang="en-US" sz="2600" dirty="0">
              <a:solidFill>
                <a:schemeClr val="tx1"/>
              </a:solidFill>
            </a:endParaRPr>
          </a:p>
          <a:p>
            <a:pPr lvl="0">
              <a:lnSpc>
                <a:spcPct val="120000"/>
              </a:lnSpc>
              <a:spcBef>
                <a:spcPts val="0"/>
              </a:spcBef>
            </a:pPr>
            <a:r>
              <a:rPr lang="es-US" sz="2600" dirty="0" smtClean="0">
                <a:solidFill>
                  <a:schemeClr val="tx1"/>
                </a:solidFill>
              </a:rPr>
              <a:t>Inteligente- </a:t>
            </a:r>
            <a:r>
              <a:rPr lang="es-US" sz="2600" dirty="0" err="1" smtClean="0">
                <a:solidFill>
                  <a:schemeClr val="tx1"/>
                </a:solidFill>
              </a:rPr>
              <a:t>Inteligent</a:t>
            </a:r>
            <a:endParaRPr lang="en-US" sz="2600" dirty="0">
              <a:solidFill>
                <a:schemeClr val="tx1"/>
              </a:solidFill>
            </a:endParaRPr>
          </a:p>
          <a:p>
            <a:pPr lvl="0">
              <a:lnSpc>
                <a:spcPct val="120000"/>
              </a:lnSpc>
              <a:spcBef>
                <a:spcPts val="0"/>
              </a:spcBef>
            </a:pPr>
            <a:r>
              <a:rPr lang="es-US" sz="2600" dirty="0">
                <a:solidFill>
                  <a:schemeClr val="tx1"/>
                </a:solidFill>
              </a:rPr>
              <a:t>Activo(a</a:t>
            </a:r>
            <a:r>
              <a:rPr lang="es-US" sz="2600" dirty="0" smtClean="0">
                <a:solidFill>
                  <a:schemeClr val="tx1"/>
                </a:solidFill>
              </a:rPr>
              <a:t>)- Active</a:t>
            </a:r>
            <a:endParaRPr lang="en-US" sz="2600" dirty="0">
              <a:solidFill>
                <a:schemeClr val="tx1"/>
              </a:solidFill>
            </a:endParaRPr>
          </a:p>
          <a:p>
            <a:pPr lvl="0">
              <a:lnSpc>
                <a:spcPct val="120000"/>
              </a:lnSpc>
              <a:spcBef>
                <a:spcPts val="0"/>
              </a:spcBef>
            </a:pPr>
            <a:r>
              <a:rPr lang="es-US" sz="2600" dirty="0">
                <a:solidFill>
                  <a:schemeClr val="tx1"/>
                </a:solidFill>
              </a:rPr>
              <a:t>Perezoso(a</a:t>
            </a:r>
            <a:r>
              <a:rPr lang="es-US" sz="2600" dirty="0" smtClean="0">
                <a:solidFill>
                  <a:schemeClr val="tx1"/>
                </a:solidFill>
              </a:rPr>
              <a:t>)- </a:t>
            </a:r>
            <a:r>
              <a:rPr lang="es-US" sz="2600" dirty="0" err="1" smtClean="0">
                <a:solidFill>
                  <a:schemeClr val="tx1"/>
                </a:solidFill>
              </a:rPr>
              <a:t>Lazy</a:t>
            </a:r>
            <a:endParaRPr lang="en-US" sz="2600" dirty="0">
              <a:solidFill>
                <a:schemeClr val="tx1"/>
              </a:solidFill>
            </a:endParaRPr>
          </a:p>
          <a:p>
            <a:pPr lvl="0">
              <a:lnSpc>
                <a:spcPct val="120000"/>
              </a:lnSpc>
              <a:spcBef>
                <a:spcPts val="0"/>
              </a:spcBef>
            </a:pPr>
            <a:r>
              <a:rPr lang="es-US" sz="2600" dirty="0">
                <a:solidFill>
                  <a:schemeClr val="tx1"/>
                </a:solidFill>
              </a:rPr>
              <a:t>Honesto(a</a:t>
            </a:r>
            <a:r>
              <a:rPr lang="es-US" sz="2600" dirty="0" smtClean="0">
                <a:solidFill>
                  <a:schemeClr val="tx1"/>
                </a:solidFill>
              </a:rPr>
              <a:t>)- </a:t>
            </a:r>
            <a:r>
              <a:rPr lang="es-US" sz="2600" dirty="0" err="1" smtClean="0">
                <a:solidFill>
                  <a:schemeClr val="tx1"/>
                </a:solidFill>
              </a:rPr>
              <a:t>Honest</a:t>
            </a:r>
            <a:endParaRPr lang="en-US" sz="2600" dirty="0">
              <a:solidFill>
                <a:schemeClr val="tx1"/>
              </a:solidFill>
            </a:endParaRPr>
          </a:p>
          <a:p>
            <a:pPr lvl="0">
              <a:lnSpc>
                <a:spcPct val="120000"/>
              </a:lnSpc>
              <a:spcBef>
                <a:spcPts val="0"/>
              </a:spcBef>
            </a:pPr>
            <a:r>
              <a:rPr lang="es-US" sz="2600" dirty="0" smtClean="0">
                <a:solidFill>
                  <a:schemeClr val="tx1"/>
                </a:solidFill>
              </a:rPr>
              <a:t>Leal- </a:t>
            </a:r>
            <a:r>
              <a:rPr lang="es-US" sz="2600" dirty="0" err="1" smtClean="0">
                <a:solidFill>
                  <a:schemeClr val="tx1"/>
                </a:solidFill>
              </a:rPr>
              <a:t>Loyal</a:t>
            </a:r>
            <a:endParaRPr lang="en-US" sz="2600" dirty="0">
              <a:solidFill>
                <a:schemeClr val="tx1"/>
              </a:solidFill>
            </a:endParaRPr>
          </a:p>
          <a:p>
            <a:pPr lvl="0">
              <a:lnSpc>
                <a:spcPct val="120000"/>
              </a:lnSpc>
              <a:spcBef>
                <a:spcPts val="0"/>
              </a:spcBef>
            </a:pPr>
            <a:r>
              <a:rPr lang="es-US" sz="2600" dirty="0">
                <a:solidFill>
                  <a:schemeClr val="tx1"/>
                </a:solidFill>
              </a:rPr>
              <a:t>Gracioso(a</a:t>
            </a:r>
            <a:r>
              <a:rPr lang="es-US" sz="2600" dirty="0" smtClean="0">
                <a:solidFill>
                  <a:schemeClr val="tx1"/>
                </a:solidFill>
              </a:rPr>
              <a:t>)- </a:t>
            </a:r>
            <a:r>
              <a:rPr lang="es-US" sz="2600" dirty="0" err="1" smtClean="0">
                <a:solidFill>
                  <a:schemeClr val="tx1"/>
                </a:solidFill>
              </a:rPr>
              <a:t>Funny</a:t>
            </a:r>
            <a:endParaRPr lang="en-US" sz="2600" dirty="0">
              <a:solidFill>
                <a:schemeClr val="tx1"/>
              </a:solidFill>
            </a:endParaRPr>
          </a:p>
          <a:p>
            <a:pPr lvl="0">
              <a:lnSpc>
                <a:spcPct val="120000"/>
              </a:lnSpc>
              <a:spcBef>
                <a:spcPts val="0"/>
              </a:spcBef>
            </a:pPr>
            <a:r>
              <a:rPr lang="es-US" sz="2600" dirty="0">
                <a:solidFill>
                  <a:schemeClr val="tx1"/>
                </a:solidFill>
              </a:rPr>
              <a:t>Serio(a</a:t>
            </a:r>
            <a:r>
              <a:rPr lang="es-US" sz="2600" dirty="0" smtClean="0">
                <a:solidFill>
                  <a:schemeClr val="tx1"/>
                </a:solidFill>
              </a:rPr>
              <a:t>)- </a:t>
            </a:r>
            <a:r>
              <a:rPr lang="es-US" sz="2600" dirty="0" err="1" smtClean="0">
                <a:solidFill>
                  <a:schemeClr val="tx1"/>
                </a:solidFill>
              </a:rPr>
              <a:t>Serious</a:t>
            </a:r>
            <a:endParaRPr lang="en-US" sz="2600" dirty="0">
              <a:solidFill>
                <a:schemeClr val="tx1"/>
              </a:solidFill>
            </a:endParaRPr>
          </a:p>
          <a:p>
            <a:pPr lvl="0">
              <a:lnSpc>
                <a:spcPct val="120000"/>
              </a:lnSpc>
              <a:spcBef>
                <a:spcPts val="0"/>
              </a:spcBef>
            </a:pPr>
            <a:r>
              <a:rPr lang="es-US" sz="2600" dirty="0">
                <a:solidFill>
                  <a:schemeClr val="tx1"/>
                </a:solidFill>
              </a:rPr>
              <a:t>Callado(a</a:t>
            </a:r>
            <a:r>
              <a:rPr lang="es-US" sz="2600" dirty="0" smtClean="0">
                <a:solidFill>
                  <a:schemeClr val="tx1"/>
                </a:solidFill>
              </a:rPr>
              <a:t>)- </a:t>
            </a:r>
            <a:r>
              <a:rPr lang="es-US" sz="2600" dirty="0" err="1" smtClean="0">
                <a:solidFill>
                  <a:schemeClr val="tx1"/>
                </a:solidFill>
              </a:rPr>
              <a:t>Quiet</a:t>
            </a:r>
            <a:endParaRPr lang="en-US" sz="2600" dirty="0">
              <a:solidFill>
                <a:schemeClr val="tx1"/>
              </a:solidFill>
            </a:endParaRPr>
          </a:p>
          <a:p>
            <a:pPr lvl="0">
              <a:lnSpc>
                <a:spcPct val="120000"/>
              </a:lnSpc>
              <a:spcBef>
                <a:spcPts val="0"/>
              </a:spcBef>
            </a:pPr>
            <a:r>
              <a:rPr lang="es-US" sz="2600" dirty="0">
                <a:solidFill>
                  <a:schemeClr val="tx1"/>
                </a:solidFill>
              </a:rPr>
              <a:t>Tímido(a</a:t>
            </a:r>
            <a:r>
              <a:rPr lang="es-US" sz="2600" dirty="0" smtClean="0">
                <a:solidFill>
                  <a:schemeClr val="tx1"/>
                </a:solidFill>
              </a:rPr>
              <a:t>)- </a:t>
            </a:r>
            <a:r>
              <a:rPr lang="es-US" sz="2600" dirty="0" err="1" smtClean="0">
                <a:solidFill>
                  <a:schemeClr val="tx1"/>
                </a:solidFill>
              </a:rPr>
              <a:t>Shy</a:t>
            </a:r>
            <a:endParaRPr lang="en-US" sz="2600" dirty="0">
              <a:solidFill>
                <a:schemeClr val="tx1"/>
              </a:solidFill>
            </a:endParaRPr>
          </a:p>
          <a:p>
            <a:pPr lvl="0">
              <a:lnSpc>
                <a:spcPct val="120000"/>
              </a:lnSpc>
              <a:spcBef>
                <a:spcPts val="0"/>
              </a:spcBef>
            </a:pPr>
            <a:r>
              <a:rPr lang="es-US" sz="2600" dirty="0" smtClean="0">
                <a:solidFill>
                  <a:schemeClr val="tx1"/>
                </a:solidFill>
              </a:rPr>
              <a:t>Atlético(a)- Athletic</a:t>
            </a:r>
            <a:endParaRPr lang="en-US" sz="2600" dirty="0">
              <a:solidFill>
                <a:schemeClr val="tx1"/>
              </a:solidFill>
            </a:endParaRPr>
          </a:p>
          <a:p>
            <a:pPr lvl="0">
              <a:lnSpc>
                <a:spcPct val="120000"/>
              </a:lnSpc>
              <a:spcBef>
                <a:spcPts val="0"/>
              </a:spcBef>
            </a:pPr>
            <a:r>
              <a:rPr lang="en-US" sz="2600" dirty="0">
                <a:solidFill>
                  <a:schemeClr val="tx1"/>
                </a:solidFill>
              </a:rPr>
              <a:t>Self-selected </a:t>
            </a:r>
            <a:r>
              <a:rPr lang="en-US" sz="2600" dirty="0" smtClean="0">
                <a:solidFill>
                  <a:schemeClr val="tx1"/>
                </a:solidFill>
              </a:rPr>
              <a:t>vocab</a:t>
            </a:r>
          </a:p>
          <a:p>
            <a:pPr lvl="0">
              <a:lnSpc>
                <a:spcPct val="120000"/>
              </a:lnSpc>
              <a:spcBef>
                <a:spcPts val="0"/>
              </a:spcBef>
            </a:pPr>
            <a:r>
              <a:rPr lang="es-US" sz="2600" dirty="0" err="1" smtClean="0">
                <a:solidFill>
                  <a:schemeClr val="tx1"/>
                </a:solidFill>
              </a:rPr>
              <a:t>Self-selected</a:t>
            </a:r>
            <a:r>
              <a:rPr lang="es-US" sz="2600" dirty="0" smtClean="0">
                <a:solidFill>
                  <a:schemeClr val="tx1"/>
                </a:solidFill>
              </a:rPr>
              <a:t> </a:t>
            </a:r>
            <a:r>
              <a:rPr lang="es-US" sz="2600" dirty="0" err="1">
                <a:solidFill>
                  <a:schemeClr val="tx1"/>
                </a:solidFill>
              </a:rPr>
              <a:t>vocab</a:t>
            </a:r>
            <a:endParaRPr lang="en-US" sz="2600" dirty="0">
              <a:solidFill>
                <a:schemeClr val="tx1"/>
              </a:solidFill>
            </a:endParaRPr>
          </a:p>
          <a:p>
            <a:endParaRPr lang="en-US" dirty="0"/>
          </a:p>
        </p:txBody>
      </p:sp>
    </p:spTree>
    <p:extLst>
      <p:ext uri="{BB962C8B-B14F-4D97-AF65-F5344CB8AC3E}">
        <p14:creationId xmlns:p14="http://schemas.microsoft.com/office/powerpoint/2010/main" val="29267876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
            </a:r>
            <a:r>
              <a:rPr lang="en-US" dirty="0" err="1"/>
              <a:t>Cómo</a:t>
            </a:r>
            <a:r>
              <a:rPr lang="en-US" dirty="0"/>
              <a:t> </a:t>
            </a:r>
            <a:r>
              <a:rPr lang="en-US" dirty="0" err="1"/>
              <a:t>te</a:t>
            </a:r>
            <a:r>
              <a:rPr lang="en-US" dirty="0"/>
              <a:t> llamas?</a:t>
            </a:r>
          </a:p>
        </p:txBody>
      </p:sp>
      <p:sp>
        <p:nvSpPr>
          <p:cNvPr id="3" name="Content Placeholder 2"/>
          <p:cNvSpPr>
            <a:spLocks noGrp="1"/>
          </p:cNvSpPr>
          <p:nvPr>
            <p:ph idx="1"/>
          </p:nvPr>
        </p:nvSpPr>
        <p:spPr/>
        <p:txBody>
          <a:bodyPr/>
          <a:lstStyle/>
          <a:p>
            <a:r>
              <a:rPr lang="en-US" dirty="0" err="1" smtClean="0"/>
              <a:t>Intrucciones</a:t>
            </a:r>
            <a:r>
              <a:rPr lang="en-US" dirty="0" smtClean="0"/>
              <a:t>: The teacher will have a soft ball (nerf football, </a:t>
            </a:r>
            <a:r>
              <a:rPr lang="en-US" dirty="0" err="1" smtClean="0"/>
              <a:t>kush</a:t>
            </a:r>
            <a:r>
              <a:rPr lang="en-US" dirty="0" smtClean="0"/>
              <a:t> ball, beach ball, </a:t>
            </a:r>
            <a:r>
              <a:rPr lang="en-US" dirty="0" err="1" smtClean="0"/>
              <a:t>etc</a:t>
            </a:r>
            <a:r>
              <a:rPr lang="en-US" dirty="0" smtClean="0"/>
              <a:t>). S/He will start by reviewing the question “ </a:t>
            </a:r>
            <a:r>
              <a:rPr lang="en-US" dirty="0" err="1" smtClean="0"/>
              <a:t>Cómo</a:t>
            </a:r>
            <a:r>
              <a:rPr lang="en-US" dirty="0" smtClean="0"/>
              <a:t> </a:t>
            </a:r>
            <a:r>
              <a:rPr lang="en-US" dirty="0" err="1" smtClean="0"/>
              <a:t>te</a:t>
            </a:r>
            <a:r>
              <a:rPr lang="en-US" dirty="0" smtClean="0"/>
              <a:t> llamas” and the response “Me </a:t>
            </a:r>
            <a:r>
              <a:rPr lang="en-US" dirty="0" err="1" smtClean="0"/>
              <a:t>llamo</a:t>
            </a:r>
            <a:r>
              <a:rPr lang="en-US" dirty="0" smtClean="0"/>
              <a:t>”. S/He will throw the ball to a student and ask “</a:t>
            </a:r>
            <a:r>
              <a:rPr lang="en-US" dirty="0"/>
              <a:t>¿</a:t>
            </a:r>
            <a:r>
              <a:rPr lang="en-US" dirty="0" err="1"/>
              <a:t>Cómo</a:t>
            </a:r>
            <a:r>
              <a:rPr lang="en-US" dirty="0"/>
              <a:t> </a:t>
            </a:r>
            <a:r>
              <a:rPr lang="en-US" dirty="0" err="1"/>
              <a:t>te</a:t>
            </a:r>
            <a:r>
              <a:rPr lang="en-US" dirty="0"/>
              <a:t> llamas</a:t>
            </a:r>
            <a:r>
              <a:rPr lang="en-US" dirty="0" smtClean="0"/>
              <a:t>?”.  The student will respond “Me </a:t>
            </a:r>
            <a:r>
              <a:rPr lang="en-US" dirty="0" err="1" smtClean="0"/>
              <a:t>llamo</a:t>
            </a:r>
            <a:r>
              <a:rPr lang="en-US" dirty="0" smtClean="0"/>
              <a:t> _______.” They will the toss the ball to another student and ask “</a:t>
            </a:r>
            <a:r>
              <a:rPr lang="en-US" dirty="0"/>
              <a:t>¿</a:t>
            </a:r>
            <a:r>
              <a:rPr lang="en-US" dirty="0" err="1"/>
              <a:t>Cómo</a:t>
            </a:r>
            <a:r>
              <a:rPr lang="en-US" dirty="0"/>
              <a:t> </a:t>
            </a:r>
            <a:r>
              <a:rPr lang="en-US" dirty="0" err="1"/>
              <a:t>te</a:t>
            </a:r>
            <a:r>
              <a:rPr lang="en-US" dirty="0"/>
              <a:t> llamas</a:t>
            </a:r>
            <a:r>
              <a:rPr lang="en-US" dirty="0" smtClean="0"/>
              <a:t>?”. This process repeats until every student has had a chance to ask answer.</a:t>
            </a:r>
            <a:endParaRPr lang="en-US" dirty="0"/>
          </a:p>
        </p:txBody>
      </p:sp>
    </p:spTree>
    <p:extLst>
      <p:ext uri="{BB962C8B-B14F-4D97-AF65-F5344CB8AC3E}">
        <p14:creationId xmlns:p14="http://schemas.microsoft.com/office/powerpoint/2010/main" val="179009821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Práctica</a:t>
            </a:r>
            <a:r>
              <a:rPr lang="en-US" dirty="0" smtClean="0"/>
              <a:t> </a:t>
            </a:r>
            <a:r>
              <a:rPr lang="en-US" dirty="0" err="1" smtClean="0"/>
              <a:t>en</a:t>
            </a:r>
            <a:r>
              <a:rPr lang="en-US" dirty="0" smtClean="0"/>
              <a:t> </a:t>
            </a:r>
            <a:r>
              <a:rPr lang="en-US" dirty="0" err="1" smtClean="0"/>
              <a:t>pizarra</a:t>
            </a:r>
            <a:r>
              <a:rPr lang="en-US" dirty="0" smtClean="0"/>
              <a:t> </a:t>
            </a:r>
            <a:r>
              <a:rPr lang="en-US" dirty="0" err="1" smtClean="0"/>
              <a:t>blanca</a:t>
            </a:r>
            <a:endParaRPr lang="en-US" dirty="0"/>
          </a:p>
        </p:txBody>
      </p:sp>
      <p:sp>
        <p:nvSpPr>
          <p:cNvPr id="3" name="Content Placeholder 2"/>
          <p:cNvSpPr>
            <a:spLocks noGrp="1"/>
          </p:cNvSpPr>
          <p:nvPr>
            <p:ph idx="1"/>
          </p:nvPr>
        </p:nvSpPr>
        <p:spPr/>
        <p:txBody>
          <a:bodyPr/>
          <a:lstStyle/>
          <a:p>
            <a:r>
              <a:rPr lang="en-US" dirty="0" smtClean="0"/>
              <a:t>In pairs, students will share a mini whiteboard, a whiteboard maker, and a whiteboard eraser.</a:t>
            </a:r>
          </a:p>
          <a:p>
            <a:r>
              <a:rPr lang="en-US" dirty="0" smtClean="0"/>
              <a:t>The teacher will project an adjective using images (these can be physical or personality traits) and students will have to write a sentence using that adjective. I like to use images of famous people that have more than one right answer.</a:t>
            </a:r>
          </a:p>
          <a:p>
            <a:r>
              <a:rPr lang="en-US" dirty="0" smtClean="0"/>
              <a:t>Once students write a sentence, they will hold their whiteboard in the air for the teacher to check and verbally correct.</a:t>
            </a:r>
          </a:p>
          <a:p>
            <a:r>
              <a:rPr lang="en-US" dirty="0" smtClean="0"/>
              <a:t>Example: A picture of Kim Kardashian</a:t>
            </a:r>
          </a:p>
          <a:p>
            <a:pPr marL="45720" indent="0">
              <a:buNone/>
            </a:pPr>
            <a:r>
              <a:rPr lang="en-US" dirty="0" smtClean="0"/>
              <a:t>Students may write “ Ella </a:t>
            </a:r>
            <a:r>
              <a:rPr lang="en-US" dirty="0" err="1" smtClean="0"/>
              <a:t>es</a:t>
            </a:r>
            <a:r>
              <a:rPr lang="en-US" dirty="0" smtClean="0"/>
              <a:t> </a:t>
            </a:r>
            <a:r>
              <a:rPr lang="en-US" dirty="0" err="1" smtClean="0"/>
              <a:t>bonita</a:t>
            </a:r>
            <a:r>
              <a:rPr lang="en-US" dirty="0" smtClean="0"/>
              <a:t>.” “Ella </a:t>
            </a:r>
            <a:r>
              <a:rPr lang="en-US" dirty="0" err="1" smtClean="0"/>
              <a:t>es</a:t>
            </a:r>
            <a:r>
              <a:rPr lang="en-US" dirty="0" smtClean="0"/>
              <a:t> </a:t>
            </a:r>
            <a:r>
              <a:rPr lang="en-US" dirty="0" err="1" smtClean="0"/>
              <a:t>flaca</a:t>
            </a:r>
            <a:r>
              <a:rPr lang="en-US" dirty="0" smtClean="0"/>
              <a:t>.” “Ella </a:t>
            </a:r>
            <a:r>
              <a:rPr lang="en-US" dirty="0" err="1" smtClean="0"/>
              <a:t>es</a:t>
            </a:r>
            <a:r>
              <a:rPr lang="en-US" dirty="0" smtClean="0"/>
              <a:t> de </a:t>
            </a:r>
            <a:r>
              <a:rPr lang="en-US" dirty="0" err="1" smtClean="0"/>
              <a:t>pelo</a:t>
            </a:r>
            <a:r>
              <a:rPr lang="en-US" dirty="0" smtClean="0"/>
              <a:t> negro.” “Ella </a:t>
            </a:r>
            <a:r>
              <a:rPr lang="en-US" dirty="0" err="1" smtClean="0"/>
              <a:t>es</a:t>
            </a:r>
            <a:r>
              <a:rPr lang="en-US" dirty="0" smtClean="0"/>
              <a:t> </a:t>
            </a:r>
            <a:r>
              <a:rPr lang="en-US" dirty="0" err="1" smtClean="0"/>
              <a:t>leal</a:t>
            </a:r>
            <a:r>
              <a:rPr lang="en-US" dirty="0" smtClean="0"/>
              <a:t>.” etc.</a:t>
            </a:r>
            <a:endParaRPr lang="en-US" dirty="0"/>
          </a:p>
        </p:txBody>
      </p:sp>
    </p:spTree>
    <p:extLst>
      <p:ext uri="{BB962C8B-B14F-4D97-AF65-F5344CB8AC3E}">
        <p14:creationId xmlns:p14="http://schemas.microsoft.com/office/powerpoint/2010/main" val="33847556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5</a:t>
            </a:r>
            <a:endParaRPr lang="en-US" dirty="0"/>
          </a:p>
        </p:txBody>
      </p:sp>
      <p:sp>
        <p:nvSpPr>
          <p:cNvPr id="3" name="Content Placeholder 2"/>
          <p:cNvSpPr>
            <a:spLocks noGrp="1"/>
          </p:cNvSpPr>
          <p:nvPr>
            <p:ph idx="1"/>
          </p:nvPr>
        </p:nvSpPr>
        <p:spPr/>
        <p:txBody>
          <a:bodyPr/>
          <a:lstStyle/>
          <a:p>
            <a:r>
              <a:rPr lang="en-US" dirty="0" err="1" smtClean="0"/>
              <a:t>Lectura</a:t>
            </a:r>
            <a:endParaRPr lang="en-US" dirty="0" smtClean="0"/>
          </a:p>
          <a:p>
            <a:r>
              <a:rPr lang="en-US" dirty="0" smtClean="0"/>
              <a:t>Handprints con </a:t>
            </a:r>
            <a:r>
              <a:rPr lang="en-US" dirty="0" err="1" smtClean="0"/>
              <a:t>preguntas</a:t>
            </a:r>
            <a:endParaRPr lang="en-US" dirty="0"/>
          </a:p>
        </p:txBody>
      </p:sp>
    </p:spTree>
    <p:extLst>
      <p:ext uri="{BB962C8B-B14F-4D97-AF65-F5344CB8AC3E}">
        <p14:creationId xmlns:p14="http://schemas.microsoft.com/office/powerpoint/2010/main" val="30722228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0351" y="261257"/>
            <a:ext cx="9875520" cy="1356360"/>
          </a:xfrm>
        </p:spPr>
        <p:txBody>
          <a:bodyPr/>
          <a:lstStyle/>
          <a:p>
            <a:r>
              <a:rPr lang="en-US" dirty="0" err="1" smtClean="0"/>
              <a:t>Lectura</a:t>
            </a:r>
            <a:r>
              <a:rPr lang="en-US" dirty="0" smtClean="0"/>
              <a:t>: My Name (From House on Mango Street) </a:t>
            </a:r>
            <a:r>
              <a:rPr lang="en-US" dirty="0" err="1" smtClean="0"/>
              <a:t>por</a:t>
            </a:r>
            <a:r>
              <a:rPr lang="en-US" dirty="0" smtClean="0"/>
              <a:t> Sandra Cisneros</a:t>
            </a:r>
            <a:endParaRPr lang="en-US" dirty="0"/>
          </a:p>
        </p:txBody>
      </p:sp>
      <p:sp>
        <p:nvSpPr>
          <p:cNvPr id="3" name="Content Placeholder 2"/>
          <p:cNvSpPr>
            <a:spLocks noGrp="1"/>
          </p:cNvSpPr>
          <p:nvPr>
            <p:ph idx="1"/>
          </p:nvPr>
        </p:nvSpPr>
        <p:spPr>
          <a:xfrm>
            <a:off x="1143000" y="1767113"/>
            <a:ext cx="9872871" cy="4807857"/>
          </a:xfrm>
        </p:spPr>
        <p:txBody>
          <a:bodyPr>
            <a:noAutofit/>
          </a:bodyPr>
          <a:lstStyle/>
          <a:p>
            <a:pPr marL="45720" indent="0">
              <a:buNone/>
            </a:pPr>
            <a:r>
              <a:rPr lang="en-US" sz="2400" u="sng" dirty="0" smtClean="0"/>
              <a:t>TO GET BACKGROUND INFORMATION ON THE AUTHOR</a:t>
            </a:r>
            <a:r>
              <a:rPr lang="en-US" sz="2400" dirty="0" smtClean="0"/>
              <a:t>:</a:t>
            </a:r>
          </a:p>
          <a:p>
            <a:r>
              <a:rPr lang="en-US" sz="2400" dirty="0" smtClean="0"/>
              <a:t>Paso 1: Students will look up 3 interesting facts about Sandra Cisneros</a:t>
            </a:r>
          </a:p>
          <a:p>
            <a:r>
              <a:rPr lang="en-US" sz="2400" dirty="0" smtClean="0"/>
              <a:t>Paso 2: Students will share this information with their partner</a:t>
            </a:r>
          </a:p>
          <a:p>
            <a:r>
              <a:rPr lang="en-US" sz="2400" dirty="0" smtClean="0"/>
              <a:t>Paso 3: Teacher will call on partners to share out the most interesting fact</a:t>
            </a:r>
          </a:p>
          <a:p>
            <a:pPr marL="45720" indent="0">
              <a:buNone/>
            </a:pPr>
            <a:r>
              <a:rPr lang="en-US" sz="2400" u="sng" dirty="0" smtClean="0"/>
              <a:t>TO READ</a:t>
            </a:r>
            <a:r>
              <a:rPr lang="en-US" sz="2400" dirty="0" smtClean="0"/>
              <a:t>:</a:t>
            </a:r>
          </a:p>
          <a:p>
            <a:r>
              <a:rPr lang="en-US" sz="2400" dirty="0" smtClean="0"/>
              <a:t>Students will read one line and then chose another student to read the next line.</a:t>
            </a:r>
            <a:r>
              <a:rPr lang="en-US" sz="2400" dirty="0"/>
              <a:t> </a:t>
            </a:r>
            <a:r>
              <a:rPr lang="es-US" sz="2400" u="sng" dirty="0">
                <a:hlinkClick r:id="rId2"/>
              </a:rPr>
              <a:t>https://concepcionespanol.wikispaces.com/file/view/Cuento+corto+Mi+nombre+Cisneros.pdf</a:t>
            </a:r>
            <a:r>
              <a:rPr lang="es-US" sz="2400" dirty="0"/>
              <a:t> </a:t>
            </a:r>
            <a:endParaRPr lang="es-US" sz="2400" dirty="0" smtClean="0"/>
          </a:p>
          <a:p>
            <a:r>
              <a:rPr lang="en-US" sz="2400" dirty="0" smtClean="0"/>
              <a:t>Talk about the reading as a class. Remind students that is okay to not know EVERY single word.</a:t>
            </a:r>
            <a:endParaRPr lang="en-US" sz="2400" dirty="0"/>
          </a:p>
        </p:txBody>
      </p:sp>
    </p:spTree>
    <p:extLst>
      <p:ext uri="{BB962C8B-B14F-4D97-AF65-F5344CB8AC3E}">
        <p14:creationId xmlns:p14="http://schemas.microsoft.com/office/powerpoint/2010/main" val="15033297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Handprints</a:t>
            </a:r>
            <a:endParaRPr lang="en-US" dirty="0"/>
          </a:p>
        </p:txBody>
      </p:sp>
      <p:sp>
        <p:nvSpPr>
          <p:cNvPr id="3" name="Content Placeholder 2"/>
          <p:cNvSpPr>
            <a:spLocks noGrp="1"/>
          </p:cNvSpPr>
          <p:nvPr>
            <p:ph idx="1"/>
          </p:nvPr>
        </p:nvSpPr>
        <p:spPr/>
        <p:txBody>
          <a:bodyPr/>
          <a:lstStyle/>
          <a:p>
            <a:r>
              <a:rPr lang="en-US" dirty="0" err="1" smtClean="0"/>
              <a:t>Instrucciones</a:t>
            </a:r>
            <a:r>
              <a:rPr lang="en-US" dirty="0" smtClean="0"/>
              <a:t>: Each student will chose a color of construction paper (provided by the teacher). They will chose a paint color (provided by the teacher). Students will use the paint to make a handprint on their piece of paper. This symbolizes how everyone is a member of our classroom.  Using the next slide, students will write a description of themselves to be graded by the teacher.  They will spend the rest of class decorating their handprint (with markers, art supplies ,etc.) showing what makes them unique, special, and an important member of our class.</a:t>
            </a:r>
          </a:p>
          <a:p>
            <a:r>
              <a:rPr lang="en-US" dirty="0" smtClean="0"/>
              <a:t>Once graded, these will be hung up around the classroom.</a:t>
            </a:r>
          </a:p>
        </p:txBody>
      </p:sp>
    </p:spTree>
    <p:extLst>
      <p:ext uri="{BB962C8B-B14F-4D97-AF65-F5344CB8AC3E}">
        <p14:creationId xmlns:p14="http://schemas.microsoft.com/office/powerpoint/2010/main" val="33512833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Preguntas</a:t>
            </a:r>
            <a:r>
              <a:rPr lang="en-US" dirty="0" smtClean="0"/>
              <a:t> de </a:t>
            </a:r>
            <a:r>
              <a:rPr lang="en-US" dirty="0" err="1" smtClean="0"/>
              <a:t>reflección</a:t>
            </a:r>
            <a:r>
              <a:rPr lang="en-US" dirty="0" smtClean="0"/>
              <a:t>: </a:t>
            </a:r>
            <a:endParaRPr lang="en-US" dirty="0"/>
          </a:p>
        </p:txBody>
      </p:sp>
      <p:sp>
        <p:nvSpPr>
          <p:cNvPr id="3" name="Content Placeholder 2"/>
          <p:cNvSpPr>
            <a:spLocks noGrp="1"/>
          </p:cNvSpPr>
          <p:nvPr>
            <p:ph idx="1"/>
          </p:nvPr>
        </p:nvSpPr>
        <p:spPr>
          <a:xfrm>
            <a:off x="1143000" y="1553029"/>
            <a:ext cx="9872871" cy="4876799"/>
          </a:xfrm>
        </p:spPr>
        <p:txBody>
          <a:bodyPr>
            <a:noAutofit/>
          </a:bodyPr>
          <a:lstStyle/>
          <a:p>
            <a:pPr marL="45720" indent="0">
              <a:buNone/>
            </a:pPr>
            <a:r>
              <a:rPr lang="en-US" sz="2800" dirty="0" smtClean="0"/>
              <a:t>PARA CONTESTAR EN </a:t>
            </a:r>
            <a:r>
              <a:rPr lang="en-US" sz="2800" b="1" u="sng" dirty="0" smtClean="0"/>
              <a:t>ORACIONES COMPLETAS</a:t>
            </a:r>
            <a:r>
              <a:rPr lang="en-US" sz="2800" dirty="0" smtClean="0"/>
              <a:t> EN </a:t>
            </a:r>
            <a:r>
              <a:rPr lang="en-US" sz="2800" b="1" u="sng" dirty="0" smtClean="0"/>
              <a:t>ESPAÑOL</a:t>
            </a:r>
            <a:r>
              <a:rPr lang="en-US" sz="2800" dirty="0"/>
              <a:t> </a:t>
            </a:r>
            <a:r>
              <a:rPr lang="en-US" sz="2800" dirty="0" smtClean="0"/>
              <a:t>(</a:t>
            </a:r>
            <a:r>
              <a:rPr lang="en-US" sz="2800" dirty="0" err="1" smtClean="0"/>
              <a:t>por</a:t>
            </a:r>
            <a:r>
              <a:rPr lang="en-US" sz="2800" dirty="0" smtClean="0"/>
              <a:t> lo </a:t>
            </a:r>
            <a:r>
              <a:rPr lang="en-US" sz="2800" dirty="0" err="1" smtClean="0"/>
              <a:t>menos</a:t>
            </a:r>
            <a:r>
              <a:rPr lang="en-US" sz="2800" dirty="0" smtClean="0"/>
              <a:t> 6 </a:t>
            </a:r>
            <a:r>
              <a:rPr lang="en-US" sz="2800" dirty="0" err="1" smtClean="0"/>
              <a:t>frases</a:t>
            </a:r>
            <a:r>
              <a:rPr lang="en-US" sz="2800" dirty="0" smtClean="0"/>
              <a:t>):</a:t>
            </a:r>
          </a:p>
          <a:p>
            <a:pPr marL="45720" indent="0">
              <a:buNone/>
            </a:pPr>
            <a:r>
              <a:rPr lang="en-US" sz="2800" dirty="0" smtClean="0"/>
              <a:t>How would you introduce yourself?</a:t>
            </a:r>
          </a:p>
          <a:p>
            <a:pPr marL="45720" indent="0">
              <a:buNone/>
            </a:pPr>
            <a:r>
              <a:rPr lang="en-US" sz="2800" dirty="0" smtClean="0"/>
              <a:t>Name</a:t>
            </a:r>
          </a:p>
          <a:p>
            <a:pPr marL="45720" indent="0">
              <a:buNone/>
            </a:pPr>
            <a:r>
              <a:rPr lang="en-US" sz="2800" dirty="0" smtClean="0"/>
              <a:t>Hometown</a:t>
            </a:r>
          </a:p>
          <a:p>
            <a:pPr marL="45720" indent="0">
              <a:buNone/>
            </a:pPr>
            <a:r>
              <a:rPr lang="en-US" sz="2800" dirty="0" smtClean="0"/>
              <a:t>Age</a:t>
            </a:r>
          </a:p>
          <a:p>
            <a:pPr marL="45720" indent="0">
              <a:buNone/>
            </a:pPr>
            <a:r>
              <a:rPr lang="en-US" sz="2800" dirty="0" smtClean="0"/>
              <a:t>How do you look? (the more you elaborate, the higher the score you will receive)</a:t>
            </a:r>
          </a:p>
          <a:p>
            <a:pPr marL="45720" indent="0">
              <a:buNone/>
            </a:pPr>
            <a:r>
              <a:rPr lang="en-US" sz="2800" dirty="0" smtClean="0"/>
              <a:t>How do you act?</a:t>
            </a:r>
            <a:r>
              <a:rPr lang="en-US" sz="2800" dirty="0"/>
              <a:t> (the more you elaborate, the higher the score you will </a:t>
            </a:r>
            <a:r>
              <a:rPr lang="en-US" sz="2800" dirty="0" smtClean="0"/>
              <a:t>receive)</a:t>
            </a:r>
            <a:endParaRPr lang="en-US" sz="2800" dirty="0"/>
          </a:p>
          <a:p>
            <a:pPr marL="45720" indent="0">
              <a:buNone/>
            </a:pPr>
            <a:endParaRPr lang="en-US" sz="2800" dirty="0"/>
          </a:p>
        </p:txBody>
      </p:sp>
    </p:spTree>
    <p:extLst>
      <p:ext uri="{BB962C8B-B14F-4D97-AF65-F5344CB8AC3E}">
        <p14:creationId xmlns:p14="http://schemas.microsoft.com/office/powerpoint/2010/main" val="308030898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Día</a:t>
            </a:r>
            <a:r>
              <a:rPr lang="en-US" dirty="0" smtClean="0"/>
              <a:t> 6</a:t>
            </a:r>
            <a:endParaRPr lang="en-US" dirty="0"/>
          </a:p>
        </p:txBody>
      </p:sp>
      <p:sp>
        <p:nvSpPr>
          <p:cNvPr id="3" name="Content Placeholder 2"/>
          <p:cNvSpPr>
            <a:spLocks noGrp="1"/>
          </p:cNvSpPr>
          <p:nvPr>
            <p:ph idx="1"/>
          </p:nvPr>
        </p:nvSpPr>
        <p:spPr/>
        <p:txBody>
          <a:bodyPr/>
          <a:lstStyle/>
          <a:p>
            <a:r>
              <a:rPr lang="en-US" dirty="0" err="1" smtClean="0"/>
              <a:t>Adivina</a:t>
            </a:r>
            <a:r>
              <a:rPr lang="en-US" dirty="0" smtClean="0"/>
              <a:t> </a:t>
            </a:r>
            <a:r>
              <a:rPr lang="en-US" dirty="0" err="1" smtClean="0"/>
              <a:t>quién</a:t>
            </a:r>
            <a:r>
              <a:rPr lang="en-US" dirty="0" smtClean="0"/>
              <a:t> con Disney</a:t>
            </a:r>
          </a:p>
          <a:p>
            <a:r>
              <a:rPr lang="en-US" dirty="0" err="1" smtClean="0"/>
              <a:t>Vocabulario</a:t>
            </a:r>
            <a:r>
              <a:rPr lang="en-US" dirty="0" smtClean="0"/>
              <a:t> </a:t>
            </a:r>
            <a:r>
              <a:rPr lang="en-US" dirty="0" err="1" smtClean="0"/>
              <a:t>Tema</a:t>
            </a:r>
            <a:r>
              <a:rPr lang="en-US" dirty="0" smtClean="0"/>
              <a:t> 1 </a:t>
            </a:r>
            <a:r>
              <a:rPr lang="en-US" dirty="0" err="1" smtClean="0"/>
              <a:t>Lista</a:t>
            </a:r>
            <a:r>
              <a:rPr lang="en-US" dirty="0" smtClean="0"/>
              <a:t> C</a:t>
            </a:r>
          </a:p>
          <a:p>
            <a:r>
              <a:rPr lang="en-US" dirty="0" smtClean="0"/>
              <a:t>Me </a:t>
            </a:r>
            <a:r>
              <a:rPr lang="en-US" dirty="0" err="1" smtClean="0"/>
              <a:t>gusta</a:t>
            </a:r>
            <a:r>
              <a:rPr lang="en-US" dirty="0" smtClean="0"/>
              <a:t> </a:t>
            </a:r>
            <a:r>
              <a:rPr lang="en-US" dirty="0" err="1" smtClean="0"/>
              <a:t>manos</a:t>
            </a:r>
            <a:endParaRPr lang="en-US" dirty="0" smtClean="0"/>
          </a:p>
          <a:p>
            <a:r>
              <a:rPr lang="en-US" dirty="0" smtClean="0"/>
              <a:t>Quiz, Quiz, Trade</a:t>
            </a:r>
          </a:p>
        </p:txBody>
      </p:sp>
    </p:spTree>
    <p:extLst>
      <p:ext uri="{BB962C8B-B14F-4D97-AF65-F5344CB8AC3E}">
        <p14:creationId xmlns:p14="http://schemas.microsoft.com/office/powerpoint/2010/main" val="425010398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Adivina</a:t>
            </a:r>
            <a:r>
              <a:rPr lang="en-US" dirty="0"/>
              <a:t> </a:t>
            </a:r>
            <a:r>
              <a:rPr lang="en-US" dirty="0" err="1"/>
              <a:t>quién</a:t>
            </a:r>
            <a:r>
              <a:rPr lang="en-US" dirty="0"/>
              <a:t> con Disney</a:t>
            </a:r>
          </a:p>
        </p:txBody>
      </p:sp>
      <p:sp>
        <p:nvSpPr>
          <p:cNvPr id="3" name="Content Placeholder 2"/>
          <p:cNvSpPr>
            <a:spLocks noGrp="1"/>
          </p:cNvSpPr>
          <p:nvPr>
            <p:ph idx="1"/>
          </p:nvPr>
        </p:nvSpPr>
        <p:spPr/>
        <p:txBody>
          <a:bodyPr/>
          <a:lstStyle/>
          <a:p>
            <a:r>
              <a:rPr lang="en-US" dirty="0" smtClean="0"/>
              <a:t>Either project or print the following slides (you must add pictures). I like to use Disney because these characters are well know and have exaggerated features.</a:t>
            </a:r>
          </a:p>
          <a:p>
            <a:r>
              <a:rPr lang="en-US" dirty="0" smtClean="0"/>
              <a:t>In pairs or groups of 3-4 students, students will take turns describing a character in Spanish verbally. For example: </a:t>
            </a:r>
            <a:r>
              <a:rPr lang="en-US" dirty="0" err="1" smtClean="0"/>
              <a:t>Es</a:t>
            </a:r>
            <a:r>
              <a:rPr lang="en-US" dirty="0" smtClean="0"/>
              <a:t> alto. </a:t>
            </a:r>
            <a:r>
              <a:rPr lang="en-US" dirty="0" err="1" smtClean="0"/>
              <a:t>Es</a:t>
            </a:r>
            <a:r>
              <a:rPr lang="en-US" dirty="0" smtClean="0"/>
              <a:t> </a:t>
            </a:r>
            <a:r>
              <a:rPr lang="en-US" dirty="0" err="1" smtClean="0"/>
              <a:t>gordo</a:t>
            </a:r>
            <a:r>
              <a:rPr lang="en-US" dirty="0" smtClean="0"/>
              <a:t>. </a:t>
            </a:r>
            <a:r>
              <a:rPr lang="en-US" dirty="0" err="1" smtClean="0"/>
              <a:t>Es</a:t>
            </a:r>
            <a:r>
              <a:rPr lang="en-US" dirty="0" smtClean="0"/>
              <a:t> </a:t>
            </a:r>
            <a:r>
              <a:rPr lang="en-US" dirty="0" err="1" smtClean="0"/>
              <a:t>perezoso</a:t>
            </a:r>
            <a:r>
              <a:rPr lang="en-US" dirty="0" smtClean="0"/>
              <a:t>. Etc. The students that aren’t describing the character will have to guess who is being described.  If s/he guesses the correct character, s/he get a point and gets to describe the next character. This process continues until the teacher calls time. The student with the most points wins.</a:t>
            </a:r>
            <a:endParaRPr lang="en-US" dirty="0"/>
          </a:p>
        </p:txBody>
      </p:sp>
    </p:spTree>
    <p:extLst>
      <p:ext uri="{BB962C8B-B14F-4D97-AF65-F5344CB8AC3E}">
        <p14:creationId xmlns:p14="http://schemas.microsoft.com/office/powerpoint/2010/main" val="35166408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726" y="246743"/>
            <a:ext cx="9875520" cy="725714"/>
          </a:xfrm>
        </p:spPr>
        <p:txBody>
          <a:bodyPr/>
          <a:lstStyle/>
          <a:p>
            <a:pPr algn="ctr"/>
            <a:r>
              <a:rPr lang="en-US" dirty="0" err="1" smtClean="0"/>
              <a:t>Adivina</a:t>
            </a:r>
            <a:r>
              <a:rPr lang="en-US" dirty="0"/>
              <a:t> </a:t>
            </a:r>
            <a:r>
              <a:rPr lang="en-US" dirty="0" err="1" smtClean="0"/>
              <a:t>quién</a:t>
            </a:r>
            <a:r>
              <a:rPr lang="en-US" dirty="0" smtClean="0"/>
              <a:t> con Disney</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72682419"/>
              </p:ext>
            </p:extLst>
          </p:nvPr>
        </p:nvGraphicFramePr>
        <p:xfrm>
          <a:off x="232229" y="972458"/>
          <a:ext cx="11698512" cy="5602512"/>
        </p:xfrm>
        <a:graphic>
          <a:graphicData uri="http://schemas.openxmlformats.org/drawingml/2006/table">
            <a:tbl>
              <a:tblPr firstRow="1" bandRow="1">
                <a:tableStyleId>{5940675A-B579-460E-94D1-54222C63F5DA}</a:tableStyleId>
              </a:tblPr>
              <a:tblGrid>
                <a:gridCol w="2924628"/>
                <a:gridCol w="2924628"/>
                <a:gridCol w="2924628"/>
                <a:gridCol w="2924628"/>
              </a:tblGrid>
              <a:tr h="1400628">
                <a:tc>
                  <a:txBody>
                    <a:bodyPr/>
                    <a:lstStyle/>
                    <a:p>
                      <a:pPr algn="ctr"/>
                      <a:r>
                        <a:rPr lang="en-US" dirty="0" smtClean="0"/>
                        <a:t>[Insert</a:t>
                      </a:r>
                      <a:r>
                        <a:rPr lang="en-US" baseline="0" dirty="0" smtClean="0"/>
                        <a:t> picture of animated character]</a:t>
                      </a:r>
                      <a:endParaRPr 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[Insert</a:t>
                      </a:r>
                      <a:r>
                        <a:rPr lang="en-US" baseline="0" dirty="0" smtClean="0"/>
                        <a:t> picture of animated character]</a:t>
                      </a:r>
                      <a:endParaRPr lang="en-US" dirty="0" smtClean="0"/>
                    </a:p>
                    <a:p>
                      <a:pPr algn="ctr"/>
                      <a:endParaRPr lang="en-US" dirty="0"/>
                    </a:p>
                  </a:txBody>
                  <a:tcPr anchor="ctr"/>
                </a:tc>
                <a:tc>
                  <a:txBody>
                    <a:bodyPr/>
                    <a:lstStyle/>
                    <a:p>
                      <a:pPr algn="ctr"/>
                      <a:r>
                        <a:rPr lang="en-US" dirty="0" smtClean="0"/>
                        <a:t>[Insert</a:t>
                      </a:r>
                      <a:r>
                        <a:rPr lang="en-US" baseline="0" dirty="0" smtClean="0"/>
                        <a:t> picture of animated character]</a:t>
                      </a:r>
                      <a:endParaRPr 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[Insert</a:t>
                      </a:r>
                      <a:r>
                        <a:rPr lang="en-US" baseline="0" dirty="0" smtClean="0"/>
                        <a:t> picture of animated character]</a:t>
                      </a:r>
                      <a:endParaRPr lang="en-US" dirty="0" smtClean="0"/>
                    </a:p>
                    <a:p>
                      <a:pPr algn="ctr"/>
                      <a:endParaRPr lang="en-US" dirty="0"/>
                    </a:p>
                  </a:txBody>
                  <a:tcPr anchor="ctr"/>
                </a:tc>
              </a:tr>
              <a:tr h="14006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[Insert</a:t>
                      </a:r>
                      <a:r>
                        <a:rPr lang="en-US" baseline="0" dirty="0" smtClean="0"/>
                        <a:t> picture of animated character]</a:t>
                      </a:r>
                      <a:endParaRPr lang="en-US" dirty="0" smtClean="0"/>
                    </a:p>
                    <a:p>
                      <a:pPr algn="ctr"/>
                      <a:endParaRPr 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[Insert</a:t>
                      </a:r>
                      <a:r>
                        <a:rPr lang="en-US" baseline="0" dirty="0" smtClean="0"/>
                        <a:t> picture of animated character]</a:t>
                      </a:r>
                      <a:endParaRPr lang="en-US" dirty="0" smtClean="0"/>
                    </a:p>
                    <a:p>
                      <a:pPr algn="ctr"/>
                      <a:endParaRPr 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[Insert</a:t>
                      </a:r>
                      <a:r>
                        <a:rPr lang="en-US" baseline="0" dirty="0" smtClean="0"/>
                        <a:t> picture of animated character]</a:t>
                      </a:r>
                      <a:endParaRPr lang="en-US" dirty="0" smtClean="0"/>
                    </a:p>
                    <a:p>
                      <a:pPr algn="ctr"/>
                      <a:endParaRPr 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[Insert</a:t>
                      </a:r>
                      <a:r>
                        <a:rPr lang="en-US" baseline="0" dirty="0" smtClean="0"/>
                        <a:t> picture of animated character]</a:t>
                      </a:r>
                      <a:endParaRPr lang="en-US" dirty="0" smtClean="0"/>
                    </a:p>
                    <a:p>
                      <a:pPr algn="ctr"/>
                      <a:endParaRPr lang="en-US" dirty="0"/>
                    </a:p>
                  </a:txBody>
                  <a:tcPr anchor="ctr"/>
                </a:tc>
              </a:tr>
              <a:tr h="14006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[Insert</a:t>
                      </a:r>
                      <a:r>
                        <a:rPr lang="en-US" baseline="0" dirty="0" smtClean="0"/>
                        <a:t> picture of animated character]</a:t>
                      </a:r>
                      <a:endParaRPr lang="en-US" dirty="0" smtClean="0"/>
                    </a:p>
                    <a:p>
                      <a:pPr algn="ctr"/>
                      <a:endParaRPr 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[Insert</a:t>
                      </a:r>
                      <a:r>
                        <a:rPr lang="en-US" baseline="0" dirty="0" smtClean="0"/>
                        <a:t> picture of animated character]</a:t>
                      </a:r>
                      <a:endParaRPr lang="en-US" dirty="0" smtClean="0"/>
                    </a:p>
                    <a:p>
                      <a:pPr algn="ctr"/>
                      <a:endParaRPr 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[Insert</a:t>
                      </a:r>
                      <a:r>
                        <a:rPr lang="en-US" baseline="0" dirty="0" smtClean="0"/>
                        <a:t> picture of animated character]</a:t>
                      </a:r>
                      <a:endParaRPr lang="en-US" dirty="0" smtClean="0"/>
                    </a:p>
                    <a:p>
                      <a:pPr algn="ctr"/>
                      <a:endParaRPr 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[Insert</a:t>
                      </a:r>
                      <a:r>
                        <a:rPr lang="en-US" baseline="0" dirty="0" smtClean="0"/>
                        <a:t> picture of animated character]</a:t>
                      </a:r>
                      <a:endParaRPr lang="en-US" dirty="0" smtClean="0"/>
                    </a:p>
                    <a:p>
                      <a:pPr algn="ctr"/>
                      <a:endParaRPr lang="en-US" dirty="0"/>
                    </a:p>
                  </a:txBody>
                  <a:tcPr anchor="ctr"/>
                </a:tc>
              </a:tr>
              <a:tr h="14006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[Insert</a:t>
                      </a:r>
                      <a:r>
                        <a:rPr lang="en-US" baseline="0" dirty="0" smtClean="0"/>
                        <a:t> picture of animated character]</a:t>
                      </a:r>
                      <a:endParaRPr lang="en-US" dirty="0" smtClean="0"/>
                    </a:p>
                    <a:p>
                      <a:pPr algn="ctr"/>
                      <a:endParaRPr 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[Insert</a:t>
                      </a:r>
                      <a:r>
                        <a:rPr lang="en-US" baseline="0" dirty="0" smtClean="0"/>
                        <a:t> picture of animated character]</a:t>
                      </a:r>
                      <a:endParaRPr lang="en-US" dirty="0" smtClean="0"/>
                    </a:p>
                    <a:p>
                      <a:pPr algn="ctr"/>
                      <a:endParaRPr 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[Insert</a:t>
                      </a:r>
                      <a:r>
                        <a:rPr lang="en-US" baseline="0" dirty="0" smtClean="0"/>
                        <a:t> picture of animated character]</a:t>
                      </a:r>
                      <a:endParaRPr lang="en-US" dirty="0" smtClean="0"/>
                    </a:p>
                    <a:p>
                      <a:pPr algn="ctr"/>
                      <a:endParaRPr 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[Insert</a:t>
                      </a:r>
                      <a:r>
                        <a:rPr lang="en-US" baseline="0" dirty="0" smtClean="0"/>
                        <a:t> picture of animated character]</a:t>
                      </a:r>
                      <a:endParaRPr lang="en-US" dirty="0" smtClean="0"/>
                    </a:p>
                    <a:p>
                      <a:pPr algn="ctr"/>
                      <a:endParaRPr lang="en-US" dirty="0"/>
                    </a:p>
                  </a:txBody>
                  <a:tcPr anchor="ctr"/>
                </a:tc>
              </a:tr>
            </a:tbl>
          </a:graphicData>
        </a:graphic>
      </p:graphicFrame>
    </p:spTree>
    <p:extLst>
      <p:ext uri="{BB962C8B-B14F-4D97-AF65-F5344CB8AC3E}">
        <p14:creationId xmlns:p14="http://schemas.microsoft.com/office/powerpoint/2010/main" val="126266460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Story Like a </a:t>
            </a:r>
            <a:r>
              <a:rPr lang="en-US" dirty="0" err="1" smtClean="0"/>
              <a:t>Rockstar</a:t>
            </a:r>
            <a:endParaRPr lang="en-US" dirty="0"/>
          </a:p>
        </p:txBody>
      </p:sp>
      <p:sp>
        <p:nvSpPr>
          <p:cNvPr id="3" name="Content Placeholder 2"/>
          <p:cNvSpPr>
            <a:spLocks noGrp="1"/>
          </p:cNvSpPr>
          <p:nvPr>
            <p:ph idx="1"/>
          </p:nvPr>
        </p:nvSpPr>
        <p:spPr/>
        <p:txBody>
          <a:bodyPr>
            <a:normAutofit fontScale="92500" lnSpcReduction="10000"/>
          </a:bodyPr>
          <a:lstStyle/>
          <a:p>
            <a:r>
              <a:rPr lang="en-US" dirty="0" err="1" smtClean="0"/>
              <a:t>Instrucciones</a:t>
            </a:r>
            <a:r>
              <a:rPr lang="en-US" dirty="0" smtClean="0"/>
              <a:t>: Students need to copy down the vocabulary list in Spanish. The teacher will read each word one at a time and the students will repeat it aloud for pronunciation practice. </a:t>
            </a:r>
          </a:p>
          <a:p>
            <a:r>
              <a:rPr lang="en-US" dirty="0" smtClean="0"/>
              <a:t>The teacher will use the following slides (you must add pictures) to describe the words in SPANISH to the students. For example: Using the word Alto(a), the teacher may describe him/herself “</a:t>
            </a:r>
            <a:r>
              <a:rPr lang="en-US" dirty="0" err="1" smtClean="0"/>
              <a:t>Yo</a:t>
            </a:r>
            <a:r>
              <a:rPr lang="en-US" dirty="0" smtClean="0"/>
              <a:t> soy </a:t>
            </a:r>
            <a:r>
              <a:rPr lang="en-US" dirty="0" err="1" smtClean="0"/>
              <a:t>alta.</a:t>
            </a:r>
            <a:r>
              <a:rPr lang="en-US" dirty="0" smtClean="0"/>
              <a:t>” And exaggerate with hand motions what alto means. S/He then may find a tall student and say “Lorenzo </a:t>
            </a:r>
            <a:r>
              <a:rPr lang="en-US" dirty="0" err="1" smtClean="0"/>
              <a:t>es</a:t>
            </a:r>
            <a:r>
              <a:rPr lang="en-US" dirty="0" smtClean="0"/>
              <a:t> alto”, again acting out what the word alto means. Then ask a student “</a:t>
            </a:r>
            <a:r>
              <a:rPr lang="en-US" dirty="0" err="1" smtClean="0"/>
              <a:t>Eres</a:t>
            </a:r>
            <a:r>
              <a:rPr lang="en-US" dirty="0" smtClean="0"/>
              <a:t> alto” and they may respond </a:t>
            </a:r>
            <a:r>
              <a:rPr lang="en-US" dirty="0" err="1" smtClean="0"/>
              <a:t>sí</a:t>
            </a:r>
            <a:r>
              <a:rPr lang="en-US" dirty="0" smtClean="0"/>
              <a:t> or no.</a:t>
            </a:r>
          </a:p>
          <a:p>
            <a:r>
              <a:rPr lang="en-US" dirty="0" smtClean="0"/>
              <a:t>In their journals, students will write down (in pencil) what they think the word means in English.</a:t>
            </a:r>
          </a:p>
          <a:p>
            <a:r>
              <a:rPr lang="en-US" dirty="0" smtClean="0"/>
              <a:t>We don’t want students shouting out what they think the answer is in English, as this activity is completed entirely in the target language. To prevent this from happening, use the next slide on the “No spoiler rule.”</a:t>
            </a:r>
          </a:p>
        </p:txBody>
      </p:sp>
    </p:spTree>
    <p:extLst>
      <p:ext uri="{BB962C8B-B14F-4D97-AF65-F5344CB8AC3E}">
        <p14:creationId xmlns:p14="http://schemas.microsoft.com/office/powerpoint/2010/main" val="195402549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Remind them about the “No Spoiler Rule”</a:t>
            </a:r>
            <a:endParaRPr lang="en-US" dirty="0"/>
          </a:p>
        </p:txBody>
      </p:sp>
      <p:sp>
        <p:nvSpPr>
          <p:cNvPr id="3" name="Content Placeholder 2"/>
          <p:cNvSpPr>
            <a:spLocks noGrp="1"/>
          </p:cNvSpPr>
          <p:nvPr>
            <p:ph idx="1"/>
          </p:nvPr>
        </p:nvSpPr>
        <p:spPr/>
        <p:txBody>
          <a:bodyPr>
            <a:normAutofit/>
          </a:bodyPr>
          <a:lstStyle/>
          <a:p>
            <a:r>
              <a:rPr lang="en-US" dirty="0" smtClean="0"/>
              <a:t>Have you ever been watching a movie or a TV show that you were really into and excited about? </a:t>
            </a:r>
          </a:p>
          <a:p>
            <a:pPr marL="45720" indent="0">
              <a:buNone/>
            </a:pPr>
            <a:r>
              <a:rPr lang="en-US" dirty="0" smtClean="0"/>
              <a:t>(have students share the title of the movie/TV show)</a:t>
            </a:r>
          </a:p>
          <a:p>
            <a:r>
              <a:rPr lang="en-US" dirty="0" smtClean="0"/>
              <a:t>Has anyone every spoiled the ending for you? Or imagine if they had.</a:t>
            </a:r>
          </a:p>
          <a:p>
            <a:pPr marL="45720" indent="0">
              <a:buNone/>
            </a:pPr>
            <a:r>
              <a:rPr lang="en-US" dirty="0" smtClean="0"/>
              <a:t>(have students share what that feels like)</a:t>
            </a:r>
          </a:p>
          <a:p>
            <a:r>
              <a:rPr lang="en-US" dirty="0" smtClean="0"/>
              <a:t>Spanish class is the same way. If you start shouting out answers in English, your classmates’ fun is spoiled.  Give everybody time to think for themselves and write down their own answers. </a:t>
            </a:r>
            <a:r>
              <a:rPr lang="en-US" dirty="0"/>
              <a:t>It’s okay if you don’t get every word exactly right the first time </a:t>
            </a:r>
            <a:r>
              <a:rPr lang="en-US" dirty="0" smtClean="0"/>
              <a:t>around.  At the very end, I will provide you with a list of English answers so that you can check your work. </a:t>
            </a:r>
            <a:endParaRPr lang="en-US" dirty="0"/>
          </a:p>
        </p:txBody>
      </p:sp>
    </p:spTree>
    <p:extLst>
      <p:ext uri="{BB962C8B-B14F-4D97-AF65-F5344CB8AC3E}">
        <p14:creationId xmlns:p14="http://schemas.microsoft.com/office/powerpoint/2010/main" val="15648044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Pre-Assessment</a:t>
            </a:r>
            <a:endParaRPr lang="en-US" dirty="0"/>
          </a:p>
        </p:txBody>
      </p:sp>
      <p:sp>
        <p:nvSpPr>
          <p:cNvPr id="3" name="Content Placeholder 2"/>
          <p:cNvSpPr>
            <a:spLocks noGrp="1"/>
          </p:cNvSpPr>
          <p:nvPr>
            <p:ph idx="1"/>
          </p:nvPr>
        </p:nvSpPr>
        <p:spPr/>
        <p:txBody>
          <a:bodyPr/>
          <a:lstStyle/>
          <a:p>
            <a:pPr marL="45720" indent="0">
              <a:buNone/>
            </a:pPr>
            <a:r>
              <a:rPr lang="en-US" u="sng" dirty="0" err="1" smtClean="0"/>
              <a:t>Instrucciones</a:t>
            </a:r>
            <a:r>
              <a:rPr lang="en-US" u="sng" dirty="0" smtClean="0"/>
              <a:t>:</a:t>
            </a:r>
          </a:p>
          <a:p>
            <a:r>
              <a:rPr lang="en-US" dirty="0" smtClean="0"/>
              <a:t>A pre-assessment is intended to gauge what your students already know and what they still need to learn.</a:t>
            </a:r>
          </a:p>
          <a:p>
            <a:r>
              <a:rPr lang="en-US" dirty="0" smtClean="0"/>
              <a:t>It should not be taken as a grade.</a:t>
            </a:r>
          </a:p>
          <a:p>
            <a:endParaRPr lang="en-US" dirty="0"/>
          </a:p>
          <a:p>
            <a:pPr marL="45720" indent="0">
              <a:buNone/>
            </a:pPr>
            <a:r>
              <a:rPr lang="en-US" dirty="0" smtClean="0"/>
              <a:t>***See Pre-Assessment Document***</a:t>
            </a:r>
          </a:p>
          <a:p>
            <a:pPr marL="45720" indent="0">
              <a:buNone/>
            </a:pPr>
            <a:endParaRPr lang="en-US" dirty="0"/>
          </a:p>
        </p:txBody>
      </p:sp>
    </p:spTree>
    <p:extLst>
      <p:ext uri="{BB962C8B-B14F-4D97-AF65-F5344CB8AC3E}">
        <p14:creationId xmlns:p14="http://schemas.microsoft.com/office/powerpoint/2010/main" val="79177312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32228"/>
            <a:ext cx="9875520" cy="1045029"/>
          </a:xfrm>
        </p:spPr>
        <p:txBody>
          <a:bodyPr/>
          <a:lstStyle/>
          <a:p>
            <a:r>
              <a:rPr lang="en-US" dirty="0" err="1" smtClean="0"/>
              <a:t>Vocabulario</a:t>
            </a:r>
            <a:r>
              <a:rPr lang="en-US" dirty="0" smtClean="0"/>
              <a:t> </a:t>
            </a:r>
            <a:r>
              <a:rPr lang="en-US" dirty="0" err="1" smtClean="0"/>
              <a:t>Tema</a:t>
            </a:r>
            <a:r>
              <a:rPr lang="en-US" dirty="0" smtClean="0"/>
              <a:t> 1 </a:t>
            </a:r>
            <a:r>
              <a:rPr lang="en-US" dirty="0" err="1" smtClean="0"/>
              <a:t>Lista</a:t>
            </a:r>
            <a:r>
              <a:rPr lang="en-US" dirty="0" smtClean="0"/>
              <a:t> C</a:t>
            </a:r>
            <a:endParaRPr lang="en-US" dirty="0"/>
          </a:p>
        </p:txBody>
      </p:sp>
      <p:sp>
        <p:nvSpPr>
          <p:cNvPr id="3" name="Content Placeholder 2"/>
          <p:cNvSpPr>
            <a:spLocks noGrp="1"/>
          </p:cNvSpPr>
          <p:nvPr>
            <p:ph idx="1"/>
          </p:nvPr>
        </p:nvSpPr>
        <p:spPr>
          <a:xfrm>
            <a:off x="587467" y="1277257"/>
            <a:ext cx="3690258" cy="5050971"/>
          </a:xfrm>
        </p:spPr>
        <p:txBody>
          <a:bodyPr>
            <a:noAutofit/>
          </a:bodyPr>
          <a:lstStyle/>
          <a:p>
            <a:pPr lvl="0">
              <a:lnSpc>
                <a:spcPct val="100000"/>
              </a:lnSpc>
              <a:spcBef>
                <a:spcPts val="0"/>
              </a:spcBef>
            </a:pPr>
            <a:r>
              <a:rPr lang="es-US" sz="2800" dirty="0">
                <a:solidFill>
                  <a:schemeClr val="tx1"/>
                </a:solidFill>
              </a:rPr>
              <a:t>Jugar deportes</a:t>
            </a:r>
            <a:endParaRPr lang="en-US" sz="2800" dirty="0">
              <a:solidFill>
                <a:schemeClr val="tx1"/>
              </a:solidFill>
            </a:endParaRPr>
          </a:p>
          <a:p>
            <a:pPr lvl="0">
              <a:lnSpc>
                <a:spcPct val="100000"/>
              </a:lnSpc>
              <a:spcBef>
                <a:spcPts val="0"/>
              </a:spcBef>
            </a:pPr>
            <a:r>
              <a:rPr lang="es-US" sz="2800" dirty="0">
                <a:solidFill>
                  <a:schemeClr val="tx1"/>
                </a:solidFill>
              </a:rPr>
              <a:t>Jugar videojuegos</a:t>
            </a:r>
            <a:endParaRPr lang="en-US" sz="2800" dirty="0">
              <a:solidFill>
                <a:schemeClr val="tx1"/>
              </a:solidFill>
            </a:endParaRPr>
          </a:p>
          <a:p>
            <a:pPr lvl="0">
              <a:lnSpc>
                <a:spcPct val="100000"/>
              </a:lnSpc>
              <a:spcBef>
                <a:spcPts val="0"/>
              </a:spcBef>
            </a:pPr>
            <a:r>
              <a:rPr lang="es-US" sz="2800" dirty="0">
                <a:solidFill>
                  <a:schemeClr val="tx1"/>
                </a:solidFill>
              </a:rPr>
              <a:t>Correr</a:t>
            </a:r>
            <a:endParaRPr lang="en-US" sz="2800" dirty="0">
              <a:solidFill>
                <a:schemeClr val="tx1"/>
              </a:solidFill>
            </a:endParaRPr>
          </a:p>
          <a:p>
            <a:pPr lvl="0">
              <a:lnSpc>
                <a:spcPct val="100000"/>
              </a:lnSpc>
              <a:spcBef>
                <a:spcPts val="0"/>
              </a:spcBef>
            </a:pPr>
            <a:r>
              <a:rPr lang="es-US" sz="2800" dirty="0">
                <a:solidFill>
                  <a:schemeClr val="tx1"/>
                </a:solidFill>
              </a:rPr>
              <a:t>Hacer ejercicio</a:t>
            </a:r>
            <a:endParaRPr lang="en-US" sz="2800" dirty="0">
              <a:solidFill>
                <a:schemeClr val="tx1"/>
              </a:solidFill>
            </a:endParaRPr>
          </a:p>
          <a:p>
            <a:pPr lvl="0">
              <a:lnSpc>
                <a:spcPct val="100000"/>
              </a:lnSpc>
              <a:spcBef>
                <a:spcPts val="0"/>
              </a:spcBef>
            </a:pPr>
            <a:r>
              <a:rPr lang="es-US" sz="2800" dirty="0">
                <a:solidFill>
                  <a:schemeClr val="tx1"/>
                </a:solidFill>
              </a:rPr>
              <a:t>Nadar</a:t>
            </a:r>
            <a:endParaRPr lang="en-US" sz="2800" dirty="0">
              <a:solidFill>
                <a:schemeClr val="tx1"/>
              </a:solidFill>
            </a:endParaRPr>
          </a:p>
          <a:p>
            <a:pPr lvl="0">
              <a:lnSpc>
                <a:spcPct val="100000"/>
              </a:lnSpc>
              <a:spcBef>
                <a:spcPts val="0"/>
              </a:spcBef>
            </a:pPr>
            <a:r>
              <a:rPr lang="es-US" sz="2800" dirty="0">
                <a:solidFill>
                  <a:schemeClr val="tx1"/>
                </a:solidFill>
              </a:rPr>
              <a:t>Bailar</a:t>
            </a:r>
            <a:endParaRPr lang="en-US" sz="2800" dirty="0">
              <a:solidFill>
                <a:schemeClr val="tx1"/>
              </a:solidFill>
            </a:endParaRPr>
          </a:p>
          <a:p>
            <a:pPr lvl="0">
              <a:lnSpc>
                <a:spcPct val="100000"/>
              </a:lnSpc>
              <a:spcBef>
                <a:spcPts val="0"/>
              </a:spcBef>
            </a:pPr>
            <a:r>
              <a:rPr lang="es-US" sz="2800" dirty="0">
                <a:solidFill>
                  <a:schemeClr val="tx1"/>
                </a:solidFill>
              </a:rPr>
              <a:t>Cantar</a:t>
            </a:r>
            <a:endParaRPr lang="en-US" sz="2800" dirty="0">
              <a:solidFill>
                <a:schemeClr val="tx1"/>
              </a:solidFill>
            </a:endParaRPr>
          </a:p>
          <a:p>
            <a:pPr lvl="0">
              <a:lnSpc>
                <a:spcPct val="100000"/>
              </a:lnSpc>
              <a:spcBef>
                <a:spcPts val="0"/>
              </a:spcBef>
            </a:pPr>
            <a:r>
              <a:rPr lang="es-US" sz="2800" dirty="0">
                <a:solidFill>
                  <a:schemeClr val="tx1"/>
                </a:solidFill>
              </a:rPr>
              <a:t>Dibujar</a:t>
            </a:r>
            <a:endParaRPr lang="en-US" sz="2800" dirty="0">
              <a:solidFill>
                <a:schemeClr val="tx1"/>
              </a:solidFill>
            </a:endParaRPr>
          </a:p>
          <a:p>
            <a:pPr lvl="0">
              <a:lnSpc>
                <a:spcPct val="100000"/>
              </a:lnSpc>
              <a:spcBef>
                <a:spcPts val="0"/>
              </a:spcBef>
            </a:pPr>
            <a:r>
              <a:rPr lang="es-US" sz="2800" dirty="0">
                <a:solidFill>
                  <a:schemeClr val="tx1"/>
                </a:solidFill>
              </a:rPr>
              <a:t>Usar la computadora</a:t>
            </a:r>
            <a:endParaRPr lang="en-US" sz="2800" dirty="0">
              <a:solidFill>
                <a:schemeClr val="tx1"/>
              </a:solidFill>
            </a:endParaRPr>
          </a:p>
          <a:p>
            <a:pPr lvl="0">
              <a:lnSpc>
                <a:spcPct val="100000"/>
              </a:lnSpc>
              <a:spcBef>
                <a:spcPts val="0"/>
              </a:spcBef>
            </a:pPr>
            <a:r>
              <a:rPr lang="es-US" sz="2800" dirty="0">
                <a:solidFill>
                  <a:schemeClr val="tx1"/>
                </a:solidFill>
              </a:rPr>
              <a:t>Ver la tele</a:t>
            </a:r>
            <a:endParaRPr lang="en-US" sz="2800" dirty="0">
              <a:solidFill>
                <a:schemeClr val="tx1"/>
              </a:solidFill>
            </a:endParaRPr>
          </a:p>
          <a:p>
            <a:pPr lvl="0">
              <a:lnSpc>
                <a:spcPct val="100000"/>
              </a:lnSpc>
              <a:spcBef>
                <a:spcPts val="0"/>
              </a:spcBef>
            </a:pPr>
            <a:r>
              <a:rPr lang="es-US" sz="2800" dirty="0">
                <a:solidFill>
                  <a:schemeClr val="tx1"/>
                </a:solidFill>
              </a:rPr>
              <a:t>Ver una película</a:t>
            </a:r>
            <a:endParaRPr lang="en-US" sz="2800" dirty="0">
              <a:solidFill>
                <a:schemeClr val="tx1"/>
              </a:solidFill>
            </a:endParaRPr>
          </a:p>
          <a:p>
            <a:pPr lvl="0">
              <a:lnSpc>
                <a:spcPct val="100000"/>
              </a:lnSpc>
              <a:spcBef>
                <a:spcPts val="0"/>
              </a:spcBef>
            </a:pPr>
            <a:r>
              <a:rPr lang="es-US" sz="2800" dirty="0" smtClean="0">
                <a:solidFill>
                  <a:schemeClr val="tx1"/>
                </a:solidFill>
              </a:rPr>
              <a:t>Leer</a:t>
            </a:r>
            <a:endParaRPr lang="en-US" sz="2800" dirty="0">
              <a:solidFill>
                <a:schemeClr val="tx1"/>
              </a:solidFill>
            </a:endParaRPr>
          </a:p>
        </p:txBody>
      </p:sp>
      <p:sp>
        <p:nvSpPr>
          <p:cNvPr id="4" name="Content Placeholder 2"/>
          <p:cNvSpPr txBox="1">
            <a:spLocks/>
          </p:cNvSpPr>
          <p:nvPr/>
        </p:nvSpPr>
        <p:spPr>
          <a:xfrm>
            <a:off x="5127172" y="1146629"/>
            <a:ext cx="5337628" cy="4688114"/>
          </a:xfrm>
          <a:prstGeom prst="rect">
            <a:avLst/>
          </a:prstGeom>
        </p:spPr>
        <p:txBody>
          <a:bodyPr vert="horz" lIns="91440" tIns="45720" rIns="91440" bIns="45720" rtlCol="0">
            <a:no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lvl="0">
              <a:lnSpc>
                <a:spcPct val="100000"/>
              </a:lnSpc>
              <a:spcBef>
                <a:spcPts val="0"/>
              </a:spcBef>
            </a:pPr>
            <a:r>
              <a:rPr lang="es-US" sz="2800" dirty="0">
                <a:solidFill>
                  <a:schemeClr val="tx1"/>
                </a:solidFill>
              </a:rPr>
              <a:t>Hacer la tarea</a:t>
            </a:r>
            <a:endParaRPr lang="en-US" sz="2800" dirty="0">
              <a:solidFill>
                <a:schemeClr val="tx1"/>
              </a:solidFill>
            </a:endParaRPr>
          </a:p>
          <a:p>
            <a:pPr lvl="0">
              <a:lnSpc>
                <a:spcPct val="100000"/>
              </a:lnSpc>
              <a:spcBef>
                <a:spcPts val="0"/>
              </a:spcBef>
            </a:pPr>
            <a:r>
              <a:rPr lang="es-US" sz="2800" dirty="0">
                <a:solidFill>
                  <a:schemeClr val="tx1"/>
                </a:solidFill>
              </a:rPr>
              <a:t>Estudiar</a:t>
            </a:r>
            <a:endParaRPr lang="en-US" sz="2800" dirty="0">
              <a:solidFill>
                <a:schemeClr val="tx1"/>
              </a:solidFill>
            </a:endParaRPr>
          </a:p>
          <a:p>
            <a:pPr lvl="0">
              <a:lnSpc>
                <a:spcPct val="100000"/>
              </a:lnSpc>
              <a:spcBef>
                <a:spcPts val="0"/>
              </a:spcBef>
            </a:pPr>
            <a:r>
              <a:rPr lang="es-US" sz="2800" dirty="0">
                <a:solidFill>
                  <a:schemeClr val="tx1"/>
                </a:solidFill>
              </a:rPr>
              <a:t>Ir de compras</a:t>
            </a:r>
            <a:endParaRPr lang="en-US" sz="2800" dirty="0">
              <a:solidFill>
                <a:schemeClr val="tx1"/>
              </a:solidFill>
            </a:endParaRPr>
          </a:p>
          <a:p>
            <a:pPr lvl="0">
              <a:lnSpc>
                <a:spcPct val="100000"/>
              </a:lnSpc>
              <a:spcBef>
                <a:spcPts val="0"/>
              </a:spcBef>
            </a:pPr>
            <a:r>
              <a:rPr lang="es-US" sz="2800" dirty="0">
                <a:solidFill>
                  <a:schemeClr val="tx1"/>
                </a:solidFill>
              </a:rPr>
              <a:t>Hablar por teléfono</a:t>
            </a:r>
            <a:endParaRPr lang="en-US" sz="2800" dirty="0">
              <a:solidFill>
                <a:schemeClr val="tx1"/>
              </a:solidFill>
            </a:endParaRPr>
          </a:p>
          <a:p>
            <a:pPr lvl="0">
              <a:lnSpc>
                <a:spcPct val="100000"/>
              </a:lnSpc>
              <a:spcBef>
                <a:spcPts val="0"/>
              </a:spcBef>
            </a:pPr>
            <a:r>
              <a:rPr lang="es-US" sz="2800" dirty="0">
                <a:solidFill>
                  <a:schemeClr val="tx1"/>
                </a:solidFill>
              </a:rPr>
              <a:t>Mandar textos</a:t>
            </a:r>
            <a:endParaRPr lang="en-US" sz="2800" dirty="0">
              <a:solidFill>
                <a:schemeClr val="tx1"/>
              </a:solidFill>
            </a:endParaRPr>
          </a:p>
          <a:p>
            <a:pPr lvl="0">
              <a:lnSpc>
                <a:spcPct val="100000"/>
              </a:lnSpc>
              <a:spcBef>
                <a:spcPts val="0"/>
              </a:spcBef>
            </a:pPr>
            <a:r>
              <a:rPr lang="es-US" sz="2800" dirty="0">
                <a:solidFill>
                  <a:schemeClr val="tx1"/>
                </a:solidFill>
              </a:rPr>
              <a:t>Escuchar a música</a:t>
            </a:r>
            <a:endParaRPr lang="en-US" sz="2800" dirty="0">
              <a:solidFill>
                <a:schemeClr val="tx1"/>
              </a:solidFill>
            </a:endParaRPr>
          </a:p>
          <a:p>
            <a:pPr lvl="0">
              <a:lnSpc>
                <a:spcPct val="100000"/>
              </a:lnSpc>
              <a:spcBef>
                <a:spcPts val="0"/>
              </a:spcBef>
            </a:pPr>
            <a:r>
              <a:rPr lang="es-US" sz="2800" dirty="0">
                <a:solidFill>
                  <a:schemeClr val="tx1"/>
                </a:solidFill>
              </a:rPr>
              <a:t>Comer</a:t>
            </a:r>
            <a:endParaRPr lang="en-US" sz="2800" dirty="0">
              <a:solidFill>
                <a:schemeClr val="tx1"/>
              </a:solidFill>
            </a:endParaRPr>
          </a:p>
          <a:p>
            <a:pPr lvl="0">
              <a:lnSpc>
                <a:spcPct val="100000"/>
              </a:lnSpc>
              <a:spcBef>
                <a:spcPts val="0"/>
              </a:spcBef>
            </a:pPr>
            <a:r>
              <a:rPr lang="es-US" sz="2800" dirty="0">
                <a:solidFill>
                  <a:schemeClr val="tx1"/>
                </a:solidFill>
              </a:rPr>
              <a:t>Dormir</a:t>
            </a:r>
            <a:endParaRPr lang="en-US" sz="2800" dirty="0">
              <a:solidFill>
                <a:schemeClr val="tx1"/>
              </a:solidFill>
            </a:endParaRPr>
          </a:p>
          <a:p>
            <a:pPr lvl="0">
              <a:lnSpc>
                <a:spcPct val="100000"/>
              </a:lnSpc>
              <a:spcBef>
                <a:spcPts val="0"/>
              </a:spcBef>
            </a:pPr>
            <a:r>
              <a:rPr lang="es-US" sz="2800" dirty="0">
                <a:solidFill>
                  <a:schemeClr val="tx1"/>
                </a:solidFill>
              </a:rPr>
              <a:t>Limpiar la casa</a:t>
            </a:r>
            <a:endParaRPr lang="en-US" sz="2800" dirty="0">
              <a:solidFill>
                <a:schemeClr val="tx1"/>
              </a:solidFill>
            </a:endParaRPr>
          </a:p>
          <a:p>
            <a:pPr lvl="0">
              <a:lnSpc>
                <a:spcPct val="100000"/>
              </a:lnSpc>
              <a:spcBef>
                <a:spcPts val="0"/>
              </a:spcBef>
            </a:pPr>
            <a:r>
              <a:rPr lang="es-US" sz="2800" dirty="0">
                <a:solidFill>
                  <a:schemeClr val="tx1"/>
                </a:solidFill>
              </a:rPr>
              <a:t>Cocinar</a:t>
            </a:r>
            <a:endParaRPr lang="en-US" sz="2800" dirty="0">
              <a:solidFill>
                <a:schemeClr val="tx1"/>
              </a:solidFill>
            </a:endParaRPr>
          </a:p>
          <a:p>
            <a:pPr lvl="0">
              <a:lnSpc>
                <a:spcPct val="100000"/>
              </a:lnSpc>
              <a:spcBef>
                <a:spcPts val="0"/>
              </a:spcBef>
            </a:pPr>
            <a:r>
              <a:rPr lang="en-US" sz="2800" dirty="0">
                <a:solidFill>
                  <a:schemeClr val="tx1"/>
                </a:solidFill>
              </a:rPr>
              <a:t>Self-selected </a:t>
            </a:r>
            <a:r>
              <a:rPr lang="en-US" sz="2800" dirty="0" smtClean="0">
                <a:solidFill>
                  <a:schemeClr val="tx1"/>
                </a:solidFill>
              </a:rPr>
              <a:t>vocabulary</a:t>
            </a:r>
            <a:endParaRPr lang="en-US" sz="2800" dirty="0">
              <a:solidFill>
                <a:schemeClr val="tx1"/>
              </a:solidFill>
            </a:endParaRPr>
          </a:p>
        </p:txBody>
      </p:sp>
    </p:spTree>
    <p:extLst>
      <p:ext uri="{BB962C8B-B14F-4D97-AF65-F5344CB8AC3E}">
        <p14:creationId xmlns:p14="http://schemas.microsoft.com/office/powerpoint/2010/main" val="16605780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Jugar deportes</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135942261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Jugar videojuegos</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113534976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Correr</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288042008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Hacer ejercicio</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34535469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Nadar</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112826571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Bailar</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67103977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Cantar</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351408557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Dibujar</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277885516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Usar la computadora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29539080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Los </a:t>
            </a:r>
            <a:r>
              <a:rPr lang="en-US" dirty="0" err="1" smtClean="0"/>
              <a:t>objetivos</a:t>
            </a:r>
            <a:r>
              <a:rPr lang="en-US" dirty="0" smtClean="0"/>
              <a:t> “ I CAN…”</a:t>
            </a:r>
            <a:endParaRPr lang="en-US" dirty="0"/>
          </a:p>
        </p:txBody>
      </p:sp>
      <p:sp>
        <p:nvSpPr>
          <p:cNvPr id="3" name="Content Placeholder 2"/>
          <p:cNvSpPr>
            <a:spLocks noGrp="1"/>
          </p:cNvSpPr>
          <p:nvPr>
            <p:ph idx="1"/>
          </p:nvPr>
        </p:nvSpPr>
        <p:spPr/>
        <p:txBody>
          <a:bodyPr>
            <a:normAutofit lnSpcReduction="10000"/>
          </a:bodyPr>
          <a:lstStyle/>
          <a:p>
            <a:pPr marL="45720" lvl="0" indent="0">
              <a:buNone/>
            </a:pPr>
            <a:r>
              <a:rPr lang="en-US" sz="3600" dirty="0" smtClean="0"/>
              <a:t>1. </a:t>
            </a:r>
            <a:r>
              <a:rPr lang="en-US" sz="3600" dirty="0"/>
              <a:t>describe myself and others using physical and personality traits.</a:t>
            </a:r>
          </a:p>
          <a:p>
            <a:pPr marL="45720" lvl="0" indent="0">
              <a:buNone/>
            </a:pPr>
            <a:r>
              <a:rPr lang="en-US" sz="3600" dirty="0" smtClean="0"/>
              <a:t>2. say </a:t>
            </a:r>
            <a:r>
              <a:rPr lang="en-US" sz="3600" dirty="0"/>
              <a:t>activities that </a:t>
            </a:r>
            <a:r>
              <a:rPr lang="en-US" sz="3600" dirty="0" smtClean="0"/>
              <a:t>I and others currently do.</a:t>
            </a:r>
          </a:p>
          <a:p>
            <a:pPr marL="45720" lvl="0" indent="0">
              <a:buNone/>
            </a:pPr>
            <a:r>
              <a:rPr lang="en-US" sz="3600" dirty="0" smtClean="0"/>
              <a:t>3. talk about different locations.</a:t>
            </a:r>
            <a:endParaRPr lang="en-US" sz="3600" dirty="0"/>
          </a:p>
          <a:p>
            <a:pPr marL="45720" lvl="0" indent="0">
              <a:buNone/>
            </a:pPr>
            <a:r>
              <a:rPr lang="en-US" sz="3600" dirty="0"/>
              <a:t>4</a:t>
            </a:r>
            <a:r>
              <a:rPr lang="en-US" sz="3600" dirty="0" smtClean="0"/>
              <a:t>. understand </a:t>
            </a:r>
            <a:r>
              <a:rPr lang="en-US" sz="3600" dirty="0"/>
              <a:t>some information on descriptions and activities from authentic Spanish sources (readings and audio)</a:t>
            </a:r>
          </a:p>
          <a:p>
            <a:pPr marL="45720" indent="0">
              <a:buNone/>
            </a:pPr>
            <a:endParaRPr lang="en-US" dirty="0"/>
          </a:p>
        </p:txBody>
      </p:sp>
    </p:spTree>
    <p:extLst>
      <p:ext uri="{BB962C8B-B14F-4D97-AF65-F5344CB8AC3E}">
        <p14:creationId xmlns:p14="http://schemas.microsoft.com/office/powerpoint/2010/main" val="1453288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Ver la tele</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348199225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Ver una película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113698276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Leer</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279642146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Hacer la tarea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212739365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Estudiar</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321029909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Ir de compras</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324927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Hablar por teléfono</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48330289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Mandar textos</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14551961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Escuchar a música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276121072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Comer</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38312853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Las </a:t>
            </a:r>
            <a:r>
              <a:rPr lang="en-US" dirty="0" err="1" smtClean="0"/>
              <a:t>preguntas</a:t>
            </a:r>
            <a:r>
              <a:rPr lang="en-US" dirty="0" smtClean="0"/>
              <a:t> </a:t>
            </a:r>
            <a:r>
              <a:rPr lang="en-US" dirty="0" err="1" smtClean="0"/>
              <a:t>esenciales</a:t>
            </a:r>
            <a:r>
              <a:rPr lang="en-US" dirty="0" smtClean="0"/>
              <a:t> “THE WHY”</a:t>
            </a:r>
            <a:endParaRPr lang="en-US" dirty="0"/>
          </a:p>
        </p:txBody>
      </p:sp>
      <p:sp>
        <p:nvSpPr>
          <p:cNvPr id="3" name="Content Placeholder 2"/>
          <p:cNvSpPr>
            <a:spLocks noGrp="1"/>
          </p:cNvSpPr>
          <p:nvPr>
            <p:ph idx="1"/>
          </p:nvPr>
        </p:nvSpPr>
        <p:spPr/>
        <p:txBody>
          <a:bodyPr/>
          <a:lstStyle/>
          <a:p>
            <a:pPr marL="502920" lvl="0" indent="-457200">
              <a:buAutoNum type="arabicPeriod"/>
            </a:pPr>
            <a:r>
              <a:rPr lang="en-US" sz="3600" dirty="0" smtClean="0"/>
              <a:t>How </a:t>
            </a:r>
            <a:r>
              <a:rPr lang="en-US" sz="3600" dirty="0"/>
              <a:t>will I develop confidence in my knowledge of Spanish vocabulary and grammar to effectively communicate in the target </a:t>
            </a:r>
            <a:r>
              <a:rPr lang="en-US" sz="3600" dirty="0" smtClean="0"/>
              <a:t>language?</a:t>
            </a:r>
          </a:p>
          <a:p>
            <a:pPr marL="502920" lvl="0" indent="-457200">
              <a:buAutoNum type="arabicPeriod"/>
            </a:pPr>
            <a:r>
              <a:rPr lang="en-US" sz="3600" dirty="0" smtClean="0"/>
              <a:t>How </a:t>
            </a:r>
            <a:r>
              <a:rPr lang="en-US" sz="3600" dirty="0"/>
              <a:t>will I use </a:t>
            </a:r>
            <a:r>
              <a:rPr lang="en-US" sz="3600" dirty="0" smtClean="0"/>
              <a:t>this upper-level language </a:t>
            </a:r>
            <a:r>
              <a:rPr lang="en-US" sz="3600" dirty="0"/>
              <a:t>class </a:t>
            </a:r>
            <a:r>
              <a:rPr lang="en-US" sz="3600" dirty="0" smtClean="0"/>
              <a:t>outside of this classroom?</a:t>
            </a:r>
            <a:endParaRPr lang="en-US" sz="3600" dirty="0"/>
          </a:p>
          <a:p>
            <a:endParaRPr lang="en-US" dirty="0"/>
          </a:p>
        </p:txBody>
      </p:sp>
    </p:spTree>
    <p:extLst>
      <p:ext uri="{BB962C8B-B14F-4D97-AF65-F5344CB8AC3E}">
        <p14:creationId xmlns:p14="http://schemas.microsoft.com/office/powerpoint/2010/main" val="3348119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Dormir</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260038989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Limpiar la casa</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255455591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s-US" dirty="0"/>
              <a:t>Cocinar</a:t>
            </a:r>
            <a:endParaRPr lang="en-US" dirty="0"/>
          </a:p>
        </p:txBody>
      </p:sp>
      <p:sp>
        <p:nvSpPr>
          <p:cNvPr id="3" name="Content Placeholder 2"/>
          <p:cNvSpPr>
            <a:spLocks noGrp="1"/>
          </p:cNvSpPr>
          <p:nvPr>
            <p:ph idx="1"/>
          </p:nvPr>
        </p:nvSpPr>
        <p:spPr/>
        <p:txBody>
          <a:bodyPr/>
          <a:lstStyle/>
          <a:p>
            <a:r>
              <a:rPr lang="en-US" dirty="0" smtClean="0"/>
              <a:t>INSERT PICTURE HERE</a:t>
            </a:r>
            <a:endParaRPr lang="en-US" dirty="0"/>
          </a:p>
        </p:txBody>
      </p:sp>
    </p:spTree>
    <p:extLst>
      <p:ext uri="{BB962C8B-B14F-4D97-AF65-F5344CB8AC3E}">
        <p14:creationId xmlns:p14="http://schemas.microsoft.com/office/powerpoint/2010/main" val="310937762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Self-selected </a:t>
            </a:r>
            <a:r>
              <a:rPr lang="en-US" dirty="0" smtClean="0"/>
              <a:t>vocabulary</a:t>
            </a:r>
            <a:endParaRPr lang="en-US" dirty="0"/>
          </a:p>
        </p:txBody>
      </p:sp>
      <p:sp>
        <p:nvSpPr>
          <p:cNvPr id="3" name="Content Placeholder 2"/>
          <p:cNvSpPr>
            <a:spLocks noGrp="1"/>
          </p:cNvSpPr>
          <p:nvPr>
            <p:ph idx="1"/>
          </p:nvPr>
        </p:nvSpPr>
        <p:spPr/>
        <p:txBody>
          <a:bodyPr/>
          <a:lstStyle/>
          <a:p>
            <a:r>
              <a:rPr lang="en-US" sz="2800" dirty="0"/>
              <a:t>Using your cellphone, dictionary, tablet, etc. look up</a:t>
            </a:r>
            <a:r>
              <a:rPr lang="en-US" sz="5400" dirty="0"/>
              <a:t> </a:t>
            </a:r>
            <a:r>
              <a:rPr lang="en-US" sz="5400" dirty="0" smtClean="0"/>
              <a:t>1 </a:t>
            </a:r>
            <a:r>
              <a:rPr lang="en-US" sz="2800" dirty="0"/>
              <a:t>extra </a:t>
            </a:r>
            <a:r>
              <a:rPr lang="en-US" sz="2800" dirty="0" smtClean="0"/>
              <a:t>activity </a:t>
            </a:r>
            <a:r>
              <a:rPr lang="en-US" sz="2800" dirty="0"/>
              <a:t>that </a:t>
            </a:r>
            <a:r>
              <a:rPr lang="en-US" sz="2800" dirty="0" smtClean="0"/>
              <a:t>you do and add this to your list</a:t>
            </a:r>
            <a:endParaRPr lang="en-US" sz="3600" dirty="0" smtClean="0"/>
          </a:p>
          <a:p>
            <a:r>
              <a:rPr lang="en-US" sz="2800" dirty="0" smtClean="0"/>
              <a:t>Example: skateboard, work</a:t>
            </a:r>
            <a:r>
              <a:rPr lang="en-US" sz="2800" dirty="0"/>
              <a:t>, travel, ski, sunbathe, etc</a:t>
            </a:r>
            <a:r>
              <a:rPr lang="en-US" sz="2800" dirty="0" smtClean="0"/>
              <a:t>.</a:t>
            </a:r>
            <a:endParaRPr lang="en-US" sz="2800" dirty="0"/>
          </a:p>
          <a:p>
            <a:endParaRPr lang="en-US" sz="2800" dirty="0"/>
          </a:p>
          <a:p>
            <a:endParaRPr lang="en-US" dirty="0"/>
          </a:p>
        </p:txBody>
      </p:sp>
    </p:spTree>
    <p:extLst>
      <p:ext uri="{BB962C8B-B14F-4D97-AF65-F5344CB8AC3E}">
        <p14:creationId xmlns:p14="http://schemas.microsoft.com/office/powerpoint/2010/main" val="267669987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32228"/>
            <a:ext cx="9875520" cy="1045029"/>
          </a:xfrm>
        </p:spPr>
        <p:txBody>
          <a:bodyPr/>
          <a:lstStyle/>
          <a:p>
            <a:r>
              <a:rPr lang="en-US" dirty="0" err="1" smtClean="0"/>
              <a:t>Vocabulario</a:t>
            </a:r>
            <a:r>
              <a:rPr lang="en-US" dirty="0" smtClean="0"/>
              <a:t> </a:t>
            </a:r>
            <a:r>
              <a:rPr lang="en-US" dirty="0" err="1" smtClean="0"/>
              <a:t>Tema</a:t>
            </a:r>
            <a:r>
              <a:rPr lang="en-US" dirty="0" smtClean="0"/>
              <a:t> 1 </a:t>
            </a:r>
            <a:r>
              <a:rPr lang="en-US" dirty="0" err="1" smtClean="0"/>
              <a:t>Lista</a:t>
            </a:r>
            <a:r>
              <a:rPr lang="en-US" dirty="0" smtClean="0"/>
              <a:t> C</a:t>
            </a:r>
            <a:endParaRPr lang="en-US" dirty="0"/>
          </a:p>
        </p:txBody>
      </p:sp>
      <p:sp>
        <p:nvSpPr>
          <p:cNvPr id="3" name="Content Placeholder 2"/>
          <p:cNvSpPr>
            <a:spLocks noGrp="1"/>
          </p:cNvSpPr>
          <p:nvPr>
            <p:ph idx="1"/>
          </p:nvPr>
        </p:nvSpPr>
        <p:spPr>
          <a:xfrm>
            <a:off x="587466" y="1277257"/>
            <a:ext cx="7830819" cy="5341257"/>
          </a:xfrm>
        </p:spPr>
        <p:txBody>
          <a:bodyPr>
            <a:noAutofit/>
          </a:bodyPr>
          <a:lstStyle/>
          <a:p>
            <a:pPr lvl="0">
              <a:lnSpc>
                <a:spcPct val="100000"/>
              </a:lnSpc>
              <a:spcBef>
                <a:spcPts val="0"/>
              </a:spcBef>
            </a:pPr>
            <a:r>
              <a:rPr lang="es-US" sz="2800" dirty="0">
                <a:solidFill>
                  <a:schemeClr val="tx1"/>
                </a:solidFill>
              </a:rPr>
              <a:t>Jugar </a:t>
            </a:r>
            <a:r>
              <a:rPr lang="es-US" sz="2800" dirty="0" smtClean="0">
                <a:solidFill>
                  <a:schemeClr val="tx1"/>
                </a:solidFill>
              </a:rPr>
              <a:t>deportes- To </a:t>
            </a:r>
            <a:r>
              <a:rPr lang="es-US" sz="2800" dirty="0" err="1" smtClean="0">
                <a:solidFill>
                  <a:schemeClr val="tx1"/>
                </a:solidFill>
              </a:rPr>
              <a:t>play</a:t>
            </a:r>
            <a:r>
              <a:rPr lang="es-US" sz="2800" dirty="0" smtClean="0">
                <a:solidFill>
                  <a:schemeClr val="tx1"/>
                </a:solidFill>
              </a:rPr>
              <a:t> </a:t>
            </a:r>
            <a:r>
              <a:rPr lang="es-US" sz="2800" dirty="0" err="1" smtClean="0">
                <a:solidFill>
                  <a:schemeClr val="tx1"/>
                </a:solidFill>
              </a:rPr>
              <a:t>sports</a:t>
            </a:r>
            <a:endParaRPr lang="en-US" sz="2800" dirty="0">
              <a:solidFill>
                <a:schemeClr val="tx1"/>
              </a:solidFill>
            </a:endParaRPr>
          </a:p>
          <a:p>
            <a:pPr lvl="0">
              <a:lnSpc>
                <a:spcPct val="100000"/>
              </a:lnSpc>
              <a:spcBef>
                <a:spcPts val="0"/>
              </a:spcBef>
            </a:pPr>
            <a:r>
              <a:rPr lang="es-US" sz="2800" dirty="0">
                <a:solidFill>
                  <a:schemeClr val="tx1"/>
                </a:solidFill>
              </a:rPr>
              <a:t>Jugar </a:t>
            </a:r>
            <a:r>
              <a:rPr lang="es-US" sz="2800" dirty="0" smtClean="0">
                <a:solidFill>
                  <a:schemeClr val="tx1"/>
                </a:solidFill>
              </a:rPr>
              <a:t>videojuegos- To </a:t>
            </a:r>
            <a:r>
              <a:rPr lang="es-US" sz="2800" dirty="0" err="1" smtClean="0">
                <a:solidFill>
                  <a:schemeClr val="tx1"/>
                </a:solidFill>
              </a:rPr>
              <a:t>play</a:t>
            </a:r>
            <a:r>
              <a:rPr lang="es-US" sz="2800" dirty="0" smtClean="0">
                <a:solidFill>
                  <a:schemeClr val="tx1"/>
                </a:solidFill>
              </a:rPr>
              <a:t> </a:t>
            </a:r>
            <a:r>
              <a:rPr lang="es-US" sz="2800" dirty="0" err="1" smtClean="0">
                <a:solidFill>
                  <a:schemeClr val="tx1"/>
                </a:solidFill>
              </a:rPr>
              <a:t>videogames</a:t>
            </a:r>
            <a:endParaRPr lang="en-US" sz="2800" dirty="0">
              <a:solidFill>
                <a:schemeClr val="tx1"/>
              </a:solidFill>
            </a:endParaRPr>
          </a:p>
          <a:p>
            <a:pPr lvl="0">
              <a:lnSpc>
                <a:spcPct val="100000"/>
              </a:lnSpc>
              <a:spcBef>
                <a:spcPts val="0"/>
              </a:spcBef>
            </a:pPr>
            <a:r>
              <a:rPr lang="es-US" sz="2800" dirty="0" smtClean="0">
                <a:solidFill>
                  <a:schemeClr val="tx1"/>
                </a:solidFill>
              </a:rPr>
              <a:t>Correr- To run</a:t>
            </a:r>
            <a:endParaRPr lang="en-US" sz="2800" dirty="0">
              <a:solidFill>
                <a:schemeClr val="tx1"/>
              </a:solidFill>
            </a:endParaRPr>
          </a:p>
          <a:p>
            <a:pPr lvl="0">
              <a:lnSpc>
                <a:spcPct val="100000"/>
              </a:lnSpc>
              <a:spcBef>
                <a:spcPts val="0"/>
              </a:spcBef>
            </a:pPr>
            <a:r>
              <a:rPr lang="es-US" sz="2800" dirty="0">
                <a:solidFill>
                  <a:schemeClr val="tx1"/>
                </a:solidFill>
              </a:rPr>
              <a:t>Hacer </a:t>
            </a:r>
            <a:r>
              <a:rPr lang="es-US" sz="2800" dirty="0" smtClean="0">
                <a:solidFill>
                  <a:schemeClr val="tx1"/>
                </a:solidFill>
              </a:rPr>
              <a:t>ejercicio- To </a:t>
            </a:r>
            <a:r>
              <a:rPr lang="es-US" sz="2800" dirty="0" err="1" smtClean="0">
                <a:solidFill>
                  <a:schemeClr val="tx1"/>
                </a:solidFill>
              </a:rPr>
              <a:t>exercise</a:t>
            </a:r>
            <a:endParaRPr lang="en-US" sz="2800" dirty="0">
              <a:solidFill>
                <a:schemeClr val="tx1"/>
              </a:solidFill>
            </a:endParaRPr>
          </a:p>
          <a:p>
            <a:pPr lvl="0">
              <a:lnSpc>
                <a:spcPct val="100000"/>
              </a:lnSpc>
              <a:spcBef>
                <a:spcPts val="0"/>
              </a:spcBef>
            </a:pPr>
            <a:r>
              <a:rPr lang="es-US" sz="2800" dirty="0" smtClean="0">
                <a:solidFill>
                  <a:schemeClr val="tx1"/>
                </a:solidFill>
              </a:rPr>
              <a:t>Nadar- To </a:t>
            </a:r>
            <a:r>
              <a:rPr lang="es-US" sz="2800" dirty="0" err="1" smtClean="0">
                <a:solidFill>
                  <a:schemeClr val="tx1"/>
                </a:solidFill>
              </a:rPr>
              <a:t>swim</a:t>
            </a:r>
            <a:endParaRPr lang="en-US" sz="2800" dirty="0">
              <a:solidFill>
                <a:schemeClr val="tx1"/>
              </a:solidFill>
            </a:endParaRPr>
          </a:p>
          <a:p>
            <a:pPr lvl="0">
              <a:lnSpc>
                <a:spcPct val="100000"/>
              </a:lnSpc>
              <a:spcBef>
                <a:spcPts val="0"/>
              </a:spcBef>
            </a:pPr>
            <a:r>
              <a:rPr lang="es-US" sz="2800" dirty="0" smtClean="0">
                <a:solidFill>
                  <a:schemeClr val="tx1"/>
                </a:solidFill>
              </a:rPr>
              <a:t>Bailar- To dance</a:t>
            </a:r>
            <a:endParaRPr lang="en-US" sz="2800" dirty="0">
              <a:solidFill>
                <a:schemeClr val="tx1"/>
              </a:solidFill>
            </a:endParaRPr>
          </a:p>
          <a:p>
            <a:pPr lvl="0">
              <a:lnSpc>
                <a:spcPct val="100000"/>
              </a:lnSpc>
              <a:spcBef>
                <a:spcPts val="0"/>
              </a:spcBef>
            </a:pPr>
            <a:r>
              <a:rPr lang="es-US" sz="2800" dirty="0" smtClean="0">
                <a:solidFill>
                  <a:schemeClr val="tx1"/>
                </a:solidFill>
              </a:rPr>
              <a:t>Cantar- To </a:t>
            </a:r>
            <a:r>
              <a:rPr lang="es-US" sz="2800" dirty="0" err="1" smtClean="0">
                <a:solidFill>
                  <a:schemeClr val="tx1"/>
                </a:solidFill>
              </a:rPr>
              <a:t>sing</a:t>
            </a:r>
            <a:endParaRPr lang="en-US" sz="2800" dirty="0">
              <a:solidFill>
                <a:schemeClr val="tx1"/>
              </a:solidFill>
            </a:endParaRPr>
          </a:p>
          <a:p>
            <a:pPr lvl="0">
              <a:lnSpc>
                <a:spcPct val="100000"/>
              </a:lnSpc>
              <a:spcBef>
                <a:spcPts val="0"/>
              </a:spcBef>
            </a:pPr>
            <a:r>
              <a:rPr lang="es-US" sz="2800" dirty="0" smtClean="0">
                <a:solidFill>
                  <a:schemeClr val="tx1"/>
                </a:solidFill>
              </a:rPr>
              <a:t>Dibujar- To </a:t>
            </a:r>
            <a:r>
              <a:rPr lang="es-US" sz="2800" dirty="0" err="1" smtClean="0">
                <a:solidFill>
                  <a:schemeClr val="tx1"/>
                </a:solidFill>
              </a:rPr>
              <a:t>draw</a:t>
            </a:r>
            <a:endParaRPr lang="en-US" sz="2800" dirty="0">
              <a:solidFill>
                <a:schemeClr val="tx1"/>
              </a:solidFill>
            </a:endParaRPr>
          </a:p>
          <a:p>
            <a:pPr lvl="0">
              <a:lnSpc>
                <a:spcPct val="100000"/>
              </a:lnSpc>
              <a:spcBef>
                <a:spcPts val="0"/>
              </a:spcBef>
            </a:pPr>
            <a:r>
              <a:rPr lang="es-US" sz="2800" dirty="0">
                <a:solidFill>
                  <a:schemeClr val="tx1"/>
                </a:solidFill>
              </a:rPr>
              <a:t>Usar la </a:t>
            </a:r>
            <a:r>
              <a:rPr lang="es-US" sz="2800" dirty="0" smtClean="0">
                <a:solidFill>
                  <a:schemeClr val="tx1"/>
                </a:solidFill>
              </a:rPr>
              <a:t>computadora- To use </a:t>
            </a:r>
            <a:r>
              <a:rPr lang="es-US" sz="2800" dirty="0" err="1" smtClean="0">
                <a:solidFill>
                  <a:schemeClr val="tx1"/>
                </a:solidFill>
              </a:rPr>
              <a:t>the</a:t>
            </a:r>
            <a:r>
              <a:rPr lang="es-US" sz="2800" dirty="0" smtClean="0">
                <a:solidFill>
                  <a:schemeClr val="tx1"/>
                </a:solidFill>
              </a:rPr>
              <a:t> </a:t>
            </a:r>
            <a:r>
              <a:rPr lang="es-US" sz="2800" dirty="0" err="1" smtClean="0">
                <a:solidFill>
                  <a:schemeClr val="tx1"/>
                </a:solidFill>
              </a:rPr>
              <a:t>computer</a:t>
            </a:r>
            <a:endParaRPr lang="en-US" sz="2800" dirty="0">
              <a:solidFill>
                <a:schemeClr val="tx1"/>
              </a:solidFill>
            </a:endParaRPr>
          </a:p>
          <a:p>
            <a:pPr lvl="0">
              <a:lnSpc>
                <a:spcPct val="100000"/>
              </a:lnSpc>
              <a:spcBef>
                <a:spcPts val="0"/>
              </a:spcBef>
            </a:pPr>
            <a:r>
              <a:rPr lang="es-US" sz="2800" dirty="0">
                <a:solidFill>
                  <a:schemeClr val="tx1"/>
                </a:solidFill>
              </a:rPr>
              <a:t>Ver la </a:t>
            </a:r>
            <a:r>
              <a:rPr lang="es-US" sz="2800" dirty="0" smtClean="0">
                <a:solidFill>
                  <a:schemeClr val="tx1"/>
                </a:solidFill>
              </a:rPr>
              <a:t>tele- To </a:t>
            </a:r>
            <a:r>
              <a:rPr lang="es-US" sz="2800" dirty="0" err="1" smtClean="0">
                <a:solidFill>
                  <a:schemeClr val="tx1"/>
                </a:solidFill>
              </a:rPr>
              <a:t>watch</a:t>
            </a:r>
            <a:r>
              <a:rPr lang="es-US" sz="2800" dirty="0" smtClean="0">
                <a:solidFill>
                  <a:schemeClr val="tx1"/>
                </a:solidFill>
              </a:rPr>
              <a:t> TV</a:t>
            </a:r>
            <a:endParaRPr lang="en-US" sz="2800" dirty="0">
              <a:solidFill>
                <a:schemeClr val="tx1"/>
              </a:solidFill>
            </a:endParaRPr>
          </a:p>
          <a:p>
            <a:pPr lvl="0">
              <a:lnSpc>
                <a:spcPct val="100000"/>
              </a:lnSpc>
              <a:spcBef>
                <a:spcPts val="0"/>
              </a:spcBef>
            </a:pPr>
            <a:r>
              <a:rPr lang="es-US" sz="2800" dirty="0">
                <a:solidFill>
                  <a:schemeClr val="tx1"/>
                </a:solidFill>
              </a:rPr>
              <a:t>Ver una </a:t>
            </a:r>
            <a:r>
              <a:rPr lang="es-US" sz="2800" dirty="0" smtClean="0">
                <a:solidFill>
                  <a:schemeClr val="tx1"/>
                </a:solidFill>
              </a:rPr>
              <a:t>película- To </a:t>
            </a:r>
            <a:r>
              <a:rPr lang="es-US" sz="2800" dirty="0" err="1" smtClean="0">
                <a:solidFill>
                  <a:schemeClr val="tx1"/>
                </a:solidFill>
              </a:rPr>
              <a:t>watch</a:t>
            </a:r>
            <a:r>
              <a:rPr lang="es-US" sz="2800" dirty="0" smtClean="0">
                <a:solidFill>
                  <a:schemeClr val="tx1"/>
                </a:solidFill>
              </a:rPr>
              <a:t> a </a:t>
            </a:r>
            <a:r>
              <a:rPr lang="es-US" sz="2800" dirty="0" err="1" smtClean="0">
                <a:solidFill>
                  <a:schemeClr val="tx1"/>
                </a:solidFill>
              </a:rPr>
              <a:t>movie</a:t>
            </a:r>
            <a:endParaRPr lang="en-US" sz="2800" dirty="0">
              <a:solidFill>
                <a:schemeClr val="tx1"/>
              </a:solidFill>
            </a:endParaRPr>
          </a:p>
          <a:p>
            <a:pPr lvl="0">
              <a:lnSpc>
                <a:spcPct val="100000"/>
              </a:lnSpc>
              <a:spcBef>
                <a:spcPts val="0"/>
              </a:spcBef>
            </a:pPr>
            <a:r>
              <a:rPr lang="es-US" sz="2800" dirty="0" smtClean="0">
                <a:solidFill>
                  <a:schemeClr val="tx1"/>
                </a:solidFill>
              </a:rPr>
              <a:t>Leer- To </a:t>
            </a:r>
            <a:r>
              <a:rPr lang="es-US" sz="2800" dirty="0" err="1" smtClean="0">
                <a:solidFill>
                  <a:schemeClr val="tx1"/>
                </a:solidFill>
              </a:rPr>
              <a:t>read</a:t>
            </a:r>
            <a:endParaRPr lang="en-US" sz="2800" dirty="0">
              <a:solidFill>
                <a:schemeClr val="tx1"/>
              </a:solidFill>
            </a:endParaRPr>
          </a:p>
        </p:txBody>
      </p:sp>
    </p:spTree>
    <p:extLst>
      <p:ext uri="{BB962C8B-B14F-4D97-AF65-F5344CB8AC3E}">
        <p14:creationId xmlns:p14="http://schemas.microsoft.com/office/powerpoint/2010/main" val="71403167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32228"/>
            <a:ext cx="9875520" cy="1045029"/>
          </a:xfrm>
        </p:spPr>
        <p:txBody>
          <a:bodyPr/>
          <a:lstStyle/>
          <a:p>
            <a:r>
              <a:rPr lang="en-US" dirty="0" err="1" smtClean="0"/>
              <a:t>Vocabulario</a:t>
            </a:r>
            <a:r>
              <a:rPr lang="en-US" dirty="0" smtClean="0"/>
              <a:t> </a:t>
            </a:r>
            <a:r>
              <a:rPr lang="en-US" dirty="0" err="1" smtClean="0"/>
              <a:t>Tema</a:t>
            </a:r>
            <a:r>
              <a:rPr lang="en-US" dirty="0" smtClean="0"/>
              <a:t> 1 </a:t>
            </a:r>
            <a:r>
              <a:rPr lang="en-US" dirty="0" err="1" smtClean="0"/>
              <a:t>Lista</a:t>
            </a:r>
            <a:r>
              <a:rPr lang="en-US" dirty="0" smtClean="0"/>
              <a:t> C</a:t>
            </a:r>
            <a:endParaRPr lang="en-US" dirty="0"/>
          </a:p>
        </p:txBody>
      </p:sp>
      <p:sp>
        <p:nvSpPr>
          <p:cNvPr id="4" name="Content Placeholder 2"/>
          <p:cNvSpPr txBox="1">
            <a:spLocks/>
          </p:cNvSpPr>
          <p:nvPr/>
        </p:nvSpPr>
        <p:spPr>
          <a:xfrm>
            <a:off x="468086" y="1393373"/>
            <a:ext cx="7761514" cy="5646056"/>
          </a:xfrm>
          <a:prstGeom prst="rect">
            <a:avLst/>
          </a:prstGeom>
        </p:spPr>
        <p:txBody>
          <a:bodyPr vert="horz" lIns="91440" tIns="45720" rIns="91440" bIns="45720" rtlCol="0">
            <a:no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lvl="0">
              <a:lnSpc>
                <a:spcPct val="100000"/>
              </a:lnSpc>
              <a:spcBef>
                <a:spcPts val="0"/>
              </a:spcBef>
            </a:pPr>
            <a:r>
              <a:rPr lang="es-US" sz="2800" dirty="0">
                <a:solidFill>
                  <a:schemeClr val="tx1"/>
                </a:solidFill>
              </a:rPr>
              <a:t>Hacer la </a:t>
            </a:r>
            <a:r>
              <a:rPr lang="es-US" sz="2800" dirty="0" smtClean="0">
                <a:solidFill>
                  <a:schemeClr val="tx1"/>
                </a:solidFill>
              </a:rPr>
              <a:t>tarea- To do </a:t>
            </a:r>
            <a:r>
              <a:rPr lang="es-US" sz="2800" dirty="0" err="1" smtClean="0">
                <a:solidFill>
                  <a:schemeClr val="tx1"/>
                </a:solidFill>
              </a:rPr>
              <a:t>homework</a:t>
            </a:r>
            <a:endParaRPr lang="en-US" sz="2800" dirty="0">
              <a:solidFill>
                <a:schemeClr val="tx1"/>
              </a:solidFill>
            </a:endParaRPr>
          </a:p>
          <a:p>
            <a:pPr lvl="0">
              <a:lnSpc>
                <a:spcPct val="100000"/>
              </a:lnSpc>
              <a:spcBef>
                <a:spcPts val="0"/>
              </a:spcBef>
            </a:pPr>
            <a:r>
              <a:rPr lang="es-US" sz="2800" dirty="0" smtClean="0">
                <a:solidFill>
                  <a:schemeClr val="tx1"/>
                </a:solidFill>
              </a:rPr>
              <a:t>Estudiar- To </a:t>
            </a:r>
            <a:r>
              <a:rPr lang="es-US" sz="2800" dirty="0" err="1" smtClean="0">
                <a:solidFill>
                  <a:schemeClr val="tx1"/>
                </a:solidFill>
              </a:rPr>
              <a:t>study</a:t>
            </a:r>
            <a:endParaRPr lang="en-US" sz="2800" dirty="0">
              <a:solidFill>
                <a:schemeClr val="tx1"/>
              </a:solidFill>
            </a:endParaRPr>
          </a:p>
          <a:p>
            <a:pPr lvl="0">
              <a:lnSpc>
                <a:spcPct val="100000"/>
              </a:lnSpc>
              <a:spcBef>
                <a:spcPts val="0"/>
              </a:spcBef>
            </a:pPr>
            <a:r>
              <a:rPr lang="es-US" sz="2800" dirty="0">
                <a:solidFill>
                  <a:schemeClr val="tx1"/>
                </a:solidFill>
              </a:rPr>
              <a:t>Ir de </a:t>
            </a:r>
            <a:r>
              <a:rPr lang="es-US" sz="2800" dirty="0" smtClean="0">
                <a:solidFill>
                  <a:schemeClr val="tx1"/>
                </a:solidFill>
              </a:rPr>
              <a:t>compras- To </a:t>
            </a:r>
            <a:r>
              <a:rPr lang="es-US" sz="2800" dirty="0" err="1" smtClean="0">
                <a:solidFill>
                  <a:schemeClr val="tx1"/>
                </a:solidFill>
              </a:rPr>
              <a:t>go</a:t>
            </a:r>
            <a:r>
              <a:rPr lang="es-US" sz="2800" dirty="0" smtClean="0">
                <a:solidFill>
                  <a:schemeClr val="tx1"/>
                </a:solidFill>
              </a:rPr>
              <a:t> shopping</a:t>
            </a:r>
            <a:endParaRPr lang="en-US" sz="2800" dirty="0">
              <a:solidFill>
                <a:schemeClr val="tx1"/>
              </a:solidFill>
            </a:endParaRPr>
          </a:p>
          <a:p>
            <a:pPr lvl="0">
              <a:lnSpc>
                <a:spcPct val="100000"/>
              </a:lnSpc>
              <a:spcBef>
                <a:spcPts val="0"/>
              </a:spcBef>
            </a:pPr>
            <a:r>
              <a:rPr lang="es-US" sz="2800" dirty="0">
                <a:solidFill>
                  <a:schemeClr val="tx1"/>
                </a:solidFill>
              </a:rPr>
              <a:t>Hablar por </a:t>
            </a:r>
            <a:r>
              <a:rPr lang="es-US" sz="2800" dirty="0" smtClean="0">
                <a:solidFill>
                  <a:schemeClr val="tx1"/>
                </a:solidFill>
              </a:rPr>
              <a:t>teléfono- To </a:t>
            </a:r>
            <a:r>
              <a:rPr lang="es-US" sz="2800" dirty="0" err="1" smtClean="0">
                <a:solidFill>
                  <a:schemeClr val="tx1"/>
                </a:solidFill>
              </a:rPr>
              <a:t>talk</a:t>
            </a:r>
            <a:r>
              <a:rPr lang="es-US" sz="2800" dirty="0" smtClean="0">
                <a:solidFill>
                  <a:schemeClr val="tx1"/>
                </a:solidFill>
              </a:rPr>
              <a:t> </a:t>
            </a:r>
            <a:r>
              <a:rPr lang="es-US" sz="2800" dirty="0" err="1" smtClean="0">
                <a:solidFill>
                  <a:schemeClr val="tx1"/>
                </a:solidFill>
              </a:rPr>
              <a:t>on</a:t>
            </a:r>
            <a:r>
              <a:rPr lang="es-US" sz="2800" dirty="0" smtClean="0">
                <a:solidFill>
                  <a:schemeClr val="tx1"/>
                </a:solidFill>
              </a:rPr>
              <a:t> </a:t>
            </a:r>
            <a:r>
              <a:rPr lang="es-US" sz="2800" dirty="0" err="1" smtClean="0">
                <a:solidFill>
                  <a:schemeClr val="tx1"/>
                </a:solidFill>
              </a:rPr>
              <a:t>the</a:t>
            </a:r>
            <a:r>
              <a:rPr lang="es-US" sz="2800" dirty="0" smtClean="0">
                <a:solidFill>
                  <a:schemeClr val="tx1"/>
                </a:solidFill>
              </a:rPr>
              <a:t> </a:t>
            </a:r>
            <a:r>
              <a:rPr lang="es-US" sz="2800" dirty="0" err="1" smtClean="0">
                <a:solidFill>
                  <a:schemeClr val="tx1"/>
                </a:solidFill>
              </a:rPr>
              <a:t>phone</a:t>
            </a:r>
            <a:endParaRPr lang="en-US" sz="2800" dirty="0">
              <a:solidFill>
                <a:schemeClr val="tx1"/>
              </a:solidFill>
            </a:endParaRPr>
          </a:p>
          <a:p>
            <a:pPr lvl="0">
              <a:lnSpc>
                <a:spcPct val="100000"/>
              </a:lnSpc>
              <a:spcBef>
                <a:spcPts val="0"/>
              </a:spcBef>
            </a:pPr>
            <a:r>
              <a:rPr lang="es-US" sz="2800" dirty="0">
                <a:solidFill>
                  <a:schemeClr val="tx1"/>
                </a:solidFill>
              </a:rPr>
              <a:t>Mandar </a:t>
            </a:r>
            <a:r>
              <a:rPr lang="es-US" sz="2800" dirty="0" smtClean="0">
                <a:solidFill>
                  <a:schemeClr val="tx1"/>
                </a:solidFill>
              </a:rPr>
              <a:t>textos- To </a:t>
            </a:r>
            <a:r>
              <a:rPr lang="es-US" sz="2800" dirty="0" err="1" smtClean="0">
                <a:solidFill>
                  <a:schemeClr val="tx1"/>
                </a:solidFill>
              </a:rPr>
              <a:t>send</a:t>
            </a:r>
            <a:r>
              <a:rPr lang="es-US" sz="2800" dirty="0" smtClean="0">
                <a:solidFill>
                  <a:schemeClr val="tx1"/>
                </a:solidFill>
              </a:rPr>
              <a:t> </a:t>
            </a:r>
            <a:r>
              <a:rPr lang="es-US" sz="2800" dirty="0" err="1" smtClean="0">
                <a:solidFill>
                  <a:schemeClr val="tx1"/>
                </a:solidFill>
              </a:rPr>
              <a:t>text</a:t>
            </a:r>
            <a:r>
              <a:rPr lang="es-US" sz="2800" dirty="0" smtClean="0">
                <a:solidFill>
                  <a:schemeClr val="tx1"/>
                </a:solidFill>
              </a:rPr>
              <a:t> </a:t>
            </a:r>
            <a:r>
              <a:rPr lang="es-US" sz="2800" dirty="0" err="1" smtClean="0">
                <a:solidFill>
                  <a:schemeClr val="tx1"/>
                </a:solidFill>
              </a:rPr>
              <a:t>messages</a:t>
            </a:r>
            <a:endParaRPr lang="en-US" sz="2800" dirty="0">
              <a:solidFill>
                <a:schemeClr val="tx1"/>
              </a:solidFill>
            </a:endParaRPr>
          </a:p>
          <a:p>
            <a:pPr lvl="0">
              <a:lnSpc>
                <a:spcPct val="100000"/>
              </a:lnSpc>
              <a:spcBef>
                <a:spcPts val="0"/>
              </a:spcBef>
            </a:pPr>
            <a:r>
              <a:rPr lang="es-US" sz="2800" dirty="0">
                <a:solidFill>
                  <a:schemeClr val="tx1"/>
                </a:solidFill>
              </a:rPr>
              <a:t>Escuchar a </a:t>
            </a:r>
            <a:r>
              <a:rPr lang="es-US" sz="2800" dirty="0" smtClean="0">
                <a:solidFill>
                  <a:schemeClr val="tx1"/>
                </a:solidFill>
              </a:rPr>
              <a:t>música- To listen to </a:t>
            </a:r>
            <a:r>
              <a:rPr lang="es-US" sz="2800" dirty="0" err="1" smtClean="0">
                <a:solidFill>
                  <a:schemeClr val="tx1"/>
                </a:solidFill>
              </a:rPr>
              <a:t>music</a:t>
            </a:r>
            <a:endParaRPr lang="en-US" sz="2800" dirty="0">
              <a:solidFill>
                <a:schemeClr val="tx1"/>
              </a:solidFill>
            </a:endParaRPr>
          </a:p>
          <a:p>
            <a:pPr lvl="0">
              <a:lnSpc>
                <a:spcPct val="100000"/>
              </a:lnSpc>
              <a:spcBef>
                <a:spcPts val="0"/>
              </a:spcBef>
            </a:pPr>
            <a:r>
              <a:rPr lang="es-US" sz="2800" dirty="0" smtClean="0">
                <a:solidFill>
                  <a:schemeClr val="tx1"/>
                </a:solidFill>
              </a:rPr>
              <a:t>Comer- To </a:t>
            </a:r>
            <a:r>
              <a:rPr lang="es-US" sz="2800" dirty="0" err="1" smtClean="0">
                <a:solidFill>
                  <a:schemeClr val="tx1"/>
                </a:solidFill>
              </a:rPr>
              <a:t>eat</a:t>
            </a:r>
            <a:endParaRPr lang="en-US" sz="2800" dirty="0">
              <a:solidFill>
                <a:schemeClr val="tx1"/>
              </a:solidFill>
            </a:endParaRPr>
          </a:p>
          <a:p>
            <a:pPr lvl="0">
              <a:lnSpc>
                <a:spcPct val="100000"/>
              </a:lnSpc>
              <a:spcBef>
                <a:spcPts val="0"/>
              </a:spcBef>
            </a:pPr>
            <a:r>
              <a:rPr lang="es-US" sz="2800" dirty="0" smtClean="0">
                <a:solidFill>
                  <a:schemeClr val="tx1"/>
                </a:solidFill>
              </a:rPr>
              <a:t>Dormir- To </a:t>
            </a:r>
            <a:r>
              <a:rPr lang="es-US" sz="2800" dirty="0" err="1" smtClean="0">
                <a:solidFill>
                  <a:schemeClr val="tx1"/>
                </a:solidFill>
              </a:rPr>
              <a:t>sleep</a:t>
            </a:r>
            <a:endParaRPr lang="en-US" sz="2800" dirty="0">
              <a:solidFill>
                <a:schemeClr val="tx1"/>
              </a:solidFill>
            </a:endParaRPr>
          </a:p>
          <a:p>
            <a:pPr lvl="0">
              <a:lnSpc>
                <a:spcPct val="100000"/>
              </a:lnSpc>
              <a:spcBef>
                <a:spcPts val="0"/>
              </a:spcBef>
            </a:pPr>
            <a:r>
              <a:rPr lang="es-US" sz="2800" dirty="0">
                <a:solidFill>
                  <a:schemeClr val="tx1"/>
                </a:solidFill>
              </a:rPr>
              <a:t>Limpiar la </a:t>
            </a:r>
            <a:r>
              <a:rPr lang="es-US" sz="2800" dirty="0" smtClean="0">
                <a:solidFill>
                  <a:schemeClr val="tx1"/>
                </a:solidFill>
              </a:rPr>
              <a:t>casa- To </a:t>
            </a:r>
            <a:r>
              <a:rPr lang="es-US" sz="2800" dirty="0" err="1" smtClean="0">
                <a:solidFill>
                  <a:schemeClr val="tx1"/>
                </a:solidFill>
              </a:rPr>
              <a:t>clean</a:t>
            </a:r>
            <a:r>
              <a:rPr lang="es-US" sz="2800" dirty="0" smtClean="0">
                <a:solidFill>
                  <a:schemeClr val="tx1"/>
                </a:solidFill>
              </a:rPr>
              <a:t> </a:t>
            </a:r>
            <a:r>
              <a:rPr lang="es-US" sz="2800" dirty="0" err="1" smtClean="0">
                <a:solidFill>
                  <a:schemeClr val="tx1"/>
                </a:solidFill>
              </a:rPr>
              <a:t>the</a:t>
            </a:r>
            <a:r>
              <a:rPr lang="es-US" sz="2800" dirty="0" smtClean="0">
                <a:solidFill>
                  <a:schemeClr val="tx1"/>
                </a:solidFill>
              </a:rPr>
              <a:t> </a:t>
            </a:r>
            <a:r>
              <a:rPr lang="es-US" sz="2800" dirty="0" err="1" smtClean="0">
                <a:solidFill>
                  <a:schemeClr val="tx1"/>
                </a:solidFill>
              </a:rPr>
              <a:t>house</a:t>
            </a:r>
            <a:endParaRPr lang="en-US" sz="2800" dirty="0">
              <a:solidFill>
                <a:schemeClr val="tx1"/>
              </a:solidFill>
            </a:endParaRPr>
          </a:p>
          <a:p>
            <a:pPr lvl="0">
              <a:lnSpc>
                <a:spcPct val="100000"/>
              </a:lnSpc>
              <a:spcBef>
                <a:spcPts val="0"/>
              </a:spcBef>
            </a:pPr>
            <a:r>
              <a:rPr lang="es-US" sz="2800" dirty="0" smtClean="0">
                <a:solidFill>
                  <a:schemeClr val="tx1"/>
                </a:solidFill>
              </a:rPr>
              <a:t>Cocinar- To </a:t>
            </a:r>
            <a:r>
              <a:rPr lang="es-US" sz="2800" dirty="0" err="1" smtClean="0">
                <a:solidFill>
                  <a:schemeClr val="tx1"/>
                </a:solidFill>
              </a:rPr>
              <a:t>cook</a:t>
            </a:r>
            <a:endParaRPr lang="en-US" sz="2800" dirty="0">
              <a:solidFill>
                <a:schemeClr val="tx1"/>
              </a:solidFill>
            </a:endParaRPr>
          </a:p>
          <a:p>
            <a:pPr lvl="0">
              <a:lnSpc>
                <a:spcPct val="100000"/>
              </a:lnSpc>
              <a:spcBef>
                <a:spcPts val="0"/>
              </a:spcBef>
            </a:pPr>
            <a:r>
              <a:rPr lang="en-US" sz="2800" dirty="0">
                <a:solidFill>
                  <a:schemeClr val="tx1"/>
                </a:solidFill>
              </a:rPr>
              <a:t>Self-selected </a:t>
            </a:r>
            <a:r>
              <a:rPr lang="en-US" sz="2800" dirty="0" smtClean="0">
                <a:solidFill>
                  <a:schemeClr val="tx1"/>
                </a:solidFill>
              </a:rPr>
              <a:t>vocabulary</a:t>
            </a:r>
            <a:endParaRPr lang="en-US" sz="2800" dirty="0">
              <a:solidFill>
                <a:schemeClr val="tx1"/>
              </a:solidFill>
            </a:endParaRPr>
          </a:p>
        </p:txBody>
      </p:sp>
    </p:spTree>
    <p:extLst>
      <p:ext uri="{BB962C8B-B14F-4D97-AF65-F5344CB8AC3E}">
        <p14:creationId xmlns:p14="http://schemas.microsoft.com/office/powerpoint/2010/main" val="316497679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 </a:t>
            </a:r>
            <a:r>
              <a:rPr lang="en-US" dirty="0" err="1" smtClean="0"/>
              <a:t>gusta</a:t>
            </a:r>
            <a:r>
              <a:rPr lang="en-US" dirty="0" smtClean="0"/>
              <a:t> </a:t>
            </a:r>
            <a:r>
              <a:rPr lang="en-US" dirty="0" err="1" smtClean="0"/>
              <a:t>manos</a:t>
            </a:r>
            <a:endParaRPr lang="en-US" dirty="0"/>
          </a:p>
        </p:txBody>
      </p:sp>
      <p:sp>
        <p:nvSpPr>
          <p:cNvPr id="3" name="Content Placeholder 2"/>
          <p:cNvSpPr>
            <a:spLocks noGrp="1"/>
          </p:cNvSpPr>
          <p:nvPr>
            <p:ph idx="1"/>
          </p:nvPr>
        </p:nvSpPr>
        <p:spPr/>
        <p:txBody>
          <a:bodyPr/>
          <a:lstStyle/>
          <a:p>
            <a:r>
              <a:rPr lang="en-US" dirty="0" err="1" smtClean="0"/>
              <a:t>Instrucciones</a:t>
            </a:r>
            <a:r>
              <a:rPr lang="en-US" dirty="0" smtClean="0"/>
              <a:t>: Using the following slide, students will trace their hand in a thumbs up shape in their journals and then in a thumbs down shape. They will sort the vocabulary into activities they like to do and don’t like to do (at least 10 activities)</a:t>
            </a:r>
          </a:p>
          <a:p>
            <a:r>
              <a:rPr lang="en-US" dirty="0" smtClean="0"/>
              <a:t>Afterwards, they will compare their list with a partners and talk about why they have similar/different lists. </a:t>
            </a:r>
          </a:p>
          <a:p>
            <a:r>
              <a:rPr lang="en-US" dirty="0" smtClean="0"/>
              <a:t>Teacher will poll the class asking “</a:t>
            </a:r>
            <a:r>
              <a:rPr lang="en-US" dirty="0" err="1" smtClean="0"/>
              <a:t>Te</a:t>
            </a:r>
            <a:r>
              <a:rPr lang="en-US" dirty="0" smtClean="0"/>
              <a:t> </a:t>
            </a:r>
            <a:r>
              <a:rPr lang="en-US" dirty="0" err="1" smtClean="0"/>
              <a:t>gusta</a:t>
            </a:r>
            <a:r>
              <a:rPr lang="en-US" dirty="0" smtClean="0"/>
              <a:t> _________.” Students will hold their thumb up or down.</a:t>
            </a:r>
            <a:endParaRPr lang="en-US" dirty="0"/>
          </a:p>
        </p:txBody>
      </p:sp>
    </p:spTree>
    <p:extLst>
      <p:ext uri="{BB962C8B-B14F-4D97-AF65-F5344CB8AC3E}">
        <p14:creationId xmlns:p14="http://schemas.microsoft.com/office/powerpoint/2010/main" val="228350634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467" y="259775"/>
            <a:ext cx="10972800" cy="886854"/>
          </a:xfrm>
        </p:spPr>
        <p:txBody>
          <a:bodyPr>
            <a:normAutofit/>
          </a:bodyPr>
          <a:lstStyle/>
          <a:p>
            <a:r>
              <a:rPr lang="en-US" dirty="0" smtClean="0"/>
              <a:t>Sort these activities (at least 10)</a:t>
            </a:r>
            <a:endParaRPr lang="en-US" dirty="0"/>
          </a:p>
        </p:txBody>
      </p:sp>
      <p:sp>
        <p:nvSpPr>
          <p:cNvPr id="7" name="Content Placeholder 2"/>
          <p:cNvSpPr>
            <a:spLocks noGrp="1"/>
          </p:cNvSpPr>
          <p:nvPr>
            <p:ph idx="1"/>
          </p:nvPr>
        </p:nvSpPr>
        <p:spPr>
          <a:xfrm>
            <a:off x="587467" y="1277257"/>
            <a:ext cx="3690258" cy="5050971"/>
          </a:xfrm>
        </p:spPr>
        <p:txBody>
          <a:bodyPr>
            <a:noAutofit/>
          </a:bodyPr>
          <a:lstStyle/>
          <a:p>
            <a:pPr lvl="0">
              <a:lnSpc>
                <a:spcPct val="100000"/>
              </a:lnSpc>
              <a:spcBef>
                <a:spcPts val="0"/>
              </a:spcBef>
            </a:pPr>
            <a:r>
              <a:rPr lang="es-US" sz="2800" dirty="0">
                <a:solidFill>
                  <a:schemeClr val="tx1"/>
                </a:solidFill>
              </a:rPr>
              <a:t>Jugar deportes</a:t>
            </a:r>
            <a:endParaRPr lang="en-US" sz="2800" dirty="0">
              <a:solidFill>
                <a:schemeClr val="tx1"/>
              </a:solidFill>
            </a:endParaRPr>
          </a:p>
          <a:p>
            <a:pPr lvl="0">
              <a:lnSpc>
                <a:spcPct val="100000"/>
              </a:lnSpc>
              <a:spcBef>
                <a:spcPts val="0"/>
              </a:spcBef>
            </a:pPr>
            <a:r>
              <a:rPr lang="es-US" sz="2800" dirty="0">
                <a:solidFill>
                  <a:schemeClr val="tx1"/>
                </a:solidFill>
              </a:rPr>
              <a:t>Jugar videojuegos</a:t>
            </a:r>
            <a:endParaRPr lang="en-US" sz="2800" dirty="0">
              <a:solidFill>
                <a:schemeClr val="tx1"/>
              </a:solidFill>
            </a:endParaRPr>
          </a:p>
          <a:p>
            <a:pPr lvl="0">
              <a:lnSpc>
                <a:spcPct val="100000"/>
              </a:lnSpc>
              <a:spcBef>
                <a:spcPts val="0"/>
              </a:spcBef>
            </a:pPr>
            <a:r>
              <a:rPr lang="es-US" sz="2800" dirty="0">
                <a:solidFill>
                  <a:schemeClr val="tx1"/>
                </a:solidFill>
              </a:rPr>
              <a:t>Correr</a:t>
            </a:r>
            <a:endParaRPr lang="en-US" sz="2800" dirty="0">
              <a:solidFill>
                <a:schemeClr val="tx1"/>
              </a:solidFill>
            </a:endParaRPr>
          </a:p>
          <a:p>
            <a:pPr lvl="0">
              <a:lnSpc>
                <a:spcPct val="100000"/>
              </a:lnSpc>
              <a:spcBef>
                <a:spcPts val="0"/>
              </a:spcBef>
            </a:pPr>
            <a:r>
              <a:rPr lang="es-US" sz="2800" dirty="0">
                <a:solidFill>
                  <a:schemeClr val="tx1"/>
                </a:solidFill>
              </a:rPr>
              <a:t>Hacer ejercicio</a:t>
            </a:r>
            <a:endParaRPr lang="en-US" sz="2800" dirty="0">
              <a:solidFill>
                <a:schemeClr val="tx1"/>
              </a:solidFill>
            </a:endParaRPr>
          </a:p>
          <a:p>
            <a:pPr lvl="0">
              <a:lnSpc>
                <a:spcPct val="100000"/>
              </a:lnSpc>
              <a:spcBef>
                <a:spcPts val="0"/>
              </a:spcBef>
            </a:pPr>
            <a:r>
              <a:rPr lang="es-US" sz="2800" dirty="0">
                <a:solidFill>
                  <a:schemeClr val="tx1"/>
                </a:solidFill>
              </a:rPr>
              <a:t>Nadar</a:t>
            </a:r>
            <a:endParaRPr lang="en-US" sz="2800" dirty="0">
              <a:solidFill>
                <a:schemeClr val="tx1"/>
              </a:solidFill>
            </a:endParaRPr>
          </a:p>
          <a:p>
            <a:pPr lvl="0">
              <a:lnSpc>
                <a:spcPct val="100000"/>
              </a:lnSpc>
              <a:spcBef>
                <a:spcPts val="0"/>
              </a:spcBef>
            </a:pPr>
            <a:r>
              <a:rPr lang="es-US" sz="2800" dirty="0">
                <a:solidFill>
                  <a:schemeClr val="tx1"/>
                </a:solidFill>
              </a:rPr>
              <a:t>Bailar</a:t>
            </a:r>
            <a:endParaRPr lang="en-US" sz="2800" dirty="0">
              <a:solidFill>
                <a:schemeClr val="tx1"/>
              </a:solidFill>
            </a:endParaRPr>
          </a:p>
          <a:p>
            <a:pPr lvl="0">
              <a:lnSpc>
                <a:spcPct val="100000"/>
              </a:lnSpc>
              <a:spcBef>
                <a:spcPts val="0"/>
              </a:spcBef>
            </a:pPr>
            <a:r>
              <a:rPr lang="es-US" sz="2800" dirty="0">
                <a:solidFill>
                  <a:schemeClr val="tx1"/>
                </a:solidFill>
              </a:rPr>
              <a:t>Cantar</a:t>
            </a:r>
            <a:endParaRPr lang="en-US" sz="2800" dirty="0">
              <a:solidFill>
                <a:schemeClr val="tx1"/>
              </a:solidFill>
            </a:endParaRPr>
          </a:p>
          <a:p>
            <a:pPr lvl="0">
              <a:lnSpc>
                <a:spcPct val="100000"/>
              </a:lnSpc>
              <a:spcBef>
                <a:spcPts val="0"/>
              </a:spcBef>
            </a:pPr>
            <a:r>
              <a:rPr lang="es-US" sz="2800" dirty="0">
                <a:solidFill>
                  <a:schemeClr val="tx1"/>
                </a:solidFill>
              </a:rPr>
              <a:t>Dibujar</a:t>
            </a:r>
            <a:endParaRPr lang="en-US" sz="2800" dirty="0">
              <a:solidFill>
                <a:schemeClr val="tx1"/>
              </a:solidFill>
            </a:endParaRPr>
          </a:p>
          <a:p>
            <a:pPr lvl="0">
              <a:lnSpc>
                <a:spcPct val="100000"/>
              </a:lnSpc>
              <a:spcBef>
                <a:spcPts val="0"/>
              </a:spcBef>
            </a:pPr>
            <a:r>
              <a:rPr lang="es-US" sz="2800" dirty="0">
                <a:solidFill>
                  <a:schemeClr val="tx1"/>
                </a:solidFill>
              </a:rPr>
              <a:t>Usar la computadora</a:t>
            </a:r>
            <a:endParaRPr lang="en-US" sz="2800" dirty="0">
              <a:solidFill>
                <a:schemeClr val="tx1"/>
              </a:solidFill>
            </a:endParaRPr>
          </a:p>
          <a:p>
            <a:pPr lvl="0">
              <a:lnSpc>
                <a:spcPct val="100000"/>
              </a:lnSpc>
              <a:spcBef>
                <a:spcPts val="0"/>
              </a:spcBef>
            </a:pPr>
            <a:r>
              <a:rPr lang="es-US" sz="2800" dirty="0">
                <a:solidFill>
                  <a:schemeClr val="tx1"/>
                </a:solidFill>
              </a:rPr>
              <a:t>Ver la tele</a:t>
            </a:r>
            <a:endParaRPr lang="en-US" sz="2800" dirty="0">
              <a:solidFill>
                <a:schemeClr val="tx1"/>
              </a:solidFill>
            </a:endParaRPr>
          </a:p>
          <a:p>
            <a:pPr lvl="0">
              <a:lnSpc>
                <a:spcPct val="100000"/>
              </a:lnSpc>
              <a:spcBef>
                <a:spcPts val="0"/>
              </a:spcBef>
            </a:pPr>
            <a:r>
              <a:rPr lang="es-US" sz="2800" dirty="0">
                <a:solidFill>
                  <a:schemeClr val="tx1"/>
                </a:solidFill>
              </a:rPr>
              <a:t>Ver una película</a:t>
            </a:r>
            <a:endParaRPr lang="en-US" sz="2800" dirty="0">
              <a:solidFill>
                <a:schemeClr val="tx1"/>
              </a:solidFill>
            </a:endParaRPr>
          </a:p>
          <a:p>
            <a:pPr lvl="0">
              <a:lnSpc>
                <a:spcPct val="100000"/>
              </a:lnSpc>
              <a:spcBef>
                <a:spcPts val="0"/>
              </a:spcBef>
            </a:pPr>
            <a:r>
              <a:rPr lang="es-US" sz="2800" dirty="0" smtClean="0">
                <a:solidFill>
                  <a:schemeClr val="tx1"/>
                </a:solidFill>
              </a:rPr>
              <a:t>Leer</a:t>
            </a:r>
            <a:endParaRPr lang="en-US" sz="2800" dirty="0">
              <a:solidFill>
                <a:schemeClr val="tx1"/>
              </a:solidFill>
            </a:endParaRPr>
          </a:p>
        </p:txBody>
      </p:sp>
      <p:sp>
        <p:nvSpPr>
          <p:cNvPr id="8" name="Content Placeholder 2"/>
          <p:cNvSpPr txBox="1">
            <a:spLocks/>
          </p:cNvSpPr>
          <p:nvPr/>
        </p:nvSpPr>
        <p:spPr>
          <a:xfrm>
            <a:off x="5127172" y="1146629"/>
            <a:ext cx="5337628" cy="4688114"/>
          </a:xfrm>
          <a:prstGeom prst="rect">
            <a:avLst/>
          </a:prstGeom>
        </p:spPr>
        <p:txBody>
          <a:bodyPr vert="horz" lIns="91440" tIns="45720" rIns="91440" bIns="45720" rtlCol="0">
            <a:no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lvl="0">
              <a:lnSpc>
                <a:spcPct val="100000"/>
              </a:lnSpc>
              <a:spcBef>
                <a:spcPts val="0"/>
              </a:spcBef>
            </a:pPr>
            <a:r>
              <a:rPr lang="es-US" sz="2800" dirty="0">
                <a:solidFill>
                  <a:schemeClr val="tx1"/>
                </a:solidFill>
              </a:rPr>
              <a:t>Hacer la tarea</a:t>
            </a:r>
            <a:endParaRPr lang="en-US" sz="2800" dirty="0">
              <a:solidFill>
                <a:schemeClr val="tx1"/>
              </a:solidFill>
            </a:endParaRPr>
          </a:p>
          <a:p>
            <a:pPr lvl="0">
              <a:lnSpc>
                <a:spcPct val="100000"/>
              </a:lnSpc>
              <a:spcBef>
                <a:spcPts val="0"/>
              </a:spcBef>
            </a:pPr>
            <a:r>
              <a:rPr lang="es-US" sz="2800" dirty="0">
                <a:solidFill>
                  <a:schemeClr val="tx1"/>
                </a:solidFill>
              </a:rPr>
              <a:t>Estudiar</a:t>
            </a:r>
            <a:endParaRPr lang="en-US" sz="2800" dirty="0">
              <a:solidFill>
                <a:schemeClr val="tx1"/>
              </a:solidFill>
            </a:endParaRPr>
          </a:p>
          <a:p>
            <a:pPr lvl="0">
              <a:lnSpc>
                <a:spcPct val="100000"/>
              </a:lnSpc>
              <a:spcBef>
                <a:spcPts val="0"/>
              </a:spcBef>
            </a:pPr>
            <a:r>
              <a:rPr lang="es-US" sz="2800" dirty="0">
                <a:solidFill>
                  <a:schemeClr val="tx1"/>
                </a:solidFill>
              </a:rPr>
              <a:t>Ir de compras</a:t>
            </a:r>
            <a:endParaRPr lang="en-US" sz="2800" dirty="0">
              <a:solidFill>
                <a:schemeClr val="tx1"/>
              </a:solidFill>
            </a:endParaRPr>
          </a:p>
          <a:p>
            <a:pPr lvl="0">
              <a:lnSpc>
                <a:spcPct val="100000"/>
              </a:lnSpc>
              <a:spcBef>
                <a:spcPts val="0"/>
              </a:spcBef>
            </a:pPr>
            <a:r>
              <a:rPr lang="es-US" sz="2800" dirty="0">
                <a:solidFill>
                  <a:schemeClr val="tx1"/>
                </a:solidFill>
              </a:rPr>
              <a:t>Hablar por teléfono</a:t>
            </a:r>
            <a:endParaRPr lang="en-US" sz="2800" dirty="0">
              <a:solidFill>
                <a:schemeClr val="tx1"/>
              </a:solidFill>
            </a:endParaRPr>
          </a:p>
          <a:p>
            <a:pPr lvl="0">
              <a:lnSpc>
                <a:spcPct val="100000"/>
              </a:lnSpc>
              <a:spcBef>
                <a:spcPts val="0"/>
              </a:spcBef>
            </a:pPr>
            <a:r>
              <a:rPr lang="es-US" sz="2800" dirty="0">
                <a:solidFill>
                  <a:schemeClr val="tx1"/>
                </a:solidFill>
              </a:rPr>
              <a:t>Mandar textos</a:t>
            </a:r>
            <a:endParaRPr lang="en-US" sz="2800" dirty="0">
              <a:solidFill>
                <a:schemeClr val="tx1"/>
              </a:solidFill>
            </a:endParaRPr>
          </a:p>
          <a:p>
            <a:pPr lvl="0">
              <a:lnSpc>
                <a:spcPct val="100000"/>
              </a:lnSpc>
              <a:spcBef>
                <a:spcPts val="0"/>
              </a:spcBef>
            </a:pPr>
            <a:r>
              <a:rPr lang="es-US" sz="2800" dirty="0">
                <a:solidFill>
                  <a:schemeClr val="tx1"/>
                </a:solidFill>
              </a:rPr>
              <a:t>Escuchar a música</a:t>
            </a:r>
            <a:endParaRPr lang="en-US" sz="2800" dirty="0">
              <a:solidFill>
                <a:schemeClr val="tx1"/>
              </a:solidFill>
            </a:endParaRPr>
          </a:p>
          <a:p>
            <a:pPr lvl="0">
              <a:lnSpc>
                <a:spcPct val="100000"/>
              </a:lnSpc>
              <a:spcBef>
                <a:spcPts val="0"/>
              </a:spcBef>
            </a:pPr>
            <a:r>
              <a:rPr lang="es-US" sz="2800" dirty="0">
                <a:solidFill>
                  <a:schemeClr val="tx1"/>
                </a:solidFill>
              </a:rPr>
              <a:t>Comer</a:t>
            </a:r>
            <a:endParaRPr lang="en-US" sz="2800" dirty="0">
              <a:solidFill>
                <a:schemeClr val="tx1"/>
              </a:solidFill>
            </a:endParaRPr>
          </a:p>
          <a:p>
            <a:pPr lvl="0">
              <a:lnSpc>
                <a:spcPct val="100000"/>
              </a:lnSpc>
              <a:spcBef>
                <a:spcPts val="0"/>
              </a:spcBef>
            </a:pPr>
            <a:r>
              <a:rPr lang="es-US" sz="2800" dirty="0">
                <a:solidFill>
                  <a:schemeClr val="tx1"/>
                </a:solidFill>
              </a:rPr>
              <a:t>Dormir</a:t>
            </a:r>
            <a:endParaRPr lang="en-US" sz="2800" dirty="0">
              <a:solidFill>
                <a:schemeClr val="tx1"/>
              </a:solidFill>
            </a:endParaRPr>
          </a:p>
          <a:p>
            <a:pPr lvl="0">
              <a:lnSpc>
                <a:spcPct val="100000"/>
              </a:lnSpc>
              <a:spcBef>
                <a:spcPts val="0"/>
              </a:spcBef>
            </a:pPr>
            <a:r>
              <a:rPr lang="es-US" sz="2800" dirty="0">
                <a:solidFill>
                  <a:schemeClr val="tx1"/>
                </a:solidFill>
              </a:rPr>
              <a:t>Limpiar la casa</a:t>
            </a:r>
            <a:endParaRPr lang="en-US" sz="2800" dirty="0">
              <a:solidFill>
                <a:schemeClr val="tx1"/>
              </a:solidFill>
            </a:endParaRPr>
          </a:p>
          <a:p>
            <a:pPr lvl="0">
              <a:lnSpc>
                <a:spcPct val="100000"/>
              </a:lnSpc>
              <a:spcBef>
                <a:spcPts val="0"/>
              </a:spcBef>
            </a:pPr>
            <a:r>
              <a:rPr lang="es-US" sz="2800" dirty="0">
                <a:solidFill>
                  <a:schemeClr val="tx1"/>
                </a:solidFill>
              </a:rPr>
              <a:t>Cocinar</a:t>
            </a:r>
            <a:endParaRPr lang="en-US" sz="2800" dirty="0">
              <a:solidFill>
                <a:schemeClr val="tx1"/>
              </a:solidFill>
            </a:endParaRPr>
          </a:p>
          <a:p>
            <a:pPr lvl="0">
              <a:lnSpc>
                <a:spcPct val="100000"/>
              </a:lnSpc>
              <a:spcBef>
                <a:spcPts val="0"/>
              </a:spcBef>
            </a:pPr>
            <a:r>
              <a:rPr lang="en-US" sz="2800" dirty="0">
                <a:solidFill>
                  <a:schemeClr val="tx1"/>
                </a:solidFill>
              </a:rPr>
              <a:t>Self-selected </a:t>
            </a:r>
            <a:r>
              <a:rPr lang="en-US" sz="2800" dirty="0" smtClean="0">
                <a:solidFill>
                  <a:schemeClr val="tx1"/>
                </a:solidFill>
              </a:rPr>
              <a:t>vocabulary</a:t>
            </a:r>
            <a:endParaRPr lang="en-US" sz="2800" dirty="0">
              <a:solidFill>
                <a:schemeClr val="tx1"/>
              </a:solidFill>
            </a:endParaRPr>
          </a:p>
        </p:txBody>
      </p:sp>
    </p:spTree>
    <p:extLst>
      <p:ext uri="{BB962C8B-B14F-4D97-AF65-F5344CB8AC3E}">
        <p14:creationId xmlns:p14="http://schemas.microsoft.com/office/powerpoint/2010/main" val="169800055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Quiz </a:t>
            </a:r>
            <a:r>
              <a:rPr lang="en-US" dirty="0" err="1" smtClean="0"/>
              <a:t>Quiz</a:t>
            </a:r>
            <a:r>
              <a:rPr lang="en-US" dirty="0" smtClean="0"/>
              <a:t> Trade Teacher Instructions:</a:t>
            </a:r>
            <a:endParaRPr lang="en-US" dirty="0"/>
          </a:p>
        </p:txBody>
      </p:sp>
      <p:sp>
        <p:nvSpPr>
          <p:cNvPr id="3" name="Content Placeholder 2"/>
          <p:cNvSpPr>
            <a:spLocks noGrp="1"/>
          </p:cNvSpPr>
          <p:nvPr>
            <p:ph idx="1"/>
          </p:nvPr>
        </p:nvSpPr>
        <p:spPr>
          <a:xfrm>
            <a:off x="1143000" y="1669143"/>
            <a:ext cx="9872871" cy="4905827"/>
          </a:xfrm>
        </p:spPr>
        <p:txBody>
          <a:bodyPr>
            <a:normAutofit fontScale="70000" lnSpcReduction="20000"/>
          </a:bodyPr>
          <a:lstStyle/>
          <a:p>
            <a:pPr lvl="0"/>
            <a:r>
              <a:rPr lang="en-US" sz="2400" dirty="0"/>
              <a:t>Print a class set of the following </a:t>
            </a:r>
            <a:r>
              <a:rPr lang="en-US" sz="2400" dirty="0" smtClean="0"/>
              <a:t>slide, </a:t>
            </a:r>
            <a:r>
              <a:rPr lang="en-US" sz="2400" dirty="0"/>
              <a:t>front/back.  (You’ll need to print </a:t>
            </a:r>
            <a:r>
              <a:rPr lang="en-US" sz="2400" dirty="0" smtClean="0"/>
              <a:t>more than one set depending on your class size)</a:t>
            </a:r>
            <a:endParaRPr lang="en-US" sz="2400" dirty="0"/>
          </a:p>
          <a:p>
            <a:pPr lvl="0"/>
            <a:r>
              <a:rPr lang="en-US" sz="2400" dirty="0"/>
              <a:t>Cut out each </a:t>
            </a:r>
            <a:r>
              <a:rPr lang="en-US" sz="2400" dirty="0" smtClean="0"/>
              <a:t>square. </a:t>
            </a:r>
          </a:p>
          <a:p>
            <a:pPr lvl="0"/>
            <a:r>
              <a:rPr lang="en-US" sz="2400" dirty="0" smtClean="0"/>
              <a:t>Review the question “¿</a:t>
            </a:r>
            <a:r>
              <a:rPr lang="en-US" sz="2400" dirty="0" err="1" smtClean="0"/>
              <a:t>Qué</a:t>
            </a:r>
            <a:r>
              <a:rPr lang="en-US" sz="2400" dirty="0" smtClean="0"/>
              <a:t> </a:t>
            </a:r>
            <a:r>
              <a:rPr lang="en-US" sz="2400" dirty="0" err="1" smtClean="0"/>
              <a:t>te</a:t>
            </a:r>
            <a:r>
              <a:rPr lang="en-US" sz="2400" dirty="0" smtClean="0"/>
              <a:t> </a:t>
            </a:r>
            <a:r>
              <a:rPr lang="en-US" sz="2400" dirty="0" err="1" smtClean="0"/>
              <a:t>gusta</a:t>
            </a:r>
            <a:r>
              <a:rPr lang="en-US" sz="2400" dirty="0" smtClean="0"/>
              <a:t> </a:t>
            </a:r>
            <a:r>
              <a:rPr lang="en-US" sz="2400" dirty="0" err="1" smtClean="0"/>
              <a:t>hacer</a:t>
            </a:r>
            <a:r>
              <a:rPr lang="en-US" sz="2400" dirty="0" smtClean="0"/>
              <a:t>?” or “</a:t>
            </a:r>
            <a:r>
              <a:rPr lang="en-US" sz="2400" dirty="0" err="1"/>
              <a:t>Qué</a:t>
            </a:r>
            <a:r>
              <a:rPr lang="en-US" sz="2400" dirty="0"/>
              <a:t> </a:t>
            </a:r>
            <a:r>
              <a:rPr lang="en-US" sz="2400" dirty="0" smtClean="0"/>
              <a:t>no </a:t>
            </a:r>
            <a:r>
              <a:rPr lang="en-US" sz="2400" dirty="0" err="1" smtClean="0"/>
              <a:t>te</a:t>
            </a:r>
            <a:r>
              <a:rPr lang="en-US" sz="2400" dirty="0" smtClean="0"/>
              <a:t> </a:t>
            </a:r>
            <a:r>
              <a:rPr lang="en-US" sz="2400" dirty="0" err="1"/>
              <a:t>gusta</a:t>
            </a:r>
            <a:r>
              <a:rPr lang="en-US" sz="2400" dirty="0"/>
              <a:t> </a:t>
            </a:r>
            <a:r>
              <a:rPr lang="en-US" sz="2400" dirty="0" err="1"/>
              <a:t>hacer</a:t>
            </a:r>
            <a:r>
              <a:rPr lang="en-US" sz="2400" dirty="0"/>
              <a:t>?” </a:t>
            </a:r>
            <a:endParaRPr lang="en-US" sz="2400" dirty="0" smtClean="0"/>
          </a:p>
          <a:p>
            <a:pPr lvl="1"/>
            <a:r>
              <a:rPr lang="en-US" dirty="0" smtClean="0"/>
              <a:t>Students </a:t>
            </a:r>
            <a:r>
              <a:rPr lang="en-US" dirty="0"/>
              <a:t>will need you to explain to them that </a:t>
            </a:r>
            <a:r>
              <a:rPr lang="en-US" dirty="0" err="1"/>
              <a:t>hacer</a:t>
            </a:r>
            <a:r>
              <a:rPr lang="en-US" dirty="0"/>
              <a:t> means “to do” and they don’t need to use it in their answer.</a:t>
            </a:r>
          </a:p>
          <a:p>
            <a:pPr lvl="0"/>
            <a:r>
              <a:rPr lang="en-US" sz="2400" dirty="0"/>
              <a:t>Give one square to each student.  It’s ok that some students have the same card</a:t>
            </a:r>
            <a:r>
              <a:rPr lang="en-US" sz="2400" dirty="0" smtClean="0"/>
              <a:t>!</a:t>
            </a:r>
          </a:p>
          <a:p>
            <a:pPr lvl="0"/>
            <a:r>
              <a:rPr lang="en-US" sz="2400" dirty="0" smtClean="0"/>
              <a:t>Each pair of students needs a whiteboard, a whiteboard marker, and a whiteboard eraser.</a:t>
            </a:r>
            <a:endParaRPr lang="en-US" sz="2400" dirty="0"/>
          </a:p>
          <a:p>
            <a:pPr lvl="0"/>
            <a:r>
              <a:rPr lang="en-US" sz="2400" dirty="0"/>
              <a:t>Students practice asking the question in Spanish.</a:t>
            </a:r>
          </a:p>
          <a:p>
            <a:pPr lvl="0"/>
            <a:r>
              <a:rPr lang="en-US" sz="2400" dirty="0"/>
              <a:t>Students practice how the answer should sound in Spanish</a:t>
            </a:r>
            <a:r>
              <a:rPr lang="en-US" sz="2400" dirty="0" smtClean="0"/>
              <a:t>. “me </a:t>
            </a:r>
            <a:r>
              <a:rPr lang="en-US" sz="2400" dirty="0" err="1" smtClean="0"/>
              <a:t>gusta</a:t>
            </a:r>
            <a:r>
              <a:rPr lang="en-US" sz="2400" dirty="0" smtClean="0"/>
              <a:t>…” Or no me </a:t>
            </a:r>
            <a:r>
              <a:rPr lang="en-US" sz="2400" dirty="0" err="1" smtClean="0"/>
              <a:t>gusta</a:t>
            </a:r>
            <a:r>
              <a:rPr lang="en-US" sz="2400" dirty="0" smtClean="0"/>
              <a:t>…”</a:t>
            </a:r>
            <a:endParaRPr lang="en-US" sz="2400" dirty="0"/>
          </a:p>
          <a:p>
            <a:pPr lvl="0"/>
            <a:r>
              <a:rPr lang="en-US" sz="2400" dirty="0"/>
              <a:t>Students take their card, stand up, and find a partner.</a:t>
            </a:r>
          </a:p>
          <a:p>
            <a:pPr lvl="0"/>
            <a:r>
              <a:rPr lang="en-US" sz="2400" dirty="0"/>
              <a:t>Partner A quizzes Partner B by holding up his card &amp; asking the question on the back.  Partner B must answer the question in Spanish based on the </a:t>
            </a:r>
            <a:r>
              <a:rPr lang="en-US" sz="2400" dirty="0" smtClean="0"/>
              <a:t>picture on the whiteboard.</a:t>
            </a:r>
          </a:p>
          <a:p>
            <a:pPr lvl="0"/>
            <a:r>
              <a:rPr lang="en-US" sz="2400" dirty="0" smtClean="0"/>
              <a:t>Once Partner B gets it right, they switch cards.</a:t>
            </a:r>
          </a:p>
          <a:p>
            <a:pPr lvl="0"/>
            <a:r>
              <a:rPr lang="en-US" sz="2400" dirty="0" smtClean="0"/>
              <a:t>The teacher will instruct students to find a new partner.</a:t>
            </a:r>
          </a:p>
          <a:p>
            <a:pPr lvl="0"/>
            <a:r>
              <a:rPr lang="en-US" sz="2400" dirty="0" smtClean="0"/>
              <a:t>Repeat the process as many times as you would like.</a:t>
            </a:r>
          </a:p>
          <a:p>
            <a:pPr marL="45720" indent="0">
              <a:buNone/>
            </a:pPr>
            <a:endParaRPr lang="en-US" dirty="0"/>
          </a:p>
        </p:txBody>
      </p:sp>
    </p:spTree>
    <p:extLst>
      <p:ext uri="{BB962C8B-B14F-4D97-AF65-F5344CB8AC3E}">
        <p14:creationId xmlns:p14="http://schemas.microsoft.com/office/powerpoint/2010/main" val="186954737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Quiz </a:t>
            </a:r>
            <a:r>
              <a:rPr lang="en-US" dirty="0" err="1"/>
              <a:t>Q</a:t>
            </a:r>
            <a:r>
              <a:rPr lang="en-US" dirty="0" err="1" smtClean="0"/>
              <a:t>uiz</a:t>
            </a:r>
            <a:r>
              <a:rPr lang="en-US" dirty="0" smtClean="0"/>
              <a:t> Trade Student Instructions:</a:t>
            </a:r>
            <a:endParaRPr lang="en-US" dirty="0"/>
          </a:p>
        </p:txBody>
      </p:sp>
      <p:sp>
        <p:nvSpPr>
          <p:cNvPr id="3" name="Content Placeholder 2"/>
          <p:cNvSpPr>
            <a:spLocks noGrp="1"/>
          </p:cNvSpPr>
          <p:nvPr>
            <p:ph idx="1"/>
          </p:nvPr>
        </p:nvSpPr>
        <p:spPr/>
        <p:txBody>
          <a:bodyPr/>
          <a:lstStyle/>
          <a:p>
            <a:r>
              <a:rPr lang="en-US" dirty="0" smtClean="0"/>
              <a:t>Half the class has an index card with a question using GUSTAR</a:t>
            </a:r>
          </a:p>
          <a:p>
            <a:r>
              <a:rPr lang="en-US" dirty="0" smtClean="0"/>
              <a:t>Half the class has a picture with an activity</a:t>
            </a:r>
          </a:p>
          <a:p>
            <a:endParaRPr lang="en-US" dirty="0"/>
          </a:p>
          <a:p>
            <a:r>
              <a:rPr lang="en-US" dirty="0" smtClean="0"/>
              <a:t>Pair up and write a sentence using GUSTAR and the activity</a:t>
            </a:r>
          </a:p>
          <a:p>
            <a:r>
              <a:rPr lang="en-US" dirty="0" smtClean="0"/>
              <a:t>Switch cards each time</a:t>
            </a:r>
            <a:endParaRPr lang="en-US" dirty="0"/>
          </a:p>
        </p:txBody>
      </p:sp>
    </p:spTree>
    <p:extLst>
      <p:ext uri="{BB962C8B-B14F-4D97-AF65-F5344CB8AC3E}">
        <p14:creationId xmlns:p14="http://schemas.microsoft.com/office/powerpoint/2010/main" val="3464078529"/>
      </p:ext>
    </p:extLst>
  </p:cSld>
  <p:clrMapOvr>
    <a:masterClrMapping/>
  </p:clrMapOvr>
  <p:timing>
    <p:tnLst>
      <p:par>
        <p:cTn id="1" dur="indefinite" restart="never" nodeType="tmRoot"/>
      </p:par>
    </p:tnLst>
  </p:timing>
</p:sld>
</file>

<file path=ppt/theme/theme1.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734</TotalTime>
  <Words>7899</Words>
  <Application>Microsoft Office PowerPoint</Application>
  <PresentationFormat>Widescreen</PresentationFormat>
  <Paragraphs>1071</Paragraphs>
  <Slides>177</Slides>
  <Notes>0</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177</vt:i4>
      </vt:variant>
    </vt:vector>
  </HeadingPairs>
  <TitlesOfParts>
    <vt:vector size="187" baseType="lpstr">
      <vt:lpstr>Arial</vt:lpstr>
      <vt:lpstr>Calibri</vt:lpstr>
      <vt:lpstr>Calibri Light</vt:lpstr>
      <vt:lpstr>Corbel</vt:lpstr>
      <vt:lpstr>Trebuchet MS</vt:lpstr>
      <vt:lpstr>Wingdings</vt:lpstr>
      <vt:lpstr>Basis</vt:lpstr>
      <vt:lpstr>Office Theme</vt:lpstr>
      <vt:lpstr>5_Office Theme</vt:lpstr>
      <vt:lpstr>1_Office Theme</vt:lpstr>
      <vt:lpstr>Confianza en Mis habilidades</vt:lpstr>
      <vt:lpstr>NOTES FOR THE TEACHER:</vt:lpstr>
      <vt:lpstr>Día 1</vt:lpstr>
      <vt:lpstr>Día 2 </vt:lpstr>
      <vt:lpstr>Entrevista de intereses</vt:lpstr>
      <vt:lpstr>¿Cómo te llamas?</vt:lpstr>
      <vt:lpstr>Pre-Assessment</vt:lpstr>
      <vt:lpstr>Los objetivos “ I CAN…”</vt:lpstr>
      <vt:lpstr>Las preguntas esenciales “THE WHY”</vt:lpstr>
      <vt:lpstr>Story Like a Rockstar</vt:lpstr>
      <vt:lpstr>No Spoiler Rule</vt:lpstr>
      <vt:lpstr>Vocabulario Tema 1 Lista A</vt:lpstr>
      <vt:lpstr>Alto(a)</vt:lpstr>
      <vt:lpstr>Bajo(a)</vt:lpstr>
      <vt:lpstr>Gordo(a)</vt:lpstr>
      <vt:lpstr>Flaco(a)</vt:lpstr>
      <vt:lpstr>Fuerte</vt:lpstr>
      <vt:lpstr>Débil</vt:lpstr>
      <vt:lpstr>Bonito(a)</vt:lpstr>
      <vt:lpstr>Guapo(a)</vt:lpstr>
      <vt:lpstr>De pelo negro</vt:lpstr>
      <vt:lpstr>De pelo castaño</vt:lpstr>
      <vt:lpstr>Rubio(a)</vt:lpstr>
      <vt:lpstr>Pelirrojo(a)</vt:lpstr>
      <vt:lpstr>Moreno(a)</vt:lpstr>
      <vt:lpstr>De piel clara</vt:lpstr>
      <vt:lpstr>Self-selected vocabulary</vt:lpstr>
      <vt:lpstr>Vocabulario Tema 1 Lista A</vt:lpstr>
      <vt:lpstr>Día 3</vt:lpstr>
      <vt:lpstr>El juego de memoria</vt:lpstr>
      <vt:lpstr>PowerPoint Presentation</vt:lpstr>
      <vt:lpstr>PowerPoint Presentation</vt:lpstr>
      <vt:lpstr>Mini-repaso “SER”</vt:lpstr>
      <vt:lpstr>Foldable (have student make and glue in their notebooks)</vt:lpstr>
      <vt:lpstr>Los SUPER 7</vt:lpstr>
      <vt:lpstr>Los SUPER 7</vt:lpstr>
      <vt:lpstr>Nombre _____________ La flor de descripciones</vt:lpstr>
      <vt:lpstr>Adivina quién </vt:lpstr>
      <vt:lpstr>Día 4</vt:lpstr>
      <vt:lpstr>Video: ¿Cómo eres?</vt:lpstr>
      <vt:lpstr>Foldable con preguntas (have students make and glue in their notebooks)</vt:lpstr>
      <vt:lpstr>Story Like a Rockstar</vt:lpstr>
      <vt:lpstr>Remind them about the “No Spoiler Rule”</vt:lpstr>
      <vt:lpstr>Vocabulario Tema 1 Lista B</vt:lpstr>
      <vt:lpstr>Simpático(a)</vt:lpstr>
      <vt:lpstr>Antipático(a)</vt:lpstr>
      <vt:lpstr>Amable</vt:lpstr>
      <vt:lpstr>Inteligente</vt:lpstr>
      <vt:lpstr>Activo(a)</vt:lpstr>
      <vt:lpstr>Perezoso(a)</vt:lpstr>
      <vt:lpstr>Honesto(a)</vt:lpstr>
      <vt:lpstr>Leal</vt:lpstr>
      <vt:lpstr>Gracioso(a)</vt:lpstr>
      <vt:lpstr>Serio(a)</vt:lpstr>
      <vt:lpstr>Callado(a)</vt:lpstr>
      <vt:lpstr>Tímido(a)</vt:lpstr>
      <vt:lpstr>Atlético(a)</vt:lpstr>
      <vt:lpstr>Self-selected vocabulary</vt:lpstr>
      <vt:lpstr>Vocabulario Tema 1 Lista B</vt:lpstr>
      <vt:lpstr>Práctica en pizarra blanca</vt:lpstr>
      <vt:lpstr>Día 5</vt:lpstr>
      <vt:lpstr>Lectura: My Name (From House on Mango Street) por Sandra Cisneros</vt:lpstr>
      <vt:lpstr>Handprints</vt:lpstr>
      <vt:lpstr>Preguntas de reflección: </vt:lpstr>
      <vt:lpstr>Día 6</vt:lpstr>
      <vt:lpstr>Adivina quién con Disney</vt:lpstr>
      <vt:lpstr>Adivina quién con Disney</vt:lpstr>
      <vt:lpstr>Story Like a Rockstar</vt:lpstr>
      <vt:lpstr>Remind them about the “No Spoiler Rule”</vt:lpstr>
      <vt:lpstr>Vocabulario Tema 1 Lista C</vt:lpstr>
      <vt:lpstr>Jugar deportes</vt:lpstr>
      <vt:lpstr>Jugar videojuegos</vt:lpstr>
      <vt:lpstr>Correr</vt:lpstr>
      <vt:lpstr>Hacer ejercicio</vt:lpstr>
      <vt:lpstr>Nadar</vt:lpstr>
      <vt:lpstr>Bailar</vt:lpstr>
      <vt:lpstr>Cantar</vt:lpstr>
      <vt:lpstr>Dibujar</vt:lpstr>
      <vt:lpstr>Usar la computadora</vt:lpstr>
      <vt:lpstr>Ver la tele</vt:lpstr>
      <vt:lpstr>Ver una película</vt:lpstr>
      <vt:lpstr>Leer</vt:lpstr>
      <vt:lpstr>Hacer la tarea</vt:lpstr>
      <vt:lpstr>Estudiar</vt:lpstr>
      <vt:lpstr>Ir de compras</vt:lpstr>
      <vt:lpstr>Hablar por teléfono</vt:lpstr>
      <vt:lpstr>Mandar textos</vt:lpstr>
      <vt:lpstr>Escuchar a música</vt:lpstr>
      <vt:lpstr>Comer</vt:lpstr>
      <vt:lpstr>Dormir</vt:lpstr>
      <vt:lpstr>Limpiar la casa</vt:lpstr>
      <vt:lpstr>Cocinar</vt:lpstr>
      <vt:lpstr>Self-selected vocabulary</vt:lpstr>
      <vt:lpstr>Vocabulario Tema 1 Lista C</vt:lpstr>
      <vt:lpstr>Vocabulario Tema 1 Lista C</vt:lpstr>
      <vt:lpstr>Me gusta manos</vt:lpstr>
      <vt:lpstr>Sort these activities (at least 10)</vt:lpstr>
      <vt:lpstr>Quiz Quiz Trade Teacher Instructions:</vt:lpstr>
      <vt:lpstr>Quiz Quiz Trade Student Instructions:</vt:lpstr>
      <vt:lpstr>PowerPoint Presentation</vt:lpstr>
      <vt:lpstr>PowerPoint Presentation</vt:lpstr>
      <vt:lpstr>Día 7</vt:lpstr>
      <vt:lpstr>Audio Practice Teacher Instructions:</vt:lpstr>
      <vt:lpstr>Audio Practice</vt:lpstr>
      <vt:lpstr>Inductive Sorting</vt:lpstr>
      <vt:lpstr>PowerPoint Presentation</vt:lpstr>
      <vt:lpstr>Apuntes: El presente</vt:lpstr>
      <vt:lpstr>Foldable -AR VERBS (have students make and glue in their notebooks)</vt:lpstr>
      <vt:lpstr>-AR VERBS</vt:lpstr>
      <vt:lpstr>Foldable –ER/IR VERBS (have students make and glue in their notebooks)</vt:lpstr>
      <vt:lpstr>-ER VERBS</vt:lpstr>
      <vt:lpstr>-IR VERBS</vt:lpstr>
      <vt:lpstr>¿Quién lo dijo? Parte 1: Identify who said each of the following sentences using your knowledge of present tense verbs. Some answer choices will be used more than once.</vt:lpstr>
      <vt:lpstr>Día 8</vt:lpstr>
      <vt:lpstr>Traveling Dictado</vt:lpstr>
      <vt:lpstr>Traveling Dictado Sentences</vt:lpstr>
      <vt:lpstr>dormir, poder, jugar</vt:lpstr>
      <vt:lpstr>querer, tener, despertarse </vt:lpstr>
      <vt:lpstr>decir, vestirse</vt:lpstr>
      <vt:lpstr>-go Verbs ***These verbs are only different in the YO form***</vt:lpstr>
      <vt:lpstr>Another Different “Yo” Verb ***This verb is only different in the YO form***</vt:lpstr>
      <vt:lpstr>Total Rule Breakers</vt:lpstr>
      <vt:lpstr>Total Rule Breakers</vt:lpstr>
      <vt:lpstr>Matamoscas</vt:lpstr>
      <vt:lpstr>Matamoscas</vt:lpstr>
      <vt:lpstr>Matamoscas script</vt:lpstr>
      <vt:lpstr>Lectura + Preguntas de comprensión</vt:lpstr>
      <vt:lpstr>Día 9</vt:lpstr>
      <vt:lpstr>Práctica en pizarra blanca- You may re-use images from your Day 4 practice or choose new images</vt:lpstr>
      <vt:lpstr>Prueba #1</vt:lpstr>
      <vt:lpstr>Story Like a Rockstar</vt:lpstr>
      <vt:lpstr>Remind them about the “No Spoiler Rule”</vt:lpstr>
      <vt:lpstr>Vocabulario Tema 1 Lista D</vt:lpstr>
      <vt:lpstr>El parque</vt:lpstr>
      <vt:lpstr>La piscina</vt:lpstr>
      <vt:lpstr>El cine</vt:lpstr>
      <vt:lpstr>El restaurante</vt:lpstr>
      <vt:lpstr>El café </vt:lpstr>
      <vt:lpstr>La escuela</vt:lpstr>
      <vt:lpstr>La casa</vt:lpstr>
      <vt:lpstr>El gimnasio</vt:lpstr>
      <vt:lpstr>La playa</vt:lpstr>
      <vt:lpstr>El museo</vt:lpstr>
      <vt:lpstr>El centro comercial</vt:lpstr>
      <vt:lpstr>La fiesta</vt:lpstr>
      <vt:lpstr>La iglesia</vt:lpstr>
      <vt:lpstr>El centro</vt:lpstr>
      <vt:lpstr>El supermercado</vt:lpstr>
      <vt:lpstr>Self-selected vocabulary</vt:lpstr>
      <vt:lpstr>Vocabulario Tema 1 Lista D</vt:lpstr>
      <vt:lpstr>Piccionario</vt:lpstr>
      <vt:lpstr>Día 10</vt:lpstr>
      <vt:lpstr>¿Qué son verbos reflexivos?</vt:lpstr>
      <vt:lpstr>Verbos reflexivos</vt:lpstr>
      <vt:lpstr>Verbos reflexivos</vt:lpstr>
      <vt:lpstr>Ejemplo:</vt:lpstr>
      <vt:lpstr>Centros de práctica (see attachment)</vt:lpstr>
      <vt:lpstr>Día 11</vt:lpstr>
      <vt:lpstr>Reverse Charades</vt:lpstr>
      <vt:lpstr>Reverse Charades</vt:lpstr>
      <vt:lpstr>Audio Practice in Student Journals</vt:lpstr>
      <vt:lpstr>Ping-Pong Reading</vt:lpstr>
      <vt:lpstr>Ping-Pong Reading</vt:lpstr>
      <vt:lpstr>Día 12</vt:lpstr>
      <vt:lpstr>Silly Sentences</vt:lpstr>
      <vt:lpstr>Silly Sentencce (to read aloud)</vt:lpstr>
      <vt:lpstr>Infografía: ¿A qué dedicas tu tiempo libre?</vt:lpstr>
      <vt:lpstr>¿A qué dedicas tu tiempo libre?</vt:lpstr>
      <vt:lpstr>¿A qué dedicas tu tiempo libre?</vt:lpstr>
      <vt:lpstr>¿A qué dedicas tu tiempo libre?</vt:lpstr>
      <vt:lpstr>¿A qué dedicas tu tiempo libre?</vt:lpstr>
      <vt:lpstr>¿A qué dedicas tu tiempo libre?</vt:lpstr>
      <vt:lpstr>¿A qué dedicas tu tiempo libre?</vt:lpstr>
      <vt:lpstr>Día 13</vt:lpstr>
      <vt:lpstr>Scenario:</vt:lpstr>
      <vt:lpstr>Día 14</vt:lpstr>
      <vt:lpstr>Día 15</vt:lpstr>
    </vt:vector>
  </TitlesOfParts>
  <Company>Cy-Fair ISD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HALEY HANSEN</dc:creator>
  <cp:lastModifiedBy>HALEY HANSEN</cp:lastModifiedBy>
  <cp:revision>204</cp:revision>
  <dcterms:created xsi:type="dcterms:W3CDTF">2017-06-12T16:02:58Z</dcterms:created>
  <dcterms:modified xsi:type="dcterms:W3CDTF">2017-06-14T20:26:51Z</dcterms:modified>
</cp:coreProperties>
</file>