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8" r:id="rId23"/>
    <p:sldId id="279" r:id="rId24"/>
    <p:sldId id="280" r:id="rId25"/>
    <p:sldId id="277" r:id="rId26"/>
    <p:sldId id="284" r:id="rId27"/>
    <p:sldId id="282" r:id="rId28"/>
    <p:sldId id="283" r:id="rId29"/>
  </p:sldIdLst>
  <p:sldSz cx="10160000" cy="7620000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2C4C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8297" autoAdjust="0"/>
    <p:restoredTop sz="90929"/>
  </p:normalViewPr>
  <p:slideViewPr>
    <p:cSldViewPr snapToGrid="0">
      <p:cViewPr>
        <p:scale>
          <a:sx n="170" d="100"/>
          <a:sy n="170" d="100"/>
        </p:scale>
        <p:origin x="2606" y="-5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41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58C4BE18-CF4D-4DAB-A946-0E08C26272C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114343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6B6A0B6-DC2E-470C-AA9E-A18E296F875B}" type="slidenum">
              <a:rPr lang="en-US"/>
              <a:pPr/>
              <a:t>1</a:t>
            </a:fld>
            <a:endParaRPr lang="en-US"/>
          </a:p>
        </p:txBody>
      </p:sp>
      <p:sp>
        <p:nvSpPr>
          <p:cNvPr id="3073" name="Rectangle 1"/>
          <p:cNvSpPr>
            <a:spLocks noGrp="1" noRot="1" noChangeAspect="1" noChangeArrowheads="1"/>
          </p:cNvSpPr>
          <p:nvPr>
            <p:ph type="sldImg"/>
          </p:nvPr>
        </p:nvSpPr>
        <p:spPr>
          <a:ln/>
        </p:spPr>
      </p:sp>
      <p:sp>
        <p:nvSpPr>
          <p:cNvPr id="3074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 lIns="0" tIns="0" rIns="0" bIns="0"/>
          <a:lstStyle/>
          <a:p>
            <a:pPr>
              <a:lnSpc>
                <a:spcPct val="95000"/>
              </a:lnSpc>
              <a:spcBef>
                <a:spcPct val="0"/>
              </a:spcBef>
            </a:pPr>
            <a:endParaRPr lang="en-US" sz="1600" dirty="0">
              <a:solidFill>
                <a:srgbClr val="000000"/>
              </a:solidFill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515BE9B-4475-4862-8208-A4C15754B668}" type="slidenum">
              <a:rPr lang="en-US"/>
              <a:pPr/>
              <a:t>10</a:t>
            </a:fld>
            <a:endParaRPr lang="en-US"/>
          </a:p>
        </p:txBody>
      </p:sp>
      <p:sp>
        <p:nvSpPr>
          <p:cNvPr id="22529" name="Rectangle 1"/>
          <p:cNvSpPr>
            <a:spLocks noGrp="1" noRot="1" noChangeAspect="1" noChangeArrowheads="1"/>
          </p:cNvSpPr>
          <p:nvPr>
            <p:ph type="sldImg"/>
          </p:nvPr>
        </p:nvSpPr>
        <p:spPr>
          <a:ln/>
        </p:spPr>
      </p:sp>
      <p:sp>
        <p:nvSpPr>
          <p:cNvPr id="22530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 lIns="0" tIns="0" rIns="0" bIns="0"/>
          <a:lstStyle/>
          <a:p>
            <a:pPr>
              <a:lnSpc>
                <a:spcPct val="95000"/>
              </a:lnSpc>
              <a:spcBef>
                <a:spcPct val="0"/>
              </a:spcBef>
            </a:pPr>
            <a:endParaRPr lang="en-US" sz="1600" dirty="0">
              <a:solidFill>
                <a:srgbClr val="000000"/>
              </a:solidFill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0C289A0-BA22-44CD-8214-7CF4DDFB4CC9}" type="slidenum">
              <a:rPr lang="en-US"/>
              <a:pPr/>
              <a:t>13</a:t>
            </a:fld>
            <a:endParaRPr lang="en-US"/>
          </a:p>
        </p:txBody>
      </p:sp>
      <p:sp>
        <p:nvSpPr>
          <p:cNvPr id="26625" name="Rectangle 1"/>
          <p:cNvSpPr>
            <a:spLocks noGrp="1" noRot="1" noChangeAspect="1" noChangeArrowheads="1"/>
          </p:cNvSpPr>
          <p:nvPr>
            <p:ph type="sldImg"/>
          </p:nvPr>
        </p:nvSpPr>
        <p:spPr>
          <a:ln/>
        </p:spPr>
      </p:sp>
      <p:sp>
        <p:nvSpPr>
          <p:cNvPr id="26626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 lIns="0" tIns="0" rIns="0" bIns="0"/>
          <a:lstStyle/>
          <a:p>
            <a:pPr>
              <a:lnSpc>
                <a:spcPct val="95000"/>
              </a:lnSpc>
              <a:spcBef>
                <a:spcPct val="0"/>
              </a:spcBef>
            </a:pPr>
            <a:endParaRPr lang="en-US" sz="1600" dirty="0">
              <a:solidFill>
                <a:srgbClr val="000000"/>
              </a:solidFill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C1604B3-C9DE-444D-8F52-388A713202C9}" type="slidenum">
              <a:rPr lang="en-US"/>
              <a:pPr/>
              <a:t>14</a:t>
            </a:fld>
            <a:endParaRPr lang="en-US"/>
          </a:p>
        </p:txBody>
      </p:sp>
      <p:sp>
        <p:nvSpPr>
          <p:cNvPr id="28673" name="Rectangle 1"/>
          <p:cNvSpPr>
            <a:spLocks noGrp="1" noRot="1" noChangeAspect="1" noChangeArrowheads="1"/>
          </p:cNvSpPr>
          <p:nvPr>
            <p:ph type="sldImg"/>
          </p:nvPr>
        </p:nvSpPr>
        <p:spPr>
          <a:ln/>
        </p:spPr>
      </p:sp>
      <p:sp>
        <p:nvSpPr>
          <p:cNvPr id="28674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 lIns="0" tIns="0" rIns="0" bIns="0"/>
          <a:lstStyle/>
          <a:p>
            <a:pPr>
              <a:lnSpc>
                <a:spcPct val="95000"/>
              </a:lnSpc>
              <a:spcBef>
                <a:spcPct val="0"/>
              </a:spcBef>
            </a:pPr>
            <a:endParaRPr lang="en-US" sz="1600" dirty="0">
              <a:solidFill>
                <a:srgbClr val="000000"/>
              </a:solidFill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1CAFC59-9AAC-4FB8-9FBC-847DA0E94CD5}" type="slidenum">
              <a:rPr lang="en-US"/>
              <a:pPr/>
              <a:t>15</a:t>
            </a:fld>
            <a:endParaRPr lang="en-US"/>
          </a:p>
        </p:txBody>
      </p:sp>
      <p:sp>
        <p:nvSpPr>
          <p:cNvPr id="30721" name="Rectangle 1"/>
          <p:cNvSpPr>
            <a:spLocks noGrp="1" noRot="1" noChangeAspect="1" noChangeArrowheads="1"/>
          </p:cNvSpPr>
          <p:nvPr>
            <p:ph type="sldImg"/>
          </p:nvPr>
        </p:nvSpPr>
        <p:spPr>
          <a:ln/>
        </p:spPr>
      </p:sp>
      <p:sp>
        <p:nvSpPr>
          <p:cNvPr id="30722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 lIns="0" tIns="0" rIns="0" bIns="0"/>
          <a:lstStyle/>
          <a:p>
            <a:pPr>
              <a:lnSpc>
                <a:spcPct val="95000"/>
              </a:lnSpc>
              <a:spcBef>
                <a:spcPct val="0"/>
              </a:spcBef>
            </a:pPr>
            <a:endParaRPr lang="en-US" sz="1600" dirty="0">
              <a:solidFill>
                <a:srgbClr val="000000"/>
              </a:solidFill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938C684-D7B7-4C41-8468-D316A07363A5}" type="slidenum">
              <a:rPr lang="en-US"/>
              <a:pPr/>
              <a:t>16</a:t>
            </a:fld>
            <a:endParaRPr lang="en-US"/>
          </a:p>
        </p:txBody>
      </p:sp>
      <p:sp>
        <p:nvSpPr>
          <p:cNvPr id="32769" name="Rectangle 1"/>
          <p:cNvSpPr>
            <a:spLocks noGrp="1" noRot="1" noChangeAspect="1" noChangeArrowheads="1"/>
          </p:cNvSpPr>
          <p:nvPr>
            <p:ph type="sldImg"/>
          </p:nvPr>
        </p:nvSpPr>
        <p:spPr>
          <a:ln/>
        </p:spPr>
      </p:sp>
      <p:sp>
        <p:nvSpPr>
          <p:cNvPr id="32770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 lIns="0" tIns="0" rIns="0" bIns="0"/>
          <a:lstStyle/>
          <a:p>
            <a:pPr>
              <a:lnSpc>
                <a:spcPct val="95000"/>
              </a:lnSpc>
              <a:spcBef>
                <a:spcPct val="0"/>
              </a:spcBef>
            </a:pPr>
            <a:endParaRPr lang="en-US" sz="1600" dirty="0">
              <a:solidFill>
                <a:srgbClr val="000000"/>
              </a:solidFill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26C9928-2EBE-4E34-91FC-AB17D5C6497C}" type="slidenum">
              <a:rPr lang="en-US"/>
              <a:pPr/>
              <a:t>17</a:t>
            </a:fld>
            <a:endParaRPr lang="en-US"/>
          </a:p>
        </p:txBody>
      </p:sp>
      <p:sp>
        <p:nvSpPr>
          <p:cNvPr id="34817" name="Rectangle 1"/>
          <p:cNvSpPr>
            <a:spLocks noGrp="1" noRot="1" noChangeAspect="1" noChangeArrowheads="1"/>
          </p:cNvSpPr>
          <p:nvPr>
            <p:ph type="sldImg"/>
          </p:nvPr>
        </p:nvSpPr>
        <p:spPr>
          <a:ln/>
        </p:spPr>
      </p:sp>
      <p:sp>
        <p:nvSpPr>
          <p:cNvPr id="34818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 lIns="0" tIns="0" rIns="0" bIns="0"/>
          <a:lstStyle/>
          <a:p>
            <a:pPr>
              <a:lnSpc>
                <a:spcPct val="95000"/>
              </a:lnSpc>
              <a:spcBef>
                <a:spcPct val="0"/>
              </a:spcBef>
            </a:pPr>
            <a:endParaRPr lang="en-US" sz="1600" dirty="0">
              <a:solidFill>
                <a:srgbClr val="000000"/>
              </a:solidFill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591B828-7EF5-47DE-A14C-F09655D78C37}" type="slidenum">
              <a:rPr lang="en-US"/>
              <a:pPr/>
              <a:t>18</a:t>
            </a:fld>
            <a:endParaRPr lang="en-US"/>
          </a:p>
        </p:txBody>
      </p:sp>
      <p:sp>
        <p:nvSpPr>
          <p:cNvPr id="36865" name="Rectangle 1"/>
          <p:cNvSpPr>
            <a:spLocks noGrp="1" noRot="1" noChangeAspect="1" noChangeArrowheads="1"/>
          </p:cNvSpPr>
          <p:nvPr>
            <p:ph type="sldImg"/>
          </p:nvPr>
        </p:nvSpPr>
        <p:spPr>
          <a:ln/>
        </p:spPr>
      </p:sp>
      <p:sp>
        <p:nvSpPr>
          <p:cNvPr id="36866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 lIns="0" tIns="0" rIns="0" bIns="0"/>
          <a:lstStyle/>
          <a:p>
            <a:pPr>
              <a:lnSpc>
                <a:spcPct val="95000"/>
              </a:lnSpc>
              <a:spcBef>
                <a:spcPct val="0"/>
              </a:spcBef>
            </a:pPr>
            <a:endParaRPr lang="en-US" sz="1600" dirty="0">
              <a:solidFill>
                <a:srgbClr val="000000"/>
              </a:solidFill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E02C162-96BD-4FEE-B03A-690F7EF28107}" type="slidenum">
              <a:rPr lang="en-US"/>
              <a:pPr/>
              <a:t>19</a:t>
            </a:fld>
            <a:endParaRPr lang="en-US"/>
          </a:p>
        </p:txBody>
      </p:sp>
      <p:sp>
        <p:nvSpPr>
          <p:cNvPr id="38913" name="Rectangle 1"/>
          <p:cNvSpPr>
            <a:spLocks noGrp="1" noRot="1" noChangeAspect="1" noChangeArrowheads="1"/>
          </p:cNvSpPr>
          <p:nvPr>
            <p:ph type="sldImg"/>
          </p:nvPr>
        </p:nvSpPr>
        <p:spPr>
          <a:ln/>
        </p:spPr>
      </p:sp>
      <p:sp>
        <p:nvSpPr>
          <p:cNvPr id="38914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 lIns="0" tIns="0" rIns="0" bIns="0"/>
          <a:lstStyle/>
          <a:p>
            <a:pPr>
              <a:lnSpc>
                <a:spcPct val="95000"/>
              </a:lnSpc>
              <a:spcBef>
                <a:spcPct val="0"/>
              </a:spcBef>
            </a:pPr>
            <a:endParaRPr lang="en-US" sz="1600" dirty="0">
              <a:solidFill>
                <a:srgbClr val="000000"/>
              </a:solidFill>
              <a:latin typeface="Arial" pitchFamily="34" charset="0"/>
            </a:endParaRPr>
          </a:p>
          <a:p>
            <a:pPr>
              <a:lnSpc>
                <a:spcPct val="95000"/>
              </a:lnSpc>
              <a:spcBef>
                <a:spcPct val="0"/>
              </a:spcBef>
            </a:pPr>
            <a:endParaRPr lang="en-US" sz="1600" dirty="0">
              <a:solidFill>
                <a:srgbClr val="000000"/>
              </a:solidFill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9552891-9ECB-4903-B5C1-283AAD1A8D66}" type="slidenum">
              <a:rPr lang="en-US"/>
              <a:pPr/>
              <a:t>20</a:t>
            </a:fld>
            <a:endParaRPr lang="en-US"/>
          </a:p>
        </p:txBody>
      </p:sp>
      <p:sp>
        <p:nvSpPr>
          <p:cNvPr id="40961" name="Rectangle 1"/>
          <p:cNvSpPr>
            <a:spLocks noGrp="1" noRot="1" noChangeAspect="1" noChangeArrowheads="1"/>
          </p:cNvSpPr>
          <p:nvPr>
            <p:ph type="sldImg"/>
          </p:nvPr>
        </p:nvSpPr>
        <p:spPr>
          <a:ln/>
        </p:spPr>
      </p:sp>
      <p:sp>
        <p:nvSpPr>
          <p:cNvPr id="40962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 lIns="0" tIns="0" rIns="0" bIns="0"/>
          <a:lstStyle/>
          <a:p>
            <a:pPr>
              <a:lnSpc>
                <a:spcPct val="95000"/>
              </a:lnSpc>
              <a:spcBef>
                <a:spcPct val="0"/>
              </a:spcBef>
            </a:pPr>
            <a:endParaRPr lang="en-US" sz="1600" dirty="0">
              <a:solidFill>
                <a:srgbClr val="000000"/>
              </a:solidFill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A784C3F-25EF-4C55-A52A-8FC3F57DB716}" type="slidenum">
              <a:rPr lang="en-US"/>
              <a:pPr/>
              <a:t>21</a:t>
            </a:fld>
            <a:endParaRPr lang="en-US"/>
          </a:p>
        </p:txBody>
      </p:sp>
      <p:sp>
        <p:nvSpPr>
          <p:cNvPr id="43009" name="Rectangle 1"/>
          <p:cNvSpPr>
            <a:spLocks noGrp="1" noRot="1" noChangeAspect="1" noChangeArrowheads="1"/>
          </p:cNvSpPr>
          <p:nvPr>
            <p:ph type="sldImg"/>
          </p:nvPr>
        </p:nvSpPr>
        <p:spPr>
          <a:ln/>
        </p:spPr>
      </p:sp>
      <p:sp>
        <p:nvSpPr>
          <p:cNvPr id="43010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 lIns="0" tIns="0" rIns="0" bIns="0"/>
          <a:lstStyle/>
          <a:p>
            <a:pPr>
              <a:lnSpc>
                <a:spcPct val="95000"/>
              </a:lnSpc>
              <a:spcBef>
                <a:spcPct val="0"/>
              </a:spcBef>
            </a:pPr>
            <a:endParaRPr lang="en-US" sz="1600" dirty="0">
              <a:solidFill>
                <a:srgbClr val="000000"/>
              </a:solidFill>
              <a:latin typeface="Arial" pitchFamily="34" charset="0"/>
            </a:endParaRPr>
          </a:p>
          <a:p>
            <a:pPr>
              <a:lnSpc>
                <a:spcPct val="95000"/>
              </a:lnSpc>
              <a:spcBef>
                <a:spcPct val="0"/>
              </a:spcBef>
            </a:pPr>
            <a:endParaRPr lang="en-US" sz="1600" dirty="0">
              <a:solidFill>
                <a:srgbClr val="000000"/>
              </a:solidFill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6A9263B-669C-49DB-A23D-8B6DE94D7D3D}" type="slidenum">
              <a:rPr lang="en-US"/>
              <a:pPr/>
              <a:t>2</a:t>
            </a:fld>
            <a:endParaRPr lang="en-US"/>
          </a:p>
        </p:txBody>
      </p:sp>
      <p:sp>
        <p:nvSpPr>
          <p:cNvPr id="6145" name="Rectangle 1"/>
          <p:cNvSpPr>
            <a:spLocks noGrp="1" noRot="1" noChangeAspect="1" noChangeArrowheads="1"/>
          </p:cNvSpPr>
          <p:nvPr>
            <p:ph type="sldImg"/>
          </p:nvPr>
        </p:nvSpPr>
        <p:spPr>
          <a:ln/>
        </p:spPr>
      </p:sp>
      <p:sp>
        <p:nvSpPr>
          <p:cNvPr id="6146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 lIns="0" tIns="0" rIns="0" bIns="0"/>
          <a:lstStyle/>
          <a:p>
            <a:pPr>
              <a:lnSpc>
                <a:spcPct val="95000"/>
              </a:lnSpc>
              <a:spcBef>
                <a:spcPct val="0"/>
              </a:spcBef>
            </a:pPr>
            <a:endParaRPr lang="en-US" sz="1600" dirty="0">
              <a:solidFill>
                <a:srgbClr val="000000"/>
              </a:solidFill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C4BE18-CF4D-4DAB-A946-0E08C26272CD}" type="slidenum">
              <a:rPr lang="en-US" smtClean="0"/>
              <a:pPr/>
              <a:t>22</a:t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FDF7598-2FCC-4A47-BB35-50D741FEB298}" type="slidenum">
              <a:rPr lang="en-US"/>
              <a:pPr/>
              <a:t>23</a:t>
            </a:fld>
            <a:endParaRPr lang="en-US"/>
          </a:p>
        </p:txBody>
      </p:sp>
      <p:sp>
        <p:nvSpPr>
          <p:cNvPr id="48129" name="Rectangle 1"/>
          <p:cNvSpPr>
            <a:spLocks noGrp="1" noRot="1" noChangeAspect="1" noChangeArrowheads="1"/>
          </p:cNvSpPr>
          <p:nvPr>
            <p:ph type="sldImg"/>
          </p:nvPr>
        </p:nvSpPr>
        <p:spPr>
          <a:ln/>
        </p:spPr>
      </p:sp>
      <p:sp>
        <p:nvSpPr>
          <p:cNvPr id="48130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 lIns="0" tIns="0" rIns="0" bIns="0"/>
          <a:lstStyle/>
          <a:p>
            <a:pPr>
              <a:lnSpc>
                <a:spcPct val="95000"/>
              </a:lnSpc>
              <a:spcBef>
                <a:spcPct val="0"/>
              </a:spcBef>
            </a:pPr>
            <a:endParaRPr lang="en-US" sz="1600" dirty="0">
              <a:solidFill>
                <a:srgbClr val="000000"/>
              </a:solidFill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6BD92E4-CC0C-4D76-A9BC-9CD3D76EB259}" type="slidenum">
              <a:rPr lang="en-US"/>
              <a:pPr/>
              <a:t>24</a:t>
            </a:fld>
            <a:endParaRPr lang="en-US"/>
          </a:p>
        </p:txBody>
      </p:sp>
      <p:sp>
        <p:nvSpPr>
          <p:cNvPr id="50177" name="Rectangle 1"/>
          <p:cNvSpPr>
            <a:spLocks noGrp="1" noRot="1" noChangeAspect="1" noChangeArrowheads="1"/>
          </p:cNvSpPr>
          <p:nvPr>
            <p:ph type="sldImg"/>
          </p:nvPr>
        </p:nvSpPr>
        <p:spPr>
          <a:ln/>
        </p:spPr>
      </p:sp>
      <p:sp>
        <p:nvSpPr>
          <p:cNvPr id="50178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 lIns="0" tIns="0" rIns="0" bIns="0"/>
          <a:lstStyle/>
          <a:p>
            <a:pPr>
              <a:lnSpc>
                <a:spcPct val="95000"/>
              </a:lnSpc>
              <a:spcBef>
                <a:spcPct val="0"/>
              </a:spcBef>
            </a:pPr>
            <a:endParaRPr lang="en-US" sz="1600" dirty="0">
              <a:solidFill>
                <a:srgbClr val="000000"/>
              </a:solidFill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1167454-F6E6-4083-BE49-CC71DC3897E1}" type="slidenum">
              <a:rPr lang="en-US"/>
              <a:pPr/>
              <a:t>25</a:t>
            </a:fld>
            <a:endParaRPr lang="en-US"/>
          </a:p>
        </p:txBody>
      </p:sp>
      <p:sp>
        <p:nvSpPr>
          <p:cNvPr id="45057" name="Rectangle 1"/>
          <p:cNvSpPr>
            <a:spLocks noGrp="1" noRot="1" noChangeAspect="1" noChangeArrowheads="1"/>
          </p:cNvSpPr>
          <p:nvPr>
            <p:ph type="sldImg"/>
          </p:nvPr>
        </p:nvSpPr>
        <p:spPr>
          <a:ln/>
        </p:spPr>
      </p:sp>
      <p:sp>
        <p:nvSpPr>
          <p:cNvPr id="45058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 lIns="0" tIns="0" rIns="0" bIns="0"/>
          <a:lstStyle/>
          <a:p>
            <a:pPr>
              <a:lnSpc>
                <a:spcPct val="95000"/>
              </a:lnSpc>
              <a:spcBef>
                <a:spcPct val="0"/>
              </a:spcBef>
            </a:pPr>
            <a:r>
              <a:rPr lang="en-US" sz="1600" dirty="0">
                <a:solidFill>
                  <a:srgbClr val="000000"/>
                </a:solidFill>
                <a:latin typeface="Arial" pitchFamily="34" charset="0"/>
              </a:rPr>
              <a:t>    </a:t>
            </a:r>
            <a:endParaRPr lang="en-US" dirty="0"/>
          </a:p>
          <a:p>
            <a:pPr>
              <a:lnSpc>
                <a:spcPct val="95000"/>
              </a:lnSpc>
              <a:spcBef>
                <a:spcPct val="0"/>
              </a:spcBef>
            </a:pPr>
            <a:endParaRPr lang="en-US" sz="1600" dirty="0">
              <a:solidFill>
                <a:srgbClr val="000000"/>
              </a:solidFill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307D145-4A13-4733-9EDE-05CF9C1D99A5}" type="slidenum">
              <a:rPr lang="en-US"/>
              <a:pPr/>
              <a:t>26</a:t>
            </a:fld>
            <a:endParaRPr lang="en-US"/>
          </a:p>
        </p:txBody>
      </p:sp>
      <p:sp>
        <p:nvSpPr>
          <p:cNvPr id="52225" name="Rectangle 1"/>
          <p:cNvSpPr>
            <a:spLocks noGrp="1" noRot="1" noChangeAspect="1" noChangeArrowheads="1"/>
          </p:cNvSpPr>
          <p:nvPr>
            <p:ph type="sldImg"/>
          </p:nvPr>
        </p:nvSpPr>
        <p:spPr>
          <a:ln/>
        </p:spPr>
      </p:sp>
      <p:sp>
        <p:nvSpPr>
          <p:cNvPr id="52226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 lIns="0" tIns="0" rIns="0" bIns="0"/>
          <a:lstStyle/>
          <a:p>
            <a:pPr>
              <a:lnSpc>
                <a:spcPct val="95000"/>
              </a:lnSpc>
              <a:spcBef>
                <a:spcPct val="0"/>
              </a:spcBef>
            </a:pPr>
            <a:endParaRPr lang="en-US" sz="1600" dirty="0">
              <a:solidFill>
                <a:srgbClr val="000000"/>
              </a:solidFill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7606476-5136-49F2-94A5-BBDD858891EA}" type="slidenum">
              <a:rPr lang="en-US"/>
              <a:pPr/>
              <a:t>27</a:t>
            </a:fld>
            <a:endParaRPr lang="en-US"/>
          </a:p>
        </p:txBody>
      </p:sp>
      <p:sp>
        <p:nvSpPr>
          <p:cNvPr id="54273" name="Rectangle 1"/>
          <p:cNvSpPr>
            <a:spLocks noGrp="1" noRot="1" noChangeAspect="1" noChangeArrowheads="1"/>
          </p:cNvSpPr>
          <p:nvPr>
            <p:ph type="sldImg"/>
          </p:nvPr>
        </p:nvSpPr>
        <p:spPr>
          <a:ln/>
        </p:spPr>
      </p:sp>
      <p:sp>
        <p:nvSpPr>
          <p:cNvPr id="54274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 lIns="0" tIns="0" rIns="0" bIns="0"/>
          <a:lstStyle/>
          <a:p>
            <a:pPr>
              <a:lnSpc>
                <a:spcPct val="95000"/>
              </a:lnSpc>
              <a:spcBef>
                <a:spcPct val="0"/>
              </a:spcBef>
            </a:pPr>
            <a:endParaRPr lang="en-US" sz="1600" dirty="0">
              <a:solidFill>
                <a:srgbClr val="000000"/>
              </a:solidFill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C4BE18-CF4D-4DAB-A946-0E08C26272CD}" type="slidenum">
              <a:rPr lang="en-US" smtClean="0"/>
              <a:pPr/>
              <a:t>28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34562BC-3E34-4159-99BC-EC801E986F2D}" type="slidenum">
              <a:rPr lang="en-US"/>
              <a:pPr/>
              <a:t>3</a:t>
            </a:fld>
            <a:endParaRPr lang="en-US"/>
          </a:p>
        </p:txBody>
      </p:sp>
      <p:sp>
        <p:nvSpPr>
          <p:cNvPr id="8193" name="Rectangle 1"/>
          <p:cNvSpPr>
            <a:spLocks noGrp="1" noRot="1" noChangeAspect="1" noChangeArrowheads="1"/>
          </p:cNvSpPr>
          <p:nvPr>
            <p:ph type="sldImg"/>
          </p:nvPr>
        </p:nvSpPr>
        <p:spPr>
          <a:ln/>
        </p:spPr>
      </p:sp>
      <p:sp>
        <p:nvSpPr>
          <p:cNvPr id="8194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 lIns="0" tIns="0" rIns="0" bIns="0"/>
          <a:lstStyle/>
          <a:p>
            <a:pPr>
              <a:lnSpc>
                <a:spcPct val="95000"/>
              </a:lnSpc>
              <a:spcBef>
                <a:spcPct val="0"/>
              </a:spcBef>
            </a:pPr>
            <a:endParaRPr lang="en-US" sz="1100" dirty="0">
              <a:solidFill>
                <a:srgbClr val="000000"/>
              </a:solidFill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15FDBA2-11A0-43B1-BCAA-8E06773A7C14}" type="slidenum">
              <a:rPr lang="en-US"/>
              <a:pPr/>
              <a:t>4</a:t>
            </a:fld>
            <a:endParaRPr lang="en-US"/>
          </a:p>
        </p:txBody>
      </p:sp>
      <p:sp>
        <p:nvSpPr>
          <p:cNvPr id="10241" name="Rectangle 1"/>
          <p:cNvSpPr>
            <a:spLocks noGrp="1" noRot="1" noChangeAspect="1" noChangeArrowheads="1"/>
          </p:cNvSpPr>
          <p:nvPr>
            <p:ph type="sldImg"/>
          </p:nvPr>
        </p:nvSpPr>
        <p:spPr>
          <a:ln/>
        </p:spPr>
      </p:sp>
      <p:sp>
        <p:nvSpPr>
          <p:cNvPr id="10242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 lIns="0" tIns="0" rIns="0" bIns="0"/>
          <a:lstStyle/>
          <a:p>
            <a:pPr>
              <a:lnSpc>
                <a:spcPct val="95000"/>
              </a:lnSpc>
              <a:spcBef>
                <a:spcPct val="0"/>
              </a:spcBef>
            </a:pPr>
            <a:endParaRPr lang="en-US" sz="1300" dirty="0">
              <a:solidFill>
                <a:srgbClr val="000000"/>
              </a:solidFill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1C52B4A-A22E-4AB7-9147-0A83BD035A02}" type="slidenum">
              <a:rPr lang="en-US"/>
              <a:pPr/>
              <a:t>5</a:t>
            </a:fld>
            <a:endParaRPr lang="en-US"/>
          </a:p>
        </p:txBody>
      </p:sp>
      <p:sp>
        <p:nvSpPr>
          <p:cNvPr id="12289" name="Rectangle 1"/>
          <p:cNvSpPr>
            <a:spLocks noGrp="1" noRot="1" noChangeAspect="1" noChangeArrowheads="1"/>
          </p:cNvSpPr>
          <p:nvPr>
            <p:ph type="sldImg"/>
          </p:nvPr>
        </p:nvSpPr>
        <p:spPr>
          <a:ln/>
        </p:spPr>
      </p:sp>
      <p:sp>
        <p:nvSpPr>
          <p:cNvPr id="12290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 lIns="0" tIns="0" rIns="0" bIns="0"/>
          <a:lstStyle/>
          <a:p>
            <a:pPr>
              <a:lnSpc>
                <a:spcPct val="95000"/>
              </a:lnSpc>
              <a:spcBef>
                <a:spcPct val="0"/>
              </a:spcBef>
            </a:pPr>
            <a:endParaRPr lang="en-US" sz="1600" dirty="0">
              <a:solidFill>
                <a:srgbClr val="000000"/>
              </a:solidFill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A85E7E5-C4EC-4060-BE60-934F94149F6B}" type="slidenum">
              <a:rPr lang="en-US"/>
              <a:pPr/>
              <a:t>6</a:t>
            </a:fld>
            <a:endParaRPr lang="en-US"/>
          </a:p>
        </p:txBody>
      </p:sp>
      <p:sp>
        <p:nvSpPr>
          <p:cNvPr id="14337" name="Rectangle 1"/>
          <p:cNvSpPr>
            <a:spLocks noGrp="1" noRot="1" noChangeAspect="1" noChangeArrowheads="1"/>
          </p:cNvSpPr>
          <p:nvPr>
            <p:ph type="sldImg"/>
          </p:nvPr>
        </p:nvSpPr>
        <p:spPr>
          <a:ln/>
        </p:spPr>
      </p:sp>
      <p:sp>
        <p:nvSpPr>
          <p:cNvPr id="14338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 lIns="0" tIns="0" rIns="0" bIns="0"/>
          <a:lstStyle/>
          <a:p>
            <a:pPr>
              <a:lnSpc>
                <a:spcPct val="95000"/>
              </a:lnSpc>
              <a:spcBef>
                <a:spcPct val="0"/>
              </a:spcBef>
            </a:pPr>
            <a:endParaRPr lang="en-US" sz="1600" dirty="0">
              <a:solidFill>
                <a:srgbClr val="000000"/>
              </a:solidFill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0702CA0-3573-4150-AB3D-9E5B7B4C21EB}" type="slidenum">
              <a:rPr lang="en-US"/>
              <a:pPr/>
              <a:t>7</a:t>
            </a:fld>
            <a:endParaRPr lang="en-US"/>
          </a:p>
        </p:txBody>
      </p:sp>
      <p:sp>
        <p:nvSpPr>
          <p:cNvPr id="16385" name="Rectangle 1"/>
          <p:cNvSpPr>
            <a:spLocks noGrp="1" noRot="1" noChangeAspect="1" noChangeArrowheads="1"/>
          </p:cNvSpPr>
          <p:nvPr>
            <p:ph type="sldImg"/>
          </p:nvPr>
        </p:nvSpPr>
        <p:spPr>
          <a:ln/>
        </p:spPr>
      </p:sp>
      <p:sp>
        <p:nvSpPr>
          <p:cNvPr id="16386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 lIns="0" tIns="0" rIns="0" bIns="0"/>
          <a:lstStyle/>
          <a:p>
            <a:pPr>
              <a:lnSpc>
                <a:spcPct val="95000"/>
              </a:lnSpc>
              <a:spcBef>
                <a:spcPct val="0"/>
              </a:spcBef>
            </a:pPr>
            <a:endParaRPr lang="en-US" sz="1600" dirty="0">
              <a:solidFill>
                <a:srgbClr val="000000"/>
              </a:solidFill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D986149-B51F-4CC1-BBFD-BD02E9B231E2}" type="slidenum">
              <a:rPr lang="en-US"/>
              <a:pPr/>
              <a:t>8</a:t>
            </a:fld>
            <a:endParaRPr lang="en-US"/>
          </a:p>
        </p:txBody>
      </p:sp>
      <p:sp>
        <p:nvSpPr>
          <p:cNvPr id="18433" name="Rectangle 1"/>
          <p:cNvSpPr>
            <a:spLocks noGrp="1" noRot="1" noChangeAspect="1" noChangeArrowheads="1"/>
          </p:cNvSpPr>
          <p:nvPr>
            <p:ph type="sldImg"/>
          </p:nvPr>
        </p:nvSpPr>
        <p:spPr>
          <a:ln/>
        </p:spPr>
      </p:sp>
      <p:sp>
        <p:nvSpPr>
          <p:cNvPr id="18434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 lIns="0" tIns="0" rIns="0" bIns="0"/>
          <a:lstStyle/>
          <a:p>
            <a:pPr>
              <a:lnSpc>
                <a:spcPct val="95000"/>
              </a:lnSpc>
              <a:spcBef>
                <a:spcPct val="0"/>
              </a:spcBef>
            </a:pPr>
            <a:endParaRPr lang="en-US" sz="1600" dirty="0">
              <a:solidFill>
                <a:srgbClr val="000000"/>
              </a:solidFill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B65943C-E9C9-4616-B1A8-9E44A2507F26}" type="slidenum">
              <a:rPr lang="en-US"/>
              <a:pPr/>
              <a:t>9</a:t>
            </a:fld>
            <a:endParaRPr lang="en-US"/>
          </a:p>
        </p:txBody>
      </p:sp>
      <p:sp>
        <p:nvSpPr>
          <p:cNvPr id="20481" name="Rectangle 1"/>
          <p:cNvSpPr>
            <a:spLocks noGrp="1" noRot="1" noChangeAspect="1" noChangeArrowheads="1"/>
          </p:cNvSpPr>
          <p:nvPr>
            <p:ph type="sldImg"/>
          </p:nvPr>
        </p:nvSpPr>
        <p:spPr>
          <a:ln/>
        </p:spPr>
      </p:sp>
      <p:sp>
        <p:nvSpPr>
          <p:cNvPr id="20482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 lIns="0" tIns="0" rIns="0" bIns="0"/>
          <a:lstStyle/>
          <a:p>
            <a:pPr>
              <a:lnSpc>
                <a:spcPct val="95000"/>
              </a:lnSpc>
              <a:spcBef>
                <a:spcPct val="0"/>
              </a:spcBef>
            </a:pPr>
            <a:endParaRPr lang="en-US" sz="1600" dirty="0">
              <a:solidFill>
                <a:srgbClr val="000000"/>
              </a:solidFill>
              <a:latin typeface="Arial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7141"/>
            <a:ext cx="8636000" cy="163336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3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079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159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239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319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53995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0479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5559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0639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C5807-E62F-4480-8F18-A788C7DABEA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55492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8E26A-9442-4800-B69A-25806D59349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14956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184444" y="338668"/>
            <a:ext cx="2540000" cy="7224889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64444" y="338668"/>
            <a:ext cx="7450667" cy="722488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01EDE-07C3-4FC4-9E43-216D387DFAC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03706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655EF-0BAE-41FF-9A38-E5AAE856B06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48024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2570" y="4896557"/>
            <a:ext cx="8636000" cy="1513417"/>
          </a:xfrm>
        </p:spPr>
        <p:txBody>
          <a:bodyPr anchor="t"/>
          <a:lstStyle>
            <a:lvl1pPr algn="l">
              <a:defRPr sz="44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2570" y="3229683"/>
            <a:ext cx="8636000" cy="1666874"/>
          </a:xfrm>
        </p:spPr>
        <p:txBody>
          <a:bodyPr anchor="b"/>
          <a:lstStyle>
            <a:lvl1pPr marL="0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50799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101598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52397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203196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53995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304794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55592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406391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2427B7-1F59-4239-8556-1A4C8797AE2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74057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64446" y="1975556"/>
            <a:ext cx="4995333" cy="5588000"/>
          </a:xfrm>
        </p:spPr>
        <p:txBody>
          <a:bodyPr/>
          <a:lstStyle>
            <a:lvl1pPr>
              <a:defRPr sz="3100"/>
            </a:lvl1pPr>
            <a:lvl2pPr>
              <a:defRPr sz="27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729111" y="1975556"/>
            <a:ext cx="4995333" cy="5588000"/>
          </a:xfrm>
        </p:spPr>
        <p:txBody>
          <a:bodyPr/>
          <a:lstStyle>
            <a:lvl1pPr>
              <a:defRPr sz="3100"/>
            </a:lvl1pPr>
            <a:lvl2pPr>
              <a:defRPr sz="27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F03B65-8BA5-42AC-9DFD-44D0B336E71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40211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5153"/>
            <a:ext cx="9144000" cy="1270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05681"/>
            <a:ext cx="4489098" cy="710847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07990" indent="0">
              <a:buNone/>
              <a:defRPr sz="2200" b="1"/>
            </a:lvl2pPr>
            <a:lvl3pPr marL="1015980" indent="0">
              <a:buNone/>
              <a:defRPr sz="2000" b="1"/>
            </a:lvl3pPr>
            <a:lvl4pPr marL="1523970" indent="0">
              <a:buNone/>
              <a:defRPr sz="1800" b="1"/>
            </a:lvl4pPr>
            <a:lvl5pPr marL="2031960" indent="0">
              <a:buNone/>
              <a:defRPr sz="1800" b="1"/>
            </a:lvl5pPr>
            <a:lvl6pPr marL="2539950" indent="0">
              <a:buNone/>
              <a:defRPr sz="1800" b="1"/>
            </a:lvl6pPr>
            <a:lvl7pPr marL="3047940" indent="0">
              <a:buNone/>
              <a:defRPr sz="1800" b="1"/>
            </a:lvl7pPr>
            <a:lvl8pPr marL="3555929" indent="0">
              <a:buNone/>
              <a:defRPr sz="1800" b="1"/>
            </a:lvl8pPr>
            <a:lvl9pPr marL="4063918" indent="0">
              <a:buNone/>
              <a:defRPr sz="18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416528"/>
            <a:ext cx="4489098" cy="4390320"/>
          </a:xfrm>
        </p:spPr>
        <p:txBody>
          <a:bodyPr/>
          <a:lstStyle>
            <a:lvl1pPr>
              <a:defRPr sz="27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1141" y="1705681"/>
            <a:ext cx="4490861" cy="710847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07990" indent="0">
              <a:buNone/>
              <a:defRPr sz="2200" b="1"/>
            </a:lvl2pPr>
            <a:lvl3pPr marL="1015980" indent="0">
              <a:buNone/>
              <a:defRPr sz="2000" b="1"/>
            </a:lvl3pPr>
            <a:lvl4pPr marL="1523970" indent="0">
              <a:buNone/>
              <a:defRPr sz="1800" b="1"/>
            </a:lvl4pPr>
            <a:lvl5pPr marL="2031960" indent="0">
              <a:buNone/>
              <a:defRPr sz="1800" b="1"/>
            </a:lvl5pPr>
            <a:lvl6pPr marL="2539950" indent="0">
              <a:buNone/>
              <a:defRPr sz="1800" b="1"/>
            </a:lvl6pPr>
            <a:lvl7pPr marL="3047940" indent="0">
              <a:buNone/>
              <a:defRPr sz="1800" b="1"/>
            </a:lvl7pPr>
            <a:lvl8pPr marL="3555929" indent="0">
              <a:buNone/>
              <a:defRPr sz="1800" b="1"/>
            </a:lvl8pPr>
            <a:lvl9pPr marL="4063918" indent="0">
              <a:buNone/>
              <a:defRPr sz="18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1141" y="2416528"/>
            <a:ext cx="4490861" cy="4390320"/>
          </a:xfrm>
        </p:spPr>
        <p:txBody>
          <a:bodyPr/>
          <a:lstStyle>
            <a:lvl1pPr>
              <a:defRPr sz="27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19F847-0370-4B68-A4B6-4C84433457A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2597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AD0818-672C-4314-A419-5B9B44E91A3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05536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41E067-E499-40CD-BB56-BBA68D78DB5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22304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2" y="303390"/>
            <a:ext cx="3342570" cy="1291167"/>
          </a:xfrm>
        </p:spPr>
        <p:txBody>
          <a:bodyPr anchor="b"/>
          <a:lstStyle>
            <a:lvl1pPr algn="l">
              <a:defRPr sz="22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2278" y="303391"/>
            <a:ext cx="5679722" cy="6503459"/>
          </a:xfrm>
        </p:spPr>
        <p:txBody>
          <a:bodyPr/>
          <a:lstStyle>
            <a:lvl1pPr>
              <a:defRPr sz="3600"/>
            </a:lvl1pPr>
            <a:lvl2pPr>
              <a:defRPr sz="3100"/>
            </a:lvl2pPr>
            <a:lvl3pPr>
              <a:defRPr sz="27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2" y="1594556"/>
            <a:ext cx="3342570" cy="5212292"/>
          </a:xfrm>
        </p:spPr>
        <p:txBody>
          <a:bodyPr/>
          <a:lstStyle>
            <a:lvl1pPr marL="0" indent="0">
              <a:buNone/>
              <a:defRPr sz="1600"/>
            </a:lvl1pPr>
            <a:lvl2pPr marL="507990" indent="0">
              <a:buNone/>
              <a:defRPr sz="1300"/>
            </a:lvl2pPr>
            <a:lvl3pPr marL="1015980" indent="0">
              <a:buNone/>
              <a:defRPr sz="1100"/>
            </a:lvl3pPr>
            <a:lvl4pPr marL="1523970" indent="0">
              <a:buNone/>
              <a:defRPr sz="1000"/>
            </a:lvl4pPr>
            <a:lvl5pPr marL="2031960" indent="0">
              <a:buNone/>
              <a:defRPr sz="1000"/>
            </a:lvl5pPr>
            <a:lvl6pPr marL="2539950" indent="0">
              <a:buNone/>
              <a:defRPr sz="1000"/>
            </a:lvl6pPr>
            <a:lvl7pPr marL="3047940" indent="0">
              <a:buNone/>
              <a:defRPr sz="1000"/>
            </a:lvl7pPr>
            <a:lvl8pPr marL="3555929" indent="0">
              <a:buNone/>
              <a:defRPr sz="1000"/>
            </a:lvl8pPr>
            <a:lvl9pPr marL="4063918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7684AA-A8C0-4AA9-B091-6E5706E1355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48281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1431" y="5334001"/>
            <a:ext cx="6096000" cy="629709"/>
          </a:xfrm>
        </p:spPr>
        <p:txBody>
          <a:bodyPr anchor="b"/>
          <a:lstStyle>
            <a:lvl1pPr algn="l">
              <a:defRPr sz="22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1431" y="680861"/>
            <a:ext cx="6096000" cy="4572000"/>
          </a:xfrm>
        </p:spPr>
        <p:txBody>
          <a:bodyPr/>
          <a:lstStyle>
            <a:lvl1pPr marL="0" indent="0">
              <a:buNone/>
              <a:defRPr sz="3600"/>
            </a:lvl1pPr>
            <a:lvl2pPr marL="507990" indent="0">
              <a:buNone/>
              <a:defRPr sz="3100"/>
            </a:lvl2pPr>
            <a:lvl3pPr marL="1015980" indent="0">
              <a:buNone/>
              <a:defRPr sz="2700"/>
            </a:lvl3pPr>
            <a:lvl4pPr marL="1523970" indent="0">
              <a:buNone/>
              <a:defRPr sz="2200"/>
            </a:lvl4pPr>
            <a:lvl5pPr marL="2031960" indent="0">
              <a:buNone/>
              <a:defRPr sz="2200"/>
            </a:lvl5pPr>
            <a:lvl6pPr marL="2539950" indent="0">
              <a:buNone/>
              <a:defRPr sz="2200"/>
            </a:lvl6pPr>
            <a:lvl7pPr marL="3047940" indent="0">
              <a:buNone/>
              <a:defRPr sz="2200"/>
            </a:lvl7pPr>
            <a:lvl8pPr marL="3555929" indent="0">
              <a:buNone/>
              <a:defRPr sz="2200"/>
            </a:lvl8pPr>
            <a:lvl9pPr marL="4063918" indent="0">
              <a:buNone/>
              <a:defRPr sz="22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1431" y="5963710"/>
            <a:ext cx="6096000" cy="894291"/>
          </a:xfrm>
        </p:spPr>
        <p:txBody>
          <a:bodyPr/>
          <a:lstStyle>
            <a:lvl1pPr marL="0" indent="0">
              <a:buNone/>
              <a:defRPr sz="1600"/>
            </a:lvl1pPr>
            <a:lvl2pPr marL="507990" indent="0">
              <a:buNone/>
              <a:defRPr sz="1300"/>
            </a:lvl2pPr>
            <a:lvl3pPr marL="1015980" indent="0">
              <a:buNone/>
              <a:defRPr sz="1100"/>
            </a:lvl3pPr>
            <a:lvl4pPr marL="1523970" indent="0">
              <a:buNone/>
              <a:defRPr sz="1000"/>
            </a:lvl4pPr>
            <a:lvl5pPr marL="2031960" indent="0">
              <a:buNone/>
              <a:defRPr sz="1000"/>
            </a:lvl5pPr>
            <a:lvl6pPr marL="2539950" indent="0">
              <a:buNone/>
              <a:defRPr sz="1000"/>
            </a:lvl6pPr>
            <a:lvl7pPr marL="3047940" indent="0">
              <a:buNone/>
              <a:defRPr sz="1000"/>
            </a:lvl7pPr>
            <a:lvl8pPr marL="3555929" indent="0">
              <a:buNone/>
              <a:defRPr sz="1000"/>
            </a:lvl8pPr>
            <a:lvl9pPr marL="4063918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079F8-2F66-46DB-AB7B-F65BCA5D339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98221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0">
          <a:fgClr>
            <a:srgbClr val="A2C4C9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08000" y="305153"/>
            <a:ext cx="9144000" cy="1270000"/>
          </a:xfrm>
          <a:prstGeom prst="rect">
            <a:avLst/>
          </a:prstGeom>
        </p:spPr>
        <p:txBody>
          <a:bodyPr vert="horz" lIns="101598" tIns="50798" rIns="101598" bIns="50798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78000"/>
            <a:ext cx="9144000" cy="5028848"/>
          </a:xfrm>
          <a:prstGeom prst="rect">
            <a:avLst/>
          </a:prstGeom>
        </p:spPr>
        <p:txBody>
          <a:bodyPr vert="horz" lIns="101598" tIns="50798" rIns="101598" bIns="50798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08001" y="7062613"/>
            <a:ext cx="2370667" cy="405694"/>
          </a:xfrm>
          <a:prstGeom prst="rect">
            <a:avLst/>
          </a:prstGeom>
        </p:spPr>
        <p:txBody>
          <a:bodyPr vert="horz" lIns="101598" tIns="50798" rIns="101598" bIns="50798" rtlCol="0" anchor="ctr"/>
          <a:lstStyle>
            <a:lvl1pPr algn="l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71335" y="7062613"/>
            <a:ext cx="3217333" cy="405694"/>
          </a:xfrm>
          <a:prstGeom prst="rect">
            <a:avLst/>
          </a:prstGeom>
        </p:spPr>
        <p:txBody>
          <a:bodyPr vert="horz" lIns="101598" tIns="50798" rIns="101598" bIns="50798" rtlCol="0" anchor="ctr"/>
          <a:lstStyle>
            <a:lvl1pPr algn="ctr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281333" y="7062613"/>
            <a:ext cx="2370667" cy="405694"/>
          </a:xfrm>
          <a:prstGeom prst="rect">
            <a:avLst/>
          </a:prstGeom>
        </p:spPr>
        <p:txBody>
          <a:bodyPr vert="horz" lIns="101598" tIns="50798" rIns="101598" bIns="50798" rtlCol="0" anchor="ctr"/>
          <a:lstStyle>
            <a:lvl1pPr algn="r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F125E6-F0AC-41C0-AFA8-7B1977D1E4B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30658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1015980" rtl="0" eaLnBrk="1" latinLnBrk="0" hangingPunct="1">
        <a:spcBef>
          <a:spcPct val="0"/>
        </a:spcBef>
        <a:buNone/>
        <a:defRPr sz="4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80992" indent="-380992" algn="l" defTabSz="1015980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825484" indent="-317493" algn="l" defTabSz="1015980" rtl="0" eaLnBrk="1" latinLnBrk="0" hangingPunct="1">
        <a:spcBef>
          <a:spcPct val="20000"/>
        </a:spcBef>
        <a:buFont typeface="Arial" pitchFamily="34" charset="0"/>
        <a:buChar char="–"/>
        <a:defRPr sz="3100" kern="1200">
          <a:solidFill>
            <a:schemeClr val="tx1"/>
          </a:solidFill>
          <a:latin typeface="+mn-lt"/>
          <a:ea typeface="+mn-ea"/>
          <a:cs typeface="+mn-cs"/>
        </a:defRPr>
      </a:lvl2pPr>
      <a:lvl3pPr marL="1269974" indent="-253994" algn="l" defTabSz="1015980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1777964" indent="-253994" algn="l" defTabSz="1015980" rtl="0" eaLnBrk="1" latinLnBrk="0" hangingPunct="1">
        <a:spcBef>
          <a:spcPct val="20000"/>
        </a:spcBef>
        <a:buFont typeface="Arial" pitchFamily="34" charset="0"/>
        <a:buChar char="–"/>
        <a:defRPr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2285954" indent="-253994" algn="l" defTabSz="1015980" rtl="0" eaLnBrk="1" latinLnBrk="0" hangingPunct="1">
        <a:spcBef>
          <a:spcPct val="20000"/>
        </a:spcBef>
        <a:buFont typeface="Arial" pitchFamily="34" charset="0"/>
        <a:buChar char="»"/>
        <a:defRPr sz="2200" kern="1200">
          <a:solidFill>
            <a:schemeClr val="tx1"/>
          </a:solidFill>
          <a:latin typeface="+mn-lt"/>
          <a:ea typeface="+mn-ea"/>
          <a:cs typeface="+mn-cs"/>
        </a:defRPr>
      </a:lvl5pPr>
      <a:lvl6pPr marL="2793944" indent="-253994" algn="l" defTabSz="1015980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6pPr>
      <a:lvl7pPr marL="3301934" indent="-253994" algn="l" defTabSz="1015980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7pPr>
      <a:lvl8pPr marL="3809924" indent="-253994" algn="l" defTabSz="1015980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8pPr>
      <a:lvl9pPr marL="4317913" indent="-253994" algn="l" defTabSz="1015980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1598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07990" algn="l" defTabSz="101598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15980" algn="l" defTabSz="101598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23970" algn="l" defTabSz="101598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31960" algn="l" defTabSz="101598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39950" algn="l" defTabSz="101598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47940" algn="l" defTabSz="101598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555929" algn="l" defTabSz="101598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4063918" algn="l" defTabSz="101598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www.polleverywhere.com/free_text_polls/LTkzNzg3NDc3MQ" TargetMode="External"/><Relationship Id="rId4" Type="http://schemas.openxmlformats.org/officeDocument/2006/relationships/hyperlink" Target="http://www.polleverywhere.com/free_text_polls/NDM2MDYzNzcx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www.polleverywhere.com/free_text_polls/LTkzNzg3NDc3MQ" TargetMode="External"/><Relationship Id="rId4" Type="http://schemas.openxmlformats.org/officeDocument/2006/relationships/hyperlink" Target="http://www.polleverywhere.com/free_text_polls/NDM2MDYzNzcx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an.kaist.ac.kr/~mycha/docs/icwsm2010_cha.pdf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355600" y="5029200"/>
            <a:ext cx="9448800" cy="2133600"/>
          </a:xfrm>
          <a:noFill/>
        </p:spPr>
        <p:txBody>
          <a:bodyPr lIns="0" tIns="0" rIns="0" bIns="0">
            <a:normAutofit/>
          </a:bodyPr>
          <a:lstStyle/>
          <a:p>
            <a:pPr>
              <a:lnSpc>
                <a:spcPct val="95000"/>
              </a:lnSpc>
              <a:spcBef>
                <a:spcPct val="0"/>
              </a:spcBef>
            </a:pPr>
            <a:r>
              <a:rPr lang="en-US" sz="2900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  Alex </a:t>
            </a:r>
            <a:r>
              <a:rPr lang="en-US" sz="2900" dirty="0" err="1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Gallin-Parisi</a:t>
            </a:r>
            <a:r>
              <a:rPr lang="en-US" sz="2900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 * Anne </a:t>
            </a:r>
            <a:r>
              <a:rPr lang="en-US" sz="2900" dirty="0" err="1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Jumonville</a:t>
            </a:r>
            <a:r>
              <a:rPr lang="en-US" sz="2900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 * Amy Roberson  </a:t>
            </a:r>
            <a:endParaRPr lang="en-US" dirty="0">
              <a:latin typeface="Calibri" pitchFamily="34" charset="0"/>
              <a:cs typeface="Calibri" pitchFamily="34" charset="0"/>
            </a:endParaRPr>
          </a:p>
          <a:p>
            <a:pPr>
              <a:lnSpc>
                <a:spcPct val="95000"/>
              </a:lnSpc>
              <a:spcBef>
                <a:spcPct val="0"/>
              </a:spcBef>
            </a:pPr>
            <a:r>
              <a:rPr lang="en-US" sz="2900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  Trinity University, Coates </a:t>
            </a:r>
            <a:r>
              <a:rPr lang="en-US" sz="2900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Library</a:t>
            </a:r>
          </a:p>
          <a:p>
            <a:pPr>
              <a:lnSpc>
                <a:spcPct val="95000"/>
              </a:lnSpc>
              <a:spcBef>
                <a:spcPct val="0"/>
              </a:spcBef>
            </a:pPr>
            <a:r>
              <a:rPr lang="en-US" sz="2900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 </a:t>
            </a:r>
            <a:endParaRPr lang="en-US" dirty="0">
              <a:latin typeface="Calibri" pitchFamily="34" charset="0"/>
              <a:cs typeface="Calibri" pitchFamily="34" charset="0"/>
            </a:endParaRPr>
          </a:p>
          <a:p>
            <a:pPr>
              <a:lnSpc>
                <a:spcPct val="95000"/>
              </a:lnSpc>
              <a:spcBef>
                <a:spcPct val="0"/>
              </a:spcBef>
            </a:pPr>
            <a:r>
              <a:rPr lang="en-US" sz="2400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 EDUCAUSE West/Southwest Regional Conference 2012 #WSWRC12 </a:t>
            </a:r>
          </a:p>
        </p:txBody>
      </p:sp>
      <p:sp>
        <p:nvSpPr>
          <p:cNvPr id="2052" name="Text Box 4"/>
          <p:cNvSpPr txBox="1">
            <a:spLocks noChangeArrowheads="1"/>
          </p:cNvSpPr>
          <p:nvPr/>
        </p:nvSpPr>
        <p:spPr bwMode="auto">
          <a:xfrm>
            <a:off x="552450" y="2641600"/>
            <a:ext cx="8794750" cy="166661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indent="-3429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8572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2573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17145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1717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6289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0861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5433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lnSpc>
                <a:spcPct val="95000"/>
              </a:lnSpc>
            </a:pPr>
            <a:r>
              <a:rPr lang="en-US" sz="4000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Back from the Brink:</a:t>
            </a:r>
            <a:r>
              <a:rPr lang="en-US" sz="3700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 </a:t>
            </a:r>
            <a:endParaRPr lang="en-US" dirty="0">
              <a:latin typeface="Calibri" pitchFamily="34" charset="0"/>
              <a:cs typeface="Calibri" pitchFamily="34" charset="0"/>
            </a:endParaRPr>
          </a:p>
          <a:p>
            <a:pPr algn="ctr">
              <a:lnSpc>
                <a:spcPct val="95000"/>
              </a:lnSpc>
            </a:pPr>
            <a:r>
              <a:rPr lang="en-US" sz="3700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Reconstructing </a:t>
            </a:r>
            <a:r>
              <a:rPr lang="en-US" sz="3700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an </a:t>
            </a:r>
            <a:r>
              <a:rPr lang="en-US" sz="3700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Organizational </a:t>
            </a:r>
            <a:endParaRPr lang="en-US" dirty="0">
              <a:latin typeface="Calibri" pitchFamily="34" charset="0"/>
              <a:cs typeface="Calibri" pitchFamily="34" charset="0"/>
            </a:endParaRPr>
          </a:p>
          <a:p>
            <a:pPr algn="ctr">
              <a:lnSpc>
                <a:spcPct val="95000"/>
              </a:lnSpc>
            </a:pPr>
            <a:r>
              <a:rPr lang="en-US" sz="3700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Social Media Presence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1"/>
          <p:cNvSpPr>
            <a:spLocks noGrp="1" noChangeArrowheads="1"/>
          </p:cNvSpPr>
          <p:nvPr>
            <p:ph type="title"/>
          </p:nvPr>
        </p:nvSpPr>
        <p:spPr>
          <a:xfrm>
            <a:off x="247650" y="304800"/>
            <a:ext cx="9664700" cy="914400"/>
          </a:xfrm>
        </p:spPr>
        <p:txBody>
          <a:bodyPr lIns="0" tIns="0" rIns="0" bIns="0" anchor="t"/>
          <a:lstStyle/>
          <a:p>
            <a:pPr algn="l">
              <a:lnSpc>
                <a:spcPct val="95000"/>
              </a:lnSpc>
            </a:pPr>
            <a:r>
              <a:rPr lang="en-US" sz="4300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Student Survey</a:t>
            </a:r>
          </a:p>
        </p:txBody>
      </p:sp>
      <p:pic>
        <p:nvPicPr>
          <p:cNvPr id="21509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400" y="1320800"/>
            <a:ext cx="9038485" cy="5537200"/>
          </a:xfrm>
          <a:prstGeom prst="rect">
            <a:avLst/>
          </a:prstGeom>
          <a:noFill/>
          <a:ln>
            <a:noFill/>
          </a:ln>
          <a:effectLst>
            <a:outerShdw blurRad="317500" dist="50800" dir="5400000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1"/>
          <p:cNvSpPr>
            <a:spLocks noGrp="1" noChangeArrowheads="1"/>
          </p:cNvSpPr>
          <p:nvPr>
            <p:ph type="title"/>
          </p:nvPr>
        </p:nvSpPr>
        <p:spPr>
          <a:xfrm>
            <a:off x="247650" y="304800"/>
            <a:ext cx="9664700" cy="914400"/>
          </a:xfrm>
        </p:spPr>
        <p:txBody>
          <a:bodyPr lIns="0" tIns="0" rIns="0" bIns="0" anchor="t"/>
          <a:lstStyle/>
          <a:p>
            <a:pPr algn="l">
              <a:lnSpc>
                <a:spcPct val="95000"/>
              </a:lnSpc>
            </a:pPr>
            <a:r>
              <a:rPr lang="en-US" sz="4300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Student Survey</a:t>
            </a:r>
          </a:p>
        </p:txBody>
      </p:sp>
      <p:sp>
        <p:nvSpPr>
          <p:cNvPr id="23554" name="Rectangle 2"/>
          <p:cNvSpPr>
            <a:spLocks noGrp="1" noChangeArrowheads="1"/>
          </p:cNvSpPr>
          <p:nvPr>
            <p:ph idx="1"/>
          </p:nvPr>
        </p:nvSpPr>
        <p:spPr>
          <a:xfrm>
            <a:off x="239713" y="1820863"/>
            <a:ext cx="7054850" cy="1290637"/>
          </a:xfrm>
        </p:spPr>
        <p:txBody>
          <a:bodyPr lIns="0" tIns="0" rIns="0" bIns="0"/>
          <a:lstStyle/>
          <a:p>
            <a:pPr marL="0" indent="0">
              <a:lnSpc>
                <a:spcPct val="95000"/>
              </a:lnSpc>
              <a:spcBef>
                <a:spcPct val="0"/>
              </a:spcBef>
              <a:buFontTx/>
              <a:buNone/>
            </a:pPr>
            <a:r>
              <a:rPr lang="en-US" sz="2900" i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“It </a:t>
            </a:r>
            <a:r>
              <a:rPr lang="en-US" sz="2900" i="1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makes the library relate more to </a:t>
            </a:r>
            <a:r>
              <a:rPr lang="en-US" sz="2900" i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students”</a:t>
            </a:r>
            <a:endParaRPr lang="en-US" sz="2900" dirty="0">
              <a:latin typeface="Calibri" pitchFamily="34" charset="0"/>
              <a:cs typeface="Calibri" pitchFamily="34" charset="0"/>
            </a:endParaRPr>
          </a:p>
          <a:p>
            <a:pPr marL="0" indent="0">
              <a:lnSpc>
                <a:spcPct val="95000"/>
              </a:lnSpc>
              <a:spcBef>
                <a:spcPct val="0"/>
              </a:spcBef>
              <a:buFontTx/>
              <a:buNone/>
            </a:pPr>
            <a:endParaRPr lang="en-US" sz="2700" i="1" dirty="0">
              <a:solidFill>
                <a:srgbClr val="000000"/>
              </a:solidFill>
              <a:latin typeface="Arial" pitchFamily="34" charset="0"/>
            </a:endParaRPr>
          </a:p>
          <a:p>
            <a:pPr marL="0" indent="0">
              <a:lnSpc>
                <a:spcPct val="95000"/>
              </a:lnSpc>
              <a:spcBef>
                <a:spcPct val="0"/>
              </a:spcBef>
              <a:buFontTx/>
              <a:buNone/>
            </a:pPr>
            <a:endParaRPr lang="en-US" sz="2700" dirty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23556" name="Text Box 4"/>
          <p:cNvSpPr txBox="1">
            <a:spLocks noChangeArrowheads="1"/>
          </p:cNvSpPr>
          <p:nvPr/>
        </p:nvSpPr>
        <p:spPr bwMode="auto">
          <a:xfrm>
            <a:off x="4006850" y="3860800"/>
            <a:ext cx="5202238" cy="25437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indent="-3429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8572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2573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17145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1717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6289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0861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5433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95000"/>
              </a:lnSpc>
            </a:pPr>
            <a:r>
              <a:rPr lang="en-US" sz="2900" i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“I </a:t>
            </a:r>
            <a:r>
              <a:rPr lang="en-US" sz="2900" i="1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wouldn't use it to communicate with the organization as much as just stay informed in what is going on with them. That's the general reason I join a Facebook page of an organization</a:t>
            </a:r>
            <a:r>
              <a:rPr lang="en-US" sz="2900" i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.” </a:t>
            </a:r>
            <a:endParaRPr lang="en-US" sz="2900" i="1" dirty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1"/>
          <p:cNvSpPr>
            <a:spLocks noGrp="1" noChangeArrowheads="1"/>
          </p:cNvSpPr>
          <p:nvPr>
            <p:ph type="title"/>
          </p:nvPr>
        </p:nvSpPr>
        <p:spPr>
          <a:xfrm>
            <a:off x="247650" y="304800"/>
            <a:ext cx="9664700" cy="914400"/>
          </a:xfrm>
        </p:spPr>
        <p:txBody>
          <a:bodyPr lIns="0" tIns="0" rIns="0" bIns="0" anchor="t"/>
          <a:lstStyle/>
          <a:p>
            <a:pPr algn="l">
              <a:lnSpc>
                <a:spcPct val="95000"/>
              </a:lnSpc>
            </a:pPr>
            <a:r>
              <a:rPr lang="en-US" sz="4300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Student Survey</a:t>
            </a:r>
          </a:p>
        </p:txBody>
      </p:sp>
      <p:sp>
        <p:nvSpPr>
          <p:cNvPr id="24578" name="Rectangle 2"/>
          <p:cNvSpPr>
            <a:spLocks noGrp="1" noChangeArrowheads="1"/>
          </p:cNvSpPr>
          <p:nvPr>
            <p:ph idx="1"/>
          </p:nvPr>
        </p:nvSpPr>
        <p:spPr>
          <a:xfrm>
            <a:off x="242889" y="1820863"/>
            <a:ext cx="9485312" cy="5037137"/>
          </a:xfrm>
        </p:spPr>
        <p:txBody>
          <a:bodyPr lIns="0" tIns="0" rIns="0" bIns="0"/>
          <a:lstStyle/>
          <a:p>
            <a:pPr marL="0" indent="0">
              <a:lnSpc>
                <a:spcPct val="95000"/>
              </a:lnSpc>
              <a:spcBef>
                <a:spcPct val="0"/>
              </a:spcBef>
              <a:buFontTx/>
              <a:buNone/>
            </a:pPr>
            <a:r>
              <a:rPr lang="en-US" sz="2900" i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“If </a:t>
            </a:r>
            <a:r>
              <a:rPr lang="en-US" sz="2900" i="1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I did follow the Library, I wouldn't want to see stuff </a:t>
            </a:r>
            <a:r>
              <a:rPr lang="en-US" sz="2900" i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from </a:t>
            </a:r>
            <a:r>
              <a:rPr lang="en-US" sz="2900" i="1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them everyday--that would be too often</a:t>
            </a:r>
            <a:r>
              <a:rPr lang="en-US" sz="2900" i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.”</a:t>
            </a:r>
            <a:r>
              <a:rPr lang="en-US" sz="2900" i="1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 </a:t>
            </a:r>
            <a:endParaRPr lang="en-US" sz="2900" dirty="0">
              <a:latin typeface="Calibri" pitchFamily="34" charset="0"/>
              <a:cs typeface="Calibri" pitchFamily="34" charset="0"/>
            </a:endParaRPr>
          </a:p>
          <a:p>
            <a:pPr marL="0" indent="0">
              <a:lnSpc>
                <a:spcPct val="95000"/>
              </a:lnSpc>
              <a:spcBef>
                <a:spcPct val="0"/>
              </a:spcBef>
              <a:buFontTx/>
              <a:buNone/>
            </a:pPr>
            <a:r>
              <a:rPr lang="en-US" sz="2900" i="1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 </a:t>
            </a:r>
            <a:endParaRPr lang="en-US" sz="2900" dirty="0">
              <a:latin typeface="Calibri" pitchFamily="34" charset="0"/>
              <a:cs typeface="Calibri" pitchFamily="34" charset="0"/>
            </a:endParaRPr>
          </a:p>
          <a:p>
            <a:pPr marL="0" indent="0">
              <a:lnSpc>
                <a:spcPct val="95000"/>
              </a:lnSpc>
              <a:spcBef>
                <a:spcPct val="0"/>
              </a:spcBef>
              <a:buFontTx/>
              <a:buNone/>
            </a:pPr>
            <a:r>
              <a:rPr lang="en-US" sz="2900" i="1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 </a:t>
            </a:r>
            <a:endParaRPr lang="en-US" sz="2900" dirty="0">
              <a:latin typeface="Calibri" pitchFamily="34" charset="0"/>
              <a:cs typeface="Calibri" pitchFamily="34" charset="0"/>
            </a:endParaRPr>
          </a:p>
          <a:p>
            <a:pPr marL="0" indent="0">
              <a:lnSpc>
                <a:spcPct val="95000"/>
              </a:lnSpc>
              <a:spcBef>
                <a:spcPct val="0"/>
              </a:spcBef>
              <a:buFontTx/>
              <a:buNone/>
            </a:pPr>
            <a:r>
              <a:rPr lang="en-US" sz="2900" i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“I </a:t>
            </a:r>
            <a:r>
              <a:rPr lang="en-US" sz="2900" i="1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wouldn't like to be overwhelmed with too much stuff. The school already sends way too many emails</a:t>
            </a:r>
            <a:r>
              <a:rPr lang="en-US" sz="2900" i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.” </a:t>
            </a:r>
            <a:endParaRPr lang="en-US" sz="2900" dirty="0">
              <a:latin typeface="Calibri" pitchFamily="34" charset="0"/>
              <a:cs typeface="Calibri" pitchFamily="34" charset="0"/>
            </a:endParaRPr>
          </a:p>
          <a:p>
            <a:pPr marL="0" indent="0">
              <a:lnSpc>
                <a:spcPct val="95000"/>
              </a:lnSpc>
              <a:spcBef>
                <a:spcPct val="0"/>
              </a:spcBef>
              <a:buFontTx/>
              <a:buNone/>
            </a:pPr>
            <a:endParaRPr lang="en-US" sz="2900" dirty="0">
              <a:latin typeface="Calibri" pitchFamily="34" charset="0"/>
              <a:cs typeface="Calibri" pitchFamily="34" charset="0"/>
            </a:endParaRPr>
          </a:p>
          <a:p>
            <a:pPr marL="0" indent="0">
              <a:lnSpc>
                <a:spcPct val="95000"/>
              </a:lnSpc>
              <a:spcBef>
                <a:spcPct val="0"/>
              </a:spcBef>
              <a:buFontTx/>
              <a:buNone/>
            </a:pPr>
            <a:r>
              <a:rPr lang="en-US" sz="2900" i="1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 </a:t>
            </a:r>
            <a:endParaRPr lang="en-US" sz="2900" dirty="0">
              <a:latin typeface="Calibri" pitchFamily="34" charset="0"/>
              <a:cs typeface="Calibri" pitchFamily="34" charset="0"/>
            </a:endParaRPr>
          </a:p>
          <a:p>
            <a:pPr marL="0" indent="0">
              <a:lnSpc>
                <a:spcPct val="95000"/>
              </a:lnSpc>
              <a:spcBef>
                <a:spcPct val="0"/>
              </a:spcBef>
              <a:buFontTx/>
              <a:buNone/>
            </a:pPr>
            <a:r>
              <a:rPr lang="en-US" sz="2900" i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“I </a:t>
            </a:r>
            <a:r>
              <a:rPr lang="en-US" sz="2900" i="1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would actually prefer an organization that posts anywhere from several times a week to a few times a day, depending on how many important updates need to be shared</a:t>
            </a:r>
            <a:r>
              <a:rPr lang="en-US" sz="2900" i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.” </a:t>
            </a:r>
            <a:endParaRPr lang="en-US" sz="2900" i="1" dirty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1"/>
          <p:cNvSpPr>
            <a:spLocks noGrp="1" noChangeArrowheads="1"/>
          </p:cNvSpPr>
          <p:nvPr>
            <p:ph type="title"/>
          </p:nvPr>
        </p:nvSpPr>
        <p:spPr>
          <a:xfrm>
            <a:off x="247650" y="406400"/>
            <a:ext cx="9650413" cy="900113"/>
          </a:xfrm>
        </p:spPr>
        <p:txBody>
          <a:bodyPr lIns="0" tIns="0" rIns="0" bIns="0" anchor="t"/>
          <a:lstStyle/>
          <a:p>
            <a:pPr algn="l">
              <a:lnSpc>
                <a:spcPct val="95000"/>
              </a:lnSpc>
            </a:pPr>
            <a:r>
              <a:rPr lang="en-US" sz="4300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@</a:t>
            </a:r>
            <a:r>
              <a:rPr lang="en-US" sz="4300" dirty="0" err="1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coateslibrary</a:t>
            </a:r>
            <a:endParaRPr lang="en-US" sz="4300" dirty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25604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1828800"/>
            <a:ext cx="7620000" cy="4711700"/>
          </a:xfrm>
          <a:prstGeom prst="rect">
            <a:avLst/>
          </a:prstGeom>
          <a:noFill/>
          <a:ln>
            <a:noFill/>
          </a:ln>
          <a:effectLst>
            <a:outerShdw blurRad="317500" dist="50800" dir="5400000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1"/>
          <p:cNvSpPr>
            <a:spLocks noGrp="1" noChangeArrowheads="1"/>
          </p:cNvSpPr>
          <p:nvPr>
            <p:ph type="title"/>
          </p:nvPr>
        </p:nvSpPr>
        <p:spPr>
          <a:xfrm>
            <a:off x="247650" y="508000"/>
            <a:ext cx="9650413" cy="900113"/>
          </a:xfrm>
        </p:spPr>
        <p:txBody>
          <a:bodyPr lIns="0" tIns="0" rIns="0" bIns="0" anchor="t"/>
          <a:lstStyle/>
          <a:p>
            <a:pPr algn="l">
              <a:lnSpc>
                <a:spcPct val="95000"/>
              </a:lnSpc>
            </a:pPr>
            <a:r>
              <a:rPr lang="en-US" sz="4300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@</a:t>
            </a:r>
            <a:r>
              <a:rPr lang="en-US" sz="4300" dirty="0" err="1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coateslibrary</a:t>
            </a:r>
            <a:endParaRPr lang="en-US" sz="4300" dirty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27652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9750" y="2584450"/>
            <a:ext cx="6540500" cy="2451100"/>
          </a:xfrm>
          <a:prstGeom prst="rect">
            <a:avLst/>
          </a:prstGeom>
          <a:noFill/>
          <a:ln>
            <a:noFill/>
          </a:ln>
          <a:effectLst>
            <a:outerShdw blurRad="317500" dist="50800" dir="5400000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/>
          <p:nvPr/>
        </p:nvSpPr>
        <p:spPr>
          <a:xfrm>
            <a:off x="2641600" y="3886200"/>
            <a:ext cx="1143000" cy="2286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3937000" y="3886200"/>
            <a:ext cx="990600" cy="2286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1"/>
          <p:cNvSpPr>
            <a:spLocks noGrp="1" noChangeArrowheads="1"/>
          </p:cNvSpPr>
          <p:nvPr>
            <p:ph type="title"/>
          </p:nvPr>
        </p:nvSpPr>
        <p:spPr>
          <a:xfrm>
            <a:off x="247650" y="508000"/>
            <a:ext cx="9650413" cy="900113"/>
          </a:xfrm>
        </p:spPr>
        <p:txBody>
          <a:bodyPr lIns="0" tIns="0" rIns="0" bIns="0" anchor="t"/>
          <a:lstStyle/>
          <a:p>
            <a:pPr algn="l">
              <a:lnSpc>
                <a:spcPct val="95000"/>
              </a:lnSpc>
            </a:pPr>
            <a:r>
              <a:rPr lang="en-US" sz="4300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@</a:t>
            </a:r>
            <a:r>
              <a:rPr lang="en-US" sz="4300" dirty="0" err="1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coateslibrary</a:t>
            </a:r>
            <a:endParaRPr lang="en-US" sz="4300" dirty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29700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6750" y="2178050"/>
            <a:ext cx="6286500" cy="3263900"/>
          </a:xfrm>
          <a:prstGeom prst="rect">
            <a:avLst/>
          </a:prstGeom>
          <a:noFill/>
          <a:effectLst>
            <a:outerShdw blurRad="317500" dist="50800" dir="5400000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/>
          <p:nvPr/>
        </p:nvSpPr>
        <p:spPr>
          <a:xfrm>
            <a:off x="4013200" y="2286000"/>
            <a:ext cx="2286000" cy="3048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3403600" y="3124200"/>
            <a:ext cx="1143000" cy="2286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5003800" y="3124200"/>
            <a:ext cx="1219200" cy="2286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3175000" y="4419600"/>
            <a:ext cx="304800" cy="2286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2032000" y="4114800"/>
            <a:ext cx="685800" cy="6858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4013200" y="4495800"/>
            <a:ext cx="685800" cy="1524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1"/>
          <p:cNvSpPr>
            <a:spLocks noGrp="1" noChangeArrowheads="1"/>
          </p:cNvSpPr>
          <p:nvPr>
            <p:ph type="title"/>
          </p:nvPr>
        </p:nvSpPr>
        <p:spPr>
          <a:xfrm>
            <a:off x="247650" y="609600"/>
            <a:ext cx="9650413" cy="900113"/>
          </a:xfrm>
        </p:spPr>
        <p:txBody>
          <a:bodyPr lIns="0" tIns="0" rIns="0" bIns="0" anchor="t"/>
          <a:lstStyle/>
          <a:p>
            <a:pPr algn="l">
              <a:lnSpc>
                <a:spcPct val="95000"/>
              </a:lnSpc>
            </a:pPr>
            <a:r>
              <a:rPr lang="en-US" sz="4300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@</a:t>
            </a:r>
            <a:r>
              <a:rPr lang="en-US" sz="4300" dirty="0" err="1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coateslibrary</a:t>
            </a:r>
            <a:endParaRPr lang="en-US" sz="4300" dirty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31748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16100" y="1962150"/>
            <a:ext cx="6527800" cy="3695700"/>
          </a:xfrm>
          <a:prstGeom prst="rect">
            <a:avLst/>
          </a:prstGeom>
          <a:noFill/>
          <a:effectLst>
            <a:outerShdw blurRad="317500" dist="50800" dir="5400000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1"/>
          <p:cNvSpPr>
            <a:spLocks noGrp="1" noChangeArrowheads="1"/>
          </p:cNvSpPr>
          <p:nvPr>
            <p:ph type="title"/>
          </p:nvPr>
        </p:nvSpPr>
        <p:spPr>
          <a:xfrm>
            <a:off x="247650" y="508000"/>
            <a:ext cx="9650413" cy="900113"/>
          </a:xfrm>
        </p:spPr>
        <p:txBody>
          <a:bodyPr lIns="0" tIns="0" rIns="0" bIns="0" anchor="t"/>
          <a:lstStyle/>
          <a:p>
            <a:pPr algn="l">
              <a:lnSpc>
                <a:spcPct val="95000"/>
              </a:lnSpc>
            </a:pPr>
            <a:r>
              <a:rPr lang="en-US" sz="4300">
                <a:solidFill>
                  <a:srgbClr val="000000"/>
                </a:solidFill>
                <a:latin typeface="'trebuchet ms'" pitchFamily="34"/>
              </a:rPr>
              <a:t>@coateslibrary</a:t>
            </a:r>
          </a:p>
        </p:txBody>
      </p:sp>
      <p:pic>
        <p:nvPicPr>
          <p:cNvPr id="33796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0000" y="2971111"/>
            <a:ext cx="7543800" cy="1038003"/>
          </a:xfrm>
          <a:prstGeom prst="rect">
            <a:avLst/>
          </a:prstGeom>
          <a:noFill/>
          <a:effectLst>
            <a:outerShdw blurRad="317500" dist="50800" dir="5400000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/>
          <p:nvPr/>
        </p:nvSpPr>
        <p:spPr>
          <a:xfrm>
            <a:off x="1422400" y="3124200"/>
            <a:ext cx="685800" cy="6858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2260600" y="3048000"/>
            <a:ext cx="1600200" cy="3048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4013200" y="3048000"/>
            <a:ext cx="762000" cy="3048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247650" y="406400"/>
            <a:ext cx="9650413" cy="900113"/>
          </a:xfrm>
        </p:spPr>
        <p:txBody>
          <a:bodyPr lIns="0" tIns="0" rIns="0" bIns="0" anchor="t"/>
          <a:lstStyle/>
          <a:p>
            <a:pPr algn="l">
              <a:lnSpc>
                <a:spcPct val="95000"/>
              </a:lnSpc>
            </a:pPr>
            <a:r>
              <a:rPr lang="en-US" sz="4300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@</a:t>
            </a:r>
            <a:r>
              <a:rPr lang="en-US" sz="4300" dirty="0" err="1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coateslibrary</a:t>
            </a:r>
            <a:endParaRPr lang="en-US" sz="4300" dirty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35844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800" y="1492250"/>
            <a:ext cx="6565900" cy="4927600"/>
          </a:xfrm>
          <a:prstGeom prst="rect">
            <a:avLst/>
          </a:prstGeom>
          <a:noFill/>
          <a:effectLst>
            <a:outerShdw blurRad="317500" dist="50800" dir="5400000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/>
          <p:nvPr/>
        </p:nvSpPr>
        <p:spPr>
          <a:xfrm>
            <a:off x="1955800" y="1600200"/>
            <a:ext cx="609600" cy="6096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1955800" y="2971800"/>
            <a:ext cx="609600" cy="6858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1955800" y="4267200"/>
            <a:ext cx="609600" cy="6858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955800" y="5257800"/>
            <a:ext cx="609600" cy="6858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2641600" y="1600200"/>
            <a:ext cx="762000" cy="1524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3590282" y="1600200"/>
            <a:ext cx="803918" cy="17250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2830930" y="1845629"/>
            <a:ext cx="591057" cy="13463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3601502" y="1828800"/>
            <a:ext cx="1173698" cy="190734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3595892" y="2514600"/>
            <a:ext cx="1179308" cy="21177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2671206" y="2981150"/>
            <a:ext cx="1407129" cy="21644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4242891" y="2982085"/>
            <a:ext cx="626429" cy="20989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4057767" y="3212087"/>
            <a:ext cx="817164" cy="20429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5046028" y="3229852"/>
            <a:ext cx="1192087" cy="20335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2672141" y="4277952"/>
            <a:ext cx="1407129" cy="21644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4231671" y="4294784"/>
            <a:ext cx="1007898" cy="18746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4068987" y="4507956"/>
            <a:ext cx="789114" cy="20989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5046029" y="4508890"/>
            <a:ext cx="619886" cy="20335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/>
          <p:cNvSpPr/>
          <p:nvPr/>
        </p:nvSpPr>
        <p:spPr>
          <a:xfrm>
            <a:off x="2683360" y="5259670"/>
            <a:ext cx="1407129" cy="21644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/>
          <p:cNvSpPr/>
          <p:nvPr/>
        </p:nvSpPr>
        <p:spPr>
          <a:xfrm>
            <a:off x="4237281" y="5276500"/>
            <a:ext cx="643260" cy="2211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/>
          <p:cNvSpPr/>
          <p:nvPr/>
        </p:nvSpPr>
        <p:spPr>
          <a:xfrm>
            <a:off x="2840435" y="5512113"/>
            <a:ext cx="1193023" cy="21550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/>
          <p:cNvSpPr/>
          <p:nvPr/>
        </p:nvSpPr>
        <p:spPr>
          <a:xfrm>
            <a:off x="5426560" y="5506502"/>
            <a:ext cx="1407129" cy="21644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1"/>
          <p:cNvSpPr>
            <a:spLocks noGrp="1" noChangeArrowheads="1"/>
          </p:cNvSpPr>
          <p:nvPr>
            <p:ph type="ctrTitle"/>
          </p:nvPr>
        </p:nvSpPr>
        <p:spPr>
          <a:xfrm>
            <a:off x="508000" y="457200"/>
            <a:ext cx="8440738" cy="1446213"/>
          </a:xfrm>
          <a:noFill/>
        </p:spPr>
        <p:txBody>
          <a:bodyPr lIns="0" tIns="0" rIns="0" bIns="0" anchor="t"/>
          <a:lstStyle/>
          <a:p>
            <a:pPr>
              <a:lnSpc>
                <a:spcPct val="95000"/>
              </a:lnSpc>
            </a:pPr>
            <a:r>
              <a:rPr lang="en-US" sz="4300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What are users actually clicking on?</a:t>
            </a:r>
          </a:p>
        </p:txBody>
      </p:sp>
      <p:pic>
        <p:nvPicPr>
          <p:cNvPr id="37892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7309" y="2286000"/>
            <a:ext cx="4222044" cy="2806700"/>
          </a:xfrm>
          <a:prstGeom prst="rect">
            <a:avLst/>
          </a:prstGeom>
          <a:noFill/>
          <a:effectLst>
            <a:outerShdw blurRad="317500" dist="50800" dir="5400000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552450" y="295275"/>
            <a:ext cx="9224963" cy="731838"/>
          </a:xfrm>
        </p:spPr>
        <p:txBody>
          <a:bodyPr lIns="0" tIns="0" rIns="0" bIns="0" anchor="t"/>
          <a:lstStyle/>
          <a:p>
            <a:pPr algn="l">
              <a:lnSpc>
                <a:spcPct val="95000"/>
              </a:lnSpc>
            </a:pPr>
            <a:r>
              <a:rPr lang="en-US" sz="4300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The Plan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idx="1"/>
          </p:nvPr>
        </p:nvSpPr>
        <p:spPr>
          <a:xfrm>
            <a:off x="1263650" y="1217613"/>
            <a:ext cx="7840663" cy="6022975"/>
          </a:xfrm>
        </p:spPr>
        <p:txBody>
          <a:bodyPr lIns="0" tIns="0" rIns="0" bIns="0">
            <a:normAutofit/>
          </a:bodyPr>
          <a:lstStyle/>
          <a:p>
            <a:pPr marL="0" indent="0">
              <a:lnSpc>
                <a:spcPct val="95000"/>
              </a:lnSpc>
              <a:spcBef>
                <a:spcPct val="0"/>
              </a:spcBef>
              <a:buFontTx/>
              <a:buNone/>
            </a:pPr>
            <a:r>
              <a:rPr lang="en-US" sz="2400" i="1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Assessing the Social Media Landscape</a:t>
            </a:r>
            <a:endParaRPr lang="en-US" sz="2400" dirty="0">
              <a:latin typeface="Calibri" pitchFamily="34" charset="0"/>
              <a:cs typeface="Calibri" pitchFamily="34" charset="0"/>
            </a:endParaRPr>
          </a:p>
          <a:p>
            <a:pPr marL="857250" lvl="2" indent="-285750">
              <a:lnSpc>
                <a:spcPct val="95000"/>
              </a:lnSpc>
              <a:spcBef>
                <a:spcPct val="0"/>
              </a:spcBef>
              <a:buClr>
                <a:srgbClr val="000000"/>
              </a:buClr>
              <a:buSzPct val="80000"/>
              <a:buFont typeface="Courier New" pitchFamily="49" charset="0"/>
              <a:buChar char="o"/>
            </a:pPr>
            <a:r>
              <a:rPr lang="en-US" sz="2400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What's going on out there</a:t>
            </a:r>
            <a:endParaRPr lang="en-US" sz="2400" dirty="0">
              <a:latin typeface="Calibri" pitchFamily="34" charset="0"/>
              <a:cs typeface="Calibri" pitchFamily="34" charset="0"/>
            </a:endParaRPr>
          </a:p>
          <a:p>
            <a:pPr marL="857250" lvl="2" indent="-285750">
              <a:lnSpc>
                <a:spcPct val="95000"/>
              </a:lnSpc>
              <a:spcBef>
                <a:spcPct val="0"/>
              </a:spcBef>
              <a:buClr>
                <a:srgbClr val="000000"/>
              </a:buClr>
              <a:buSzPct val="80000"/>
              <a:buFont typeface="Courier New" pitchFamily="49" charset="0"/>
              <a:buChar char="o"/>
            </a:pPr>
            <a:r>
              <a:rPr lang="en-US" sz="2400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What's happening @ Trinity University</a:t>
            </a:r>
            <a:endParaRPr lang="en-US" sz="2400" dirty="0">
              <a:latin typeface="Calibri" pitchFamily="34" charset="0"/>
              <a:cs typeface="Calibri" pitchFamily="34" charset="0"/>
            </a:endParaRPr>
          </a:p>
          <a:p>
            <a:pPr marL="0" indent="0">
              <a:lnSpc>
                <a:spcPct val="95000"/>
              </a:lnSpc>
              <a:spcBef>
                <a:spcPct val="0"/>
              </a:spcBef>
              <a:buFontTx/>
              <a:buNone/>
            </a:pPr>
            <a:endParaRPr lang="en-US" sz="2400" dirty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  <a:p>
            <a:pPr marL="0" indent="0">
              <a:lnSpc>
                <a:spcPct val="95000"/>
              </a:lnSpc>
              <a:spcBef>
                <a:spcPct val="0"/>
              </a:spcBef>
              <a:buFontTx/>
              <a:buNone/>
            </a:pPr>
            <a:r>
              <a:rPr lang="en-US" sz="2400" i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Strategies </a:t>
            </a:r>
            <a:r>
              <a:rPr lang="en-US" sz="2400" i="1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&amp; Examples</a:t>
            </a:r>
            <a:endParaRPr lang="en-US" sz="2400" dirty="0">
              <a:latin typeface="Calibri" pitchFamily="34" charset="0"/>
              <a:cs typeface="Calibri" pitchFamily="34" charset="0"/>
            </a:endParaRPr>
          </a:p>
          <a:p>
            <a:pPr marL="857250" lvl="2" indent="-285750">
              <a:lnSpc>
                <a:spcPct val="95000"/>
              </a:lnSpc>
              <a:spcBef>
                <a:spcPct val="0"/>
              </a:spcBef>
              <a:buClr>
                <a:srgbClr val="000000"/>
              </a:buClr>
              <a:buSzPct val="80000"/>
              <a:buFont typeface="Courier New" pitchFamily="49" charset="0"/>
              <a:buChar char="o"/>
            </a:pPr>
            <a:r>
              <a:rPr lang="en-US" sz="2400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Student Surveys</a:t>
            </a:r>
            <a:endParaRPr lang="en-US" sz="2400" dirty="0">
              <a:latin typeface="Calibri" pitchFamily="34" charset="0"/>
              <a:cs typeface="Calibri" pitchFamily="34" charset="0"/>
            </a:endParaRPr>
          </a:p>
          <a:p>
            <a:pPr marL="857250" lvl="2" indent="-285750">
              <a:lnSpc>
                <a:spcPct val="95000"/>
              </a:lnSpc>
              <a:spcBef>
                <a:spcPct val="0"/>
              </a:spcBef>
              <a:buClr>
                <a:srgbClr val="000000"/>
              </a:buClr>
              <a:buSzPct val="80000"/>
              <a:buFont typeface="Courier New" pitchFamily="49" charset="0"/>
              <a:buChar char="o"/>
            </a:pPr>
            <a:r>
              <a:rPr lang="en-US" sz="2400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Twitter</a:t>
            </a:r>
            <a:endParaRPr lang="en-US" sz="2400" dirty="0">
              <a:latin typeface="Calibri" pitchFamily="34" charset="0"/>
              <a:cs typeface="Calibri" pitchFamily="34" charset="0"/>
            </a:endParaRPr>
          </a:p>
          <a:p>
            <a:pPr marL="857250" lvl="2" indent="-285750">
              <a:lnSpc>
                <a:spcPct val="95000"/>
              </a:lnSpc>
              <a:spcBef>
                <a:spcPct val="0"/>
              </a:spcBef>
              <a:buClr>
                <a:srgbClr val="000000"/>
              </a:buClr>
              <a:buSzPct val="80000"/>
              <a:buFont typeface="Courier New" pitchFamily="49" charset="0"/>
              <a:buChar char="o"/>
            </a:pPr>
            <a:r>
              <a:rPr lang="en-US" sz="2400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Facebook</a:t>
            </a:r>
            <a:endParaRPr lang="en-US" sz="2400" dirty="0">
              <a:latin typeface="Calibri" pitchFamily="34" charset="0"/>
              <a:cs typeface="Calibri" pitchFamily="34" charset="0"/>
            </a:endParaRPr>
          </a:p>
          <a:p>
            <a:pPr marL="0" indent="0">
              <a:lnSpc>
                <a:spcPct val="95000"/>
              </a:lnSpc>
              <a:spcBef>
                <a:spcPct val="0"/>
              </a:spcBef>
              <a:buFontTx/>
              <a:buNone/>
            </a:pPr>
            <a:endParaRPr lang="en-US" sz="2400" dirty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  <a:p>
            <a:pPr marL="0" indent="0">
              <a:lnSpc>
                <a:spcPct val="95000"/>
              </a:lnSpc>
              <a:spcBef>
                <a:spcPct val="0"/>
              </a:spcBef>
              <a:buFontTx/>
              <a:buNone/>
            </a:pPr>
            <a:r>
              <a:rPr lang="en-US" sz="2400" i="1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Challenges &amp; Opportunities</a:t>
            </a:r>
            <a:endParaRPr lang="en-US" sz="2400" dirty="0">
              <a:latin typeface="Calibri" pitchFamily="34" charset="0"/>
              <a:cs typeface="Calibri" pitchFamily="34" charset="0"/>
            </a:endParaRPr>
          </a:p>
          <a:p>
            <a:pPr marL="857250" lvl="2" indent="-285750">
              <a:lnSpc>
                <a:spcPct val="95000"/>
              </a:lnSpc>
              <a:spcBef>
                <a:spcPct val="0"/>
              </a:spcBef>
              <a:buClr>
                <a:srgbClr val="000000"/>
              </a:buClr>
              <a:buSzPct val="80000"/>
              <a:buFont typeface="Courier New" pitchFamily="49" charset="0"/>
              <a:buChar char="o"/>
            </a:pPr>
            <a:r>
              <a:rPr lang="en-US" sz="2400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Purpose, Policies, Sustainability</a:t>
            </a:r>
            <a:endParaRPr lang="en-US" sz="2400" dirty="0">
              <a:latin typeface="Calibri" pitchFamily="34" charset="0"/>
              <a:cs typeface="Calibri" pitchFamily="34" charset="0"/>
            </a:endParaRPr>
          </a:p>
          <a:p>
            <a:pPr marL="0" indent="0">
              <a:lnSpc>
                <a:spcPct val="95000"/>
              </a:lnSpc>
              <a:spcBef>
                <a:spcPct val="0"/>
              </a:spcBef>
              <a:buFontTx/>
              <a:buNone/>
            </a:pPr>
            <a:endParaRPr lang="en-US" sz="2400" dirty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  <a:p>
            <a:pPr marL="0" indent="0">
              <a:lnSpc>
                <a:spcPct val="95000"/>
              </a:lnSpc>
              <a:spcBef>
                <a:spcPct val="0"/>
              </a:spcBef>
              <a:buFontTx/>
              <a:buNone/>
            </a:pPr>
            <a:r>
              <a:rPr lang="en-US" sz="2400" i="1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Next Steps Activity</a:t>
            </a:r>
            <a:endParaRPr lang="en-US" sz="2400" dirty="0">
              <a:latin typeface="Calibri" pitchFamily="34" charset="0"/>
              <a:cs typeface="Calibri" pitchFamily="34" charset="0"/>
            </a:endParaRPr>
          </a:p>
          <a:p>
            <a:pPr marL="857250" lvl="2" indent="-285750">
              <a:lnSpc>
                <a:spcPct val="95000"/>
              </a:lnSpc>
              <a:spcBef>
                <a:spcPct val="0"/>
              </a:spcBef>
              <a:buClr>
                <a:srgbClr val="000000"/>
              </a:buClr>
              <a:buSzPct val="80000"/>
              <a:buFont typeface="Courier New" pitchFamily="49" charset="0"/>
              <a:buChar char="o"/>
            </a:pPr>
            <a:r>
              <a:rPr lang="en-US" sz="2400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Priorities and Ideas</a:t>
            </a:r>
            <a:endParaRPr lang="en-US" sz="2400" dirty="0">
              <a:latin typeface="Calibri" pitchFamily="34" charset="0"/>
              <a:cs typeface="Calibri" pitchFamily="34" charset="0"/>
            </a:endParaRPr>
          </a:p>
          <a:p>
            <a:pPr marL="0" indent="0">
              <a:lnSpc>
                <a:spcPct val="95000"/>
              </a:lnSpc>
              <a:spcBef>
                <a:spcPct val="0"/>
              </a:spcBef>
              <a:buFontTx/>
              <a:buNone/>
            </a:pPr>
            <a:endParaRPr lang="en-US" sz="2400" dirty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  <a:p>
            <a:pPr marL="0" indent="0">
              <a:lnSpc>
                <a:spcPct val="95000"/>
              </a:lnSpc>
              <a:spcBef>
                <a:spcPct val="0"/>
              </a:spcBef>
              <a:buFontTx/>
              <a:buNone/>
            </a:pPr>
            <a:r>
              <a:rPr lang="en-US" sz="2400" i="1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Questions &amp; Wrap Up</a:t>
            </a:r>
            <a:r>
              <a:rPr lang="en-US" sz="2400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sz="half" idx="1"/>
          </p:nvPr>
        </p:nvSpPr>
        <p:spPr>
          <a:xfrm>
            <a:off x="552450" y="304800"/>
            <a:ext cx="4343400" cy="7054850"/>
          </a:xfrm>
        </p:spPr>
        <p:txBody>
          <a:bodyPr lIns="0" tIns="0" rIns="0" bIns="0">
            <a:normAutofit lnSpcReduction="10000"/>
          </a:bodyPr>
          <a:lstStyle/>
          <a:p>
            <a:pPr marL="0" indent="0" algn="ctr">
              <a:lnSpc>
                <a:spcPct val="95000"/>
              </a:lnSpc>
              <a:spcBef>
                <a:spcPct val="0"/>
              </a:spcBef>
              <a:buFontTx/>
              <a:buNone/>
            </a:pPr>
            <a:r>
              <a:rPr lang="en-US" sz="3200" i="1" u="sng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MOST CLICKS</a:t>
            </a:r>
            <a:endParaRPr lang="en-US" dirty="0">
              <a:latin typeface="Calibri" pitchFamily="34" charset="0"/>
              <a:cs typeface="Calibri" pitchFamily="34" charset="0"/>
            </a:endParaRPr>
          </a:p>
          <a:p>
            <a:pPr marL="0" indent="0">
              <a:lnSpc>
                <a:spcPct val="95000"/>
              </a:lnSpc>
              <a:spcBef>
                <a:spcPct val="0"/>
              </a:spcBef>
              <a:buFontTx/>
              <a:buNone/>
            </a:pPr>
            <a:endParaRPr lang="en-US" sz="1300" dirty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  <a:p>
            <a:pPr marL="457200" lvl="1" indent="-342900">
              <a:lnSpc>
                <a:spcPct val="95000"/>
              </a:lnSpc>
              <a:spcBef>
                <a:spcPct val="0"/>
              </a:spcBef>
              <a:buClr>
                <a:srgbClr val="000000"/>
              </a:buClr>
              <a:buFontTx/>
              <a:buChar char="•"/>
            </a:pPr>
            <a:r>
              <a:rPr lang="en-US" dirty="0" err="1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Poem:"Ex-Boyfriends</a:t>
            </a:r>
            <a:r>
              <a:rPr lang="en-US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"</a:t>
            </a:r>
            <a:endParaRPr lang="en-US" dirty="0">
              <a:latin typeface="Calibri" pitchFamily="34" charset="0"/>
              <a:cs typeface="Calibri" pitchFamily="34" charset="0"/>
            </a:endParaRPr>
          </a:p>
          <a:p>
            <a:pPr marL="0" indent="0">
              <a:lnSpc>
                <a:spcPct val="95000"/>
              </a:lnSpc>
              <a:spcBef>
                <a:spcPct val="0"/>
              </a:spcBef>
              <a:buFontTx/>
              <a:buNone/>
            </a:pPr>
            <a:endParaRPr lang="en-US" sz="1300" dirty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  <a:p>
            <a:pPr marL="457200" lvl="1" indent="-342900">
              <a:lnSpc>
                <a:spcPct val="95000"/>
              </a:lnSpc>
              <a:spcBef>
                <a:spcPct val="0"/>
              </a:spcBef>
              <a:buClr>
                <a:srgbClr val="000000"/>
              </a:buClr>
              <a:buFontTx/>
              <a:buChar char="•"/>
            </a:pPr>
            <a:r>
              <a:rPr lang="en-US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Trinity student blog post: "Being Single, Godless, &amp; Feminist in Texas"</a:t>
            </a:r>
            <a:endParaRPr lang="en-US" dirty="0">
              <a:latin typeface="Calibri" pitchFamily="34" charset="0"/>
              <a:cs typeface="Calibri" pitchFamily="34" charset="0"/>
            </a:endParaRPr>
          </a:p>
          <a:p>
            <a:pPr marL="0" indent="0">
              <a:lnSpc>
                <a:spcPct val="95000"/>
              </a:lnSpc>
              <a:spcBef>
                <a:spcPct val="0"/>
              </a:spcBef>
              <a:buFontTx/>
              <a:buNone/>
            </a:pPr>
            <a:endParaRPr lang="en-US" sz="1300" dirty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  <a:p>
            <a:pPr marL="457200" lvl="1" indent="-342900">
              <a:lnSpc>
                <a:spcPct val="95000"/>
              </a:lnSpc>
              <a:spcBef>
                <a:spcPct val="0"/>
              </a:spcBef>
              <a:buClr>
                <a:srgbClr val="000000"/>
              </a:buClr>
              <a:buFontTx/>
              <a:buChar char="•"/>
            </a:pPr>
            <a:r>
              <a:rPr lang="en-US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MoveOn.org poster:      "Men Can Stop Rape"</a:t>
            </a:r>
            <a:r>
              <a:rPr lang="en-US" sz="1700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 </a:t>
            </a:r>
            <a:endParaRPr lang="en-US" dirty="0">
              <a:latin typeface="Calibri" pitchFamily="34" charset="0"/>
              <a:cs typeface="Calibri" pitchFamily="34" charset="0"/>
            </a:endParaRPr>
          </a:p>
          <a:p>
            <a:pPr marL="0" indent="0">
              <a:lnSpc>
                <a:spcPct val="95000"/>
              </a:lnSpc>
              <a:spcBef>
                <a:spcPct val="0"/>
              </a:spcBef>
              <a:buFontTx/>
              <a:buNone/>
            </a:pPr>
            <a:endParaRPr lang="en-US" sz="1300" dirty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  <a:p>
            <a:pPr marL="457200" lvl="1" indent="-342900">
              <a:lnSpc>
                <a:spcPct val="95000"/>
              </a:lnSpc>
              <a:spcBef>
                <a:spcPct val="0"/>
              </a:spcBef>
              <a:buClr>
                <a:srgbClr val="000000"/>
              </a:buClr>
              <a:buFontTx/>
              <a:buChar char="•"/>
            </a:pPr>
            <a:r>
              <a:rPr lang="en-US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Strike Against SOPA.org</a:t>
            </a:r>
            <a:endParaRPr lang="en-US" dirty="0">
              <a:latin typeface="Calibri" pitchFamily="34" charset="0"/>
              <a:cs typeface="Calibri" pitchFamily="34" charset="0"/>
            </a:endParaRPr>
          </a:p>
          <a:p>
            <a:pPr marL="0" indent="0">
              <a:lnSpc>
                <a:spcPct val="95000"/>
              </a:lnSpc>
              <a:spcBef>
                <a:spcPct val="0"/>
              </a:spcBef>
              <a:buFontTx/>
              <a:buNone/>
            </a:pPr>
            <a:endParaRPr lang="en-US" sz="1300" dirty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  <a:p>
            <a:pPr marL="457200" lvl="1" indent="-342900">
              <a:lnSpc>
                <a:spcPct val="95000"/>
              </a:lnSpc>
              <a:spcBef>
                <a:spcPct val="0"/>
              </a:spcBef>
              <a:buClr>
                <a:srgbClr val="000000"/>
              </a:buClr>
              <a:buFontTx/>
              <a:buChar char="•"/>
            </a:pPr>
            <a:r>
              <a:rPr lang="en-US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Trinity news about campus puppy named </a:t>
            </a:r>
            <a:r>
              <a:rPr lang="en-US" dirty="0" err="1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Jurgens</a:t>
            </a:r>
            <a:endParaRPr lang="en-US" dirty="0">
              <a:latin typeface="Calibri" pitchFamily="34" charset="0"/>
              <a:cs typeface="Calibri" pitchFamily="34" charset="0"/>
            </a:endParaRPr>
          </a:p>
          <a:p>
            <a:pPr marL="0" indent="0">
              <a:lnSpc>
                <a:spcPct val="95000"/>
              </a:lnSpc>
              <a:spcBef>
                <a:spcPct val="0"/>
              </a:spcBef>
              <a:buFontTx/>
              <a:buNone/>
            </a:pPr>
            <a:endParaRPr lang="en-US" sz="1300" dirty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  <a:p>
            <a:pPr marL="457200" lvl="1" indent="-342900">
              <a:lnSpc>
                <a:spcPct val="95000"/>
              </a:lnSpc>
              <a:spcBef>
                <a:spcPct val="0"/>
              </a:spcBef>
              <a:buClr>
                <a:srgbClr val="000000"/>
              </a:buClr>
              <a:buFontTx/>
              <a:buChar char="•"/>
            </a:pPr>
            <a:r>
              <a:rPr lang="en-US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SomeEcards.com cartoon about naps</a:t>
            </a:r>
            <a:endParaRPr lang="en-US" dirty="0">
              <a:latin typeface="Calibri" pitchFamily="34" charset="0"/>
              <a:cs typeface="Calibri" pitchFamily="34" charset="0"/>
            </a:endParaRPr>
          </a:p>
          <a:p>
            <a:pPr marL="0" indent="0">
              <a:lnSpc>
                <a:spcPct val="95000"/>
              </a:lnSpc>
              <a:spcBef>
                <a:spcPct val="0"/>
              </a:spcBef>
              <a:buFontTx/>
              <a:buNone/>
            </a:pPr>
            <a:endParaRPr lang="en-US" sz="1300" dirty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  <a:p>
            <a:pPr marL="457200" lvl="1" indent="-342900">
              <a:lnSpc>
                <a:spcPct val="95000"/>
              </a:lnSpc>
              <a:spcBef>
                <a:spcPct val="0"/>
              </a:spcBef>
              <a:buClr>
                <a:srgbClr val="000000"/>
              </a:buClr>
              <a:buFontTx/>
              <a:buChar char="•"/>
            </a:pPr>
            <a:r>
              <a:rPr lang="en-US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Library survey about citation management</a:t>
            </a:r>
          </a:p>
        </p:txBody>
      </p:sp>
      <p:sp>
        <p:nvSpPr>
          <p:cNvPr id="39941" name="Text Box 5"/>
          <p:cNvSpPr txBox="1">
            <a:spLocks noChangeArrowheads="1"/>
          </p:cNvSpPr>
          <p:nvPr/>
        </p:nvSpPr>
        <p:spPr bwMode="auto">
          <a:xfrm>
            <a:off x="5226050" y="304800"/>
            <a:ext cx="4343400" cy="54676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indent="-3429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8572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2573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17145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1717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6289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0861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5433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lnSpc>
                <a:spcPct val="95000"/>
              </a:lnSpc>
            </a:pPr>
            <a:r>
              <a:rPr lang="en-US" sz="3200" i="1" u="sng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FEWEST CLICKS</a:t>
            </a:r>
            <a:endParaRPr lang="en-US" dirty="0">
              <a:latin typeface="Calibri" pitchFamily="34" charset="0"/>
              <a:cs typeface="Calibri" pitchFamily="34" charset="0"/>
            </a:endParaRPr>
          </a:p>
          <a:p>
            <a:pPr algn="ctr">
              <a:lnSpc>
                <a:spcPct val="95000"/>
              </a:lnSpc>
            </a:pPr>
            <a:endParaRPr lang="en-US" sz="1300" dirty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  <a:p>
            <a:pPr lvl="1">
              <a:lnSpc>
                <a:spcPct val="95000"/>
              </a:lnSpc>
              <a:buClr>
                <a:srgbClr val="000000"/>
              </a:buClr>
              <a:buSzPct val="100000"/>
              <a:buFontTx/>
              <a:buChar char="•"/>
            </a:pPr>
            <a:r>
              <a:rPr lang="en-US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Several links to books &amp; journals in the catalog</a:t>
            </a:r>
            <a:endParaRPr lang="en-US" dirty="0">
              <a:latin typeface="Calibri" pitchFamily="34" charset="0"/>
              <a:cs typeface="Calibri" pitchFamily="34" charset="0"/>
            </a:endParaRPr>
          </a:p>
          <a:p>
            <a:pPr>
              <a:lnSpc>
                <a:spcPct val="95000"/>
              </a:lnSpc>
            </a:pPr>
            <a:endParaRPr lang="en-US" sz="1300" dirty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  <a:p>
            <a:pPr lvl="1">
              <a:lnSpc>
                <a:spcPct val="95000"/>
              </a:lnSpc>
              <a:buClr>
                <a:srgbClr val="000000"/>
              </a:buClr>
              <a:buSzPct val="100000"/>
              <a:buFontTx/>
              <a:buChar char="•"/>
            </a:pPr>
            <a:r>
              <a:rPr lang="en-US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Library hours</a:t>
            </a:r>
            <a:endParaRPr lang="en-US" dirty="0">
              <a:latin typeface="Calibri" pitchFamily="34" charset="0"/>
              <a:cs typeface="Calibri" pitchFamily="34" charset="0"/>
            </a:endParaRPr>
          </a:p>
          <a:p>
            <a:pPr>
              <a:lnSpc>
                <a:spcPct val="95000"/>
              </a:lnSpc>
            </a:pPr>
            <a:endParaRPr lang="en-US" sz="1300" dirty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  <a:p>
            <a:pPr lvl="1">
              <a:lnSpc>
                <a:spcPct val="95000"/>
              </a:lnSpc>
              <a:buClr>
                <a:srgbClr val="000000"/>
              </a:buClr>
              <a:buSzPct val="100000"/>
              <a:buFontTx/>
              <a:buChar char="•"/>
            </a:pPr>
            <a:r>
              <a:rPr lang="en-US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Huffington Post article: "Libraries in Crisis"</a:t>
            </a:r>
            <a:endParaRPr lang="en-US" dirty="0">
              <a:latin typeface="Calibri" pitchFamily="34" charset="0"/>
              <a:cs typeface="Calibri" pitchFamily="34" charset="0"/>
            </a:endParaRPr>
          </a:p>
          <a:p>
            <a:pPr>
              <a:lnSpc>
                <a:spcPct val="95000"/>
              </a:lnSpc>
            </a:pPr>
            <a:endParaRPr lang="en-US" sz="1300" dirty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  <a:p>
            <a:pPr lvl="1">
              <a:lnSpc>
                <a:spcPct val="95000"/>
              </a:lnSpc>
              <a:buClr>
                <a:srgbClr val="000000"/>
              </a:buClr>
              <a:buSzPct val="100000"/>
              <a:buFontTx/>
              <a:buChar char="•"/>
            </a:pPr>
            <a:r>
              <a:rPr lang="en-US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Trinity's Writing Center</a:t>
            </a:r>
            <a:endParaRPr lang="en-US" dirty="0">
              <a:latin typeface="Calibri" pitchFamily="34" charset="0"/>
              <a:cs typeface="Calibri" pitchFamily="34" charset="0"/>
            </a:endParaRPr>
          </a:p>
          <a:p>
            <a:pPr>
              <a:lnSpc>
                <a:spcPct val="95000"/>
              </a:lnSpc>
            </a:pPr>
            <a:endParaRPr lang="en-US" sz="1300" dirty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  <a:p>
            <a:pPr lvl="1">
              <a:lnSpc>
                <a:spcPct val="95000"/>
              </a:lnSpc>
              <a:buClr>
                <a:srgbClr val="000000"/>
              </a:buClr>
              <a:buSzPct val="100000"/>
              <a:buFontTx/>
              <a:buChar char="•"/>
            </a:pPr>
            <a:r>
              <a:rPr lang="en-US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Trinity's webpage for International Programs  </a:t>
            </a:r>
            <a:endParaRPr lang="en-US" dirty="0">
              <a:latin typeface="Calibri" pitchFamily="34" charset="0"/>
              <a:cs typeface="Calibri" pitchFamily="34" charset="0"/>
            </a:endParaRPr>
          </a:p>
          <a:p>
            <a:pPr>
              <a:lnSpc>
                <a:spcPct val="95000"/>
              </a:lnSpc>
            </a:pPr>
            <a:endParaRPr lang="en-US" sz="1300" dirty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  <a:p>
            <a:pPr lvl="1">
              <a:lnSpc>
                <a:spcPct val="95000"/>
              </a:lnSpc>
              <a:buClr>
                <a:srgbClr val="000000"/>
              </a:buClr>
              <a:buSzPct val="100000"/>
              <a:buFontTx/>
              <a:buChar char="•"/>
            </a:pPr>
            <a:r>
              <a:rPr lang="en-US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Inside Higher Ed: "Anthropologists Debate Role of Science"</a:t>
            </a:r>
          </a:p>
        </p:txBody>
      </p:sp>
      <p:pic>
        <p:nvPicPr>
          <p:cNvPr id="39942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78400" y="914400"/>
            <a:ext cx="14288" cy="609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8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75000"/>
                    </a14:imgEffect>
                    <a14:imgEffect>
                      <a14:colorTemperature colorTemp="11200"/>
                    </a14:imgEffect>
                    <a14:imgEffect>
                      <a14:brightnessContrast bright="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55800" y="1622222"/>
            <a:ext cx="6096000" cy="5448702"/>
          </a:xfrm>
          <a:prstGeom prst="rect">
            <a:avLst/>
          </a:prstGeom>
          <a:noFill/>
          <a:ln>
            <a:noFill/>
          </a:ln>
          <a:effectLst>
            <a:outerShdw blurRad="317500" dist="50800" dir="5400000" algn="ctr" rotWithShape="0">
              <a:srgbClr val="000000">
                <a:alpha val="94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985" name="Rectangle 1"/>
          <p:cNvSpPr>
            <a:spLocks noGrp="1" noChangeArrowheads="1"/>
          </p:cNvSpPr>
          <p:nvPr>
            <p:ph type="title"/>
          </p:nvPr>
        </p:nvSpPr>
        <p:spPr>
          <a:xfrm>
            <a:off x="431800" y="304800"/>
            <a:ext cx="9686925" cy="1225550"/>
          </a:xfrm>
        </p:spPr>
        <p:txBody>
          <a:bodyPr lIns="0" tIns="0" rIns="0" bIns="0" anchor="t"/>
          <a:lstStyle/>
          <a:p>
            <a:pPr algn="l">
              <a:lnSpc>
                <a:spcPct val="95000"/>
              </a:lnSpc>
            </a:pPr>
            <a:r>
              <a:rPr lang="en-US" sz="4300" i="1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Considerations and Challenges</a:t>
            </a:r>
            <a:r>
              <a:rPr lang="en-US" dirty="0">
                <a:latin typeface="Calibri" pitchFamily="34" charset="0"/>
                <a:cs typeface="Calibri" pitchFamily="34" charset="0"/>
              </a:rPr>
              <a:t/>
            </a:r>
            <a:br>
              <a:rPr lang="en-US" dirty="0">
                <a:latin typeface="Calibri" pitchFamily="34" charset="0"/>
                <a:cs typeface="Calibri" pitchFamily="34" charset="0"/>
              </a:rPr>
            </a:br>
            <a:r>
              <a:rPr lang="en-US" sz="2900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Part 2: Policies 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4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0000" y="812800"/>
            <a:ext cx="4530725" cy="6226175"/>
          </a:xfrm>
          <a:prstGeom prst="rect">
            <a:avLst/>
          </a:prstGeom>
          <a:noFill/>
          <a:effectLst>
            <a:outerShdw blurRad="317500" dist="50800" dir="5400000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Rectangle 1"/>
          <p:cNvSpPr>
            <a:spLocks noGrp="1" noChangeArrowheads="1"/>
          </p:cNvSpPr>
          <p:nvPr>
            <p:ph type="title"/>
          </p:nvPr>
        </p:nvSpPr>
        <p:spPr>
          <a:xfrm>
            <a:off x="247650" y="282575"/>
            <a:ext cx="8929688" cy="752475"/>
          </a:xfrm>
        </p:spPr>
        <p:txBody>
          <a:bodyPr lIns="0" tIns="0" rIns="0" bIns="0" anchor="t"/>
          <a:lstStyle/>
          <a:p>
            <a:pPr algn="l">
              <a:lnSpc>
                <a:spcPct val="95000"/>
              </a:lnSpc>
            </a:pPr>
            <a:r>
              <a:rPr lang="en-US" sz="4300" dirty="0">
                <a:solidFill>
                  <a:srgbClr val="000000"/>
                </a:solidFill>
                <a:latin typeface="'trebuchet ms'" pitchFamily="34"/>
              </a:rPr>
              <a:t>Facebook </a:t>
            </a:r>
            <a:r>
              <a:rPr lang="en-US" sz="4300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Likes</a:t>
            </a:r>
            <a:r>
              <a:rPr lang="en-US" sz="4300" dirty="0">
                <a:solidFill>
                  <a:srgbClr val="000000"/>
                </a:solidFill>
                <a:latin typeface="'trebuchet ms'" pitchFamily="34"/>
              </a:rPr>
              <a:t> (Demographics)</a:t>
            </a:r>
          </a:p>
        </p:txBody>
      </p:sp>
      <p:pic>
        <p:nvPicPr>
          <p:cNvPr id="47109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9401" y="1798651"/>
            <a:ext cx="9601200" cy="3900474"/>
          </a:xfrm>
          <a:prstGeom prst="rect">
            <a:avLst/>
          </a:prstGeom>
          <a:noFill/>
          <a:ln>
            <a:noFill/>
          </a:ln>
          <a:effectLst>
            <a:outerShdw blurRad="317500" dist="50800" dir="5400000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7110" name="Text Box 6"/>
          <p:cNvSpPr txBox="1">
            <a:spLocks noChangeArrowheads="1"/>
          </p:cNvSpPr>
          <p:nvPr/>
        </p:nvSpPr>
        <p:spPr bwMode="auto">
          <a:xfrm>
            <a:off x="4718050" y="2133600"/>
            <a:ext cx="5262563" cy="889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indent="-3429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8572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2573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17145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1717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6289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0861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5433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1">
              <a:lnSpc>
                <a:spcPct val="95000"/>
              </a:lnSpc>
              <a:buClr>
                <a:srgbClr val="000000"/>
              </a:buClr>
              <a:buSzPct val="100000"/>
              <a:buFontTx/>
              <a:buChar char="•"/>
            </a:pPr>
            <a:r>
              <a:rPr lang="en-US">
                <a:solidFill>
                  <a:srgbClr val="000000"/>
                </a:solidFill>
                <a:latin typeface="'trebuchet ms'" pitchFamily="34"/>
              </a:rPr>
              <a:t>48% of likes from 18-24 year olds</a:t>
            </a:r>
          </a:p>
        </p:txBody>
      </p:sp>
      <p:sp>
        <p:nvSpPr>
          <p:cNvPr id="47111" name="Oval 7"/>
          <p:cNvSpPr>
            <a:spLocks noChangeArrowheads="1"/>
          </p:cNvSpPr>
          <p:nvPr/>
        </p:nvSpPr>
        <p:spPr bwMode="auto">
          <a:xfrm>
            <a:off x="2667000" y="2362200"/>
            <a:ext cx="1962150" cy="3243263"/>
          </a:xfrm>
          <a:prstGeom prst="ellips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Rectangle 1"/>
          <p:cNvSpPr>
            <a:spLocks noGrp="1" noChangeArrowheads="1"/>
          </p:cNvSpPr>
          <p:nvPr>
            <p:ph type="title"/>
          </p:nvPr>
        </p:nvSpPr>
        <p:spPr>
          <a:xfrm>
            <a:off x="247650" y="203200"/>
            <a:ext cx="9678988" cy="747713"/>
          </a:xfrm>
        </p:spPr>
        <p:txBody>
          <a:bodyPr lIns="0" tIns="0" rIns="0" bIns="0" anchor="t"/>
          <a:lstStyle/>
          <a:p>
            <a:pPr algn="l">
              <a:lnSpc>
                <a:spcPct val="95000"/>
              </a:lnSpc>
            </a:pPr>
            <a:r>
              <a:rPr lang="en-US" sz="4300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Coates Library on Facebook</a:t>
            </a:r>
          </a:p>
        </p:txBody>
      </p:sp>
      <p:pic>
        <p:nvPicPr>
          <p:cNvPr id="49157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7600" y="1219200"/>
            <a:ext cx="8069263" cy="5998911"/>
          </a:xfrm>
          <a:prstGeom prst="rect">
            <a:avLst/>
          </a:prstGeom>
          <a:noFill/>
          <a:ln>
            <a:noFill/>
          </a:ln>
          <a:effectLst>
            <a:outerShdw blurRad="317500" dist="50800" dir="5400000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/>
          <p:nvPr/>
        </p:nvSpPr>
        <p:spPr>
          <a:xfrm>
            <a:off x="2429984" y="5746790"/>
            <a:ext cx="992004" cy="18839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Rectangle 1"/>
          <p:cNvSpPr>
            <a:spLocks noGrp="1" noChangeArrowheads="1"/>
          </p:cNvSpPr>
          <p:nvPr>
            <p:ph type="title"/>
          </p:nvPr>
        </p:nvSpPr>
        <p:spPr>
          <a:xfrm>
            <a:off x="247650" y="508000"/>
            <a:ext cx="9667875" cy="920750"/>
          </a:xfrm>
        </p:spPr>
        <p:txBody>
          <a:bodyPr lIns="0" tIns="0" rIns="0" bIns="0" anchor="t">
            <a:normAutofit fontScale="90000"/>
          </a:bodyPr>
          <a:lstStyle/>
          <a:p>
            <a:pPr algn="l">
              <a:lnSpc>
                <a:spcPct val="95000"/>
              </a:lnSpc>
            </a:pPr>
            <a:r>
              <a:rPr lang="en-US" sz="4300" i="1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Considerations and Challenges</a:t>
            </a:r>
            <a:r>
              <a:rPr lang="en-US" sz="4300" dirty="0">
                <a:latin typeface="Calibri" pitchFamily="34" charset="0"/>
                <a:cs typeface="Calibri" pitchFamily="34" charset="0"/>
              </a:rPr>
              <a:t/>
            </a:r>
            <a:br>
              <a:rPr lang="en-US" sz="4300" dirty="0">
                <a:latin typeface="Calibri" pitchFamily="34" charset="0"/>
                <a:cs typeface="Calibri" pitchFamily="34" charset="0"/>
              </a:rPr>
            </a:br>
            <a:r>
              <a:rPr lang="en-US" sz="2900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Part 3: Sustainability </a:t>
            </a:r>
          </a:p>
        </p:txBody>
      </p:sp>
      <p:pic>
        <p:nvPicPr>
          <p:cNvPr id="44036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1727200"/>
            <a:ext cx="7589838" cy="5064125"/>
          </a:xfrm>
          <a:prstGeom prst="rect">
            <a:avLst/>
          </a:prstGeom>
          <a:noFill/>
          <a:ln>
            <a:noFill/>
          </a:ln>
          <a:effectLst>
            <a:outerShdw blurRad="317500" dist="50800" dir="5400000" algn="ctr" rotWithShape="0">
              <a:srgbClr val="000000">
                <a:alpha val="99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4037" name="Text Box 5"/>
          <p:cNvSpPr txBox="1">
            <a:spLocks noChangeArrowheads="1"/>
          </p:cNvSpPr>
          <p:nvPr/>
        </p:nvSpPr>
        <p:spPr bwMode="auto">
          <a:xfrm>
            <a:off x="7823200" y="6645131"/>
            <a:ext cx="1290638" cy="1461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indent="-3429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8572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2573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17145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1717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6289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0861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5433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95000"/>
              </a:lnSpc>
            </a:pPr>
            <a:r>
              <a:rPr lang="en-US" sz="1000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http://xkcd.com/1007/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Rectangle 1"/>
          <p:cNvSpPr>
            <a:spLocks noGrp="1" noChangeArrowheads="1"/>
          </p:cNvSpPr>
          <p:nvPr>
            <p:ph type="title"/>
          </p:nvPr>
        </p:nvSpPr>
        <p:spPr>
          <a:xfrm>
            <a:off x="719356" y="304800"/>
            <a:ext cx="4027488" cy="736600"/>
          </a:xfrm>
        </p:spPr>
        <p:txBody>
          <a:bodyPr lIns="0" tIns="0" rIns="0" bIns="0" anchor="t"/>
          <a:lstStyle/>
          <a:p>
            <a:pPr algn="l">
              <a:lnSpc>
                <a:spcPct val="95000"/>
              </a:lnSpc>
            </a:pPr>
            <a:r>
              <a:rPr lang="en-US" sz="4300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Next Steps</a:t>
            </a:r>
          </a:p>
        </p:txBody>
      </p:sp>
      <p:sp>
        <p:nvSpPr>
          <p:cNvPr id="51202" name="Rectangle 2"/>
          <p:cNvSpPr>
            <a:spLocks noGrp="1" noChangeArrowheads="1"/>
          </p:cNvSpPr>
          <p:nvPr>
            <p:ph idx="1"/>
          </p:nvPr>
        </p:nvSpPr>
        <p:spPr>
          <a:xfrm>
            <a:off x="676564" y="1177349"/>
            <a:ext cx="8724900" cy="2480252"/>
          </a:xfrm>
        </p:spPr>
        <p:txBody>
          <a:bodyPr lIns="0" tIns="0" rIns="0" bIns="0"/>
          <a:lstStyle/>
          <a:p>
            <a:pPr marL="0" indent="0">
              <a:lnSpc>
                <a:spcPct val="95000"/>
              </a:lnSpc>
              <a:spcBef>
                <a:spcPct val="0"/>
              </a:spcBef>
              <a:buFontTx/>
              <a:buNone/>
            </a:pPr>
            <a:r>
              <a:rPr lang="en-US" sz="2700" i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Scenario:</a:t>
            </a:r>
            <a:r>
              <a:rPr lang="en-US" sz="27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2700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You're </a:t>
            </a:r>
            <a:r>
              <a:rPr lang="en-US" sz="2700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a team of librarians and technologists thinking about how to improve your organization's use of social media. So far, you've managed to bring back the Facebook page and Twitter feed after a long period of radio-silence, but you want to do more. </a:t>
            </a:r>
            <a:endParaRPr lang="en-US" sz="27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51204" name="Text Box 4"/>
          <p:cNvSpPr txBox="1">
            <a:spLocks noChangeArrowheads="1"/>
          </p:cNvSpPr>
          <p:nvPr/>
        </p:nvSpPr>
        <p:spPr bwMode="auto">
          <a:xfrm>
            <a:off x="635000" y="5868988"/>
            <a:ext cx="8386763" cy="11841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indent="-3429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8572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2573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17145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1717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6289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0861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5433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95000"/>
              </a:lnSpc>
            </a:pPr>
            <a:r>
              <a:rPr lang="en-US" sz="2700" i="1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Task</a:t>
            </a:r>
            <a:r>
              <a:rPr lang="en-US" sz="2700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: </a:t>
            </a:r>
            <a:r>
              <a:rPr lang="en-US" sz="2700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Form </a:t>
            </a:r>
            <a:r>
              <a:rPr lang="en-US" sz="2700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groups of 4 people to discuss questions. Each person should write at least one idea/suggestion on the index card on your seat.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635000" y="3733800"/>
            <a:ext cx="7848600" cy="20405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 indent="-342900">
              <a:lnSpc>
                <a:spcPct val="95000"/>
              </a:lnSpc>
              <a:buClr>
                <a:srgbClr val="000000"/>
              </a:buClr>
              <a:buFontTx/>
              <a:buChar char="•"/>
            </a:pPr>
            <a:r>
              <a:rPr lang="en-US" sz="2700" i="1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What's next, and why? </a:t>
            </a:r>
            <a:endParaRPr lang="en-US" sz="2700" dirty="0" smtClean="0">
              <a:latin typeface="Calibri" pitchFamily="34" charset="0"/>
              <a:cs typeface="Calibri" pitchFamily="34" charset="0"/>
            </a:endParaRPr>
          </a:p>
          <a:p>
            <a:pPr lvl="1" indent="-342900">
              <a:lnSpc>
                <a:spcPct val="95000"/>
              </a:lnSpc>
              <a:buClr>
                <a:srgbClr val="000000"/>
              </a:buClr>
              <a:buFontTx/>
              <a:buChar char="•"/>
            </a:pPr>
            <a:r>
              <a:rPr lang="en-US" sz="2700" i="1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How will you prioritize? </a:t>
            </a:r>
            <a:endParaRPr lang="en-US" sz="2700" dirty="0" smtClean="0">
              <a:latin typeface="Calibri" pitchFamily="34" charset="0"/>
              <a:cs typeface="Calibri" pitchFamily="34" charset="0"/>
            </a:endParaRPr>
          </a:p>
          <a:p>
            <a:pPr lvl="1" indent="-342900">
              <a:lnSpc>
                <a:spcPct val="95000"/>
              </a:lnSpc>
              <a:buClr>
                <a:srgbClr val="000000"/>
              </a:buClr>
              <a:buFontTx/>
              <a:buChar char="•"/>
            </a:pPr>
            <a:r>
              <a:rPr lang="en-US" sz="2700" i="1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What excites you, and what concerns you?  </a:t>
            </a:r>
            <a:endParaRPr lang="en-US" sz="2700" dirty="0" smtClean="0">
              <a:latin typeface="Calibri" pitchFamily="34" charset="0"/>
              <a:cs typeface="Calibri" pitchFamily="34" charset="0"/>
            </a:endParaRPr>
          </a:p>
          <a:p>
            <a:pPr lvl="1" indent="-342900">
              <a:lnSpc>
                <a:spcPct val="95000"/>
              </a:lnSpc>
              <a:buClr>
                <a:srgbClr val="000000"/>
              </a:buClr>
              <a:buFontTx/>
              <a:buChar char="•"/>
            </a:pPr>
            <a:r>
              <a:rPr lang="en-US" sz="2700" i="1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How might you address potential challenges? 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76261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04" grpId="0"/>
      <p:bldP spid="2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49" name="Rectangle 1"/>
          <p:cNvSpPr>
            <a:spLocks noGrp="1" noChangeArrowheads="1"/>
          </p:cNvSpPr>
          <p:nvPr>
            <p:ph type="title"/>
          </p:nvPr>
        </p:nvSpPr>
        <p:spPr>
          <a:xfrm>
            <a:off x="450850" y="400050"/>
            <a:ext cx="4459288" cy="641350"/>
          </a:xfrm>
        </p:spPr>
        <p:txBody>
          <a:bodyPr lIns="0" tIns="0" rIns="0" bIns="0" anchor="t"/>
          <a:lstStyle/>
          <a:p>
            <a:pPr algn="l">
              <a:lnSpc>
                <a:spcPct val="95000"/>
              </a:lnSpc>
            </a:pPr>
            <a:r>
              <a:rPr lang="en-US" sz="4300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So, to recap...  </a:t>
            </a:r>
          </a:p>
        </p:txBody>
      </p:sp>
      <p:sp>
        <p:nvSpPr>
          <p:cNvPr id="53252" name="Text Box 4"/>
          <p:cNvSpPr txBox="1">
            <a:spLocks noChangeArrowheads="1"/>
          </p:cNvSpPr>
          <p:nvPr/>
        </p:nvSpPr>
        <p:spPr bwMode="auto">
          <a:xfrm>
            <a:off x="1374775" y="2435224"/>
            <a:ext cx="4233863" cy="5116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indent="-3429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8572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2573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17145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1717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6289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0861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5433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95000"/>
              </a:lnSpc>
            </a:pPr>
            <a:r>
              <a:rPr lang="en-US" sz="3500" i="1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 Set the frame  </a:t>
            </a:r>
            <a:r>
              <a:rPr lang="en-US" sz="3200" i="1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   </a:t>
            </a:r>
          </a:p>
        </p:txBody>
      </p:sp>
      <p:sp>
        <p:nvSpPr>
          <p:cNvPr id="53253" name="Text Box 5"/>
          <p:cNvSpPr txBox="1">
            <a:spLocks noChangeArrowheads="1"/>
          </p:cNvSpPr>
          <p:nvPr/>
        </p:nvSpPr>
        <p:spPr bwMode="auto">
          <a:xfrm>
            <a:off x="1365250" y="3556000"/>
            <a:ext cx="3565525" cy="5116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indent="-3429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8572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2573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17145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1717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6289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0861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5433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95000"/>
              </a:lnSpc>
            </a:pPr>
            <a:r>
              <a:rPr lang="en-US" sz="3500" i="1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 Make room   </a:t>
            </a:r>
            <a:r>
              <a:rPr lang="en-US" sz="3200" i="1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      </a:t>
            </a:r>
          </a:p>
        </p:txBody>
      </p:sp>
      <p:sp>
        <p:nvSpPr>
          <p:cNvPr id="53254" name="Text Box 6"/>
          <p:cNvSpPr txBox="1">
            <a:spLocks noChangeArrowheads="1"/>
          </p:cNvSpPr>
          <p:nvPr/>
        </p:nvSpPr>
        <p:spPr bwMode="auto">
          <a:xfrm>
            <a:off x="1366838" y="4667250"/>
            <a:ext cx="4186237" cy="5116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indent="-3429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8572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2573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17145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1717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6289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0861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5433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95000"/>
              </a:lnSpc>
            </a:pPr>
            <a:r>
              <a:rPr lang="en-US" sz="3500" i="1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 Most important!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252" grpId="0"/>
      <p:bldP spid="53253" grpId="0"/>
      <p:bldP spid="53254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1"/>
          <p:cNvSpPr>
            <a:spLocks noGrp="1" noChangeArrowheads="1"/>
          </p:cNvSpPr>
          <p:nvPr>
            <p:ph type="ctrTitle"/>
          </p:nvPr>
        </p:nvSpPr>
        <p:spPr>
          <a:xfrm>
            <a:off x="431800" y="1981200"/>
            <a:ext cx="9144000" cy="2403475"/>
          </a:xfrm>
          <a:noFill/>
        </p:spPr>
        <p:txBody>
          <a:bodyPr lIns="0" tIns="0" rIns="0" bIns="0"/>
          <a:lstStyle/>
          <a:p>
            <a:pPr>
              <a:lnSpc>
                <a:spcPct val="95000"/>
              </a:lnSpc>
            </a:pPr>
            <a:r>
              <a:rPr lang="en-US" sz="4300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Thank you</a:t>
            </a:r>
            <a:r>
              <a:rPr lang="en-US" sz="4300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 for joining us! </a:t>
            </a:r>
            <a:r>
              <a:rPr lang="en-US" sz="4300" dirty="0">
                <a:latin typeface="Calibri" pitchFamily="34" charset="0"/>
                <a:cs typeface="Calibri" pitchFamily="34" charset="0"/>
              </a:rPr>
              <a:t/>
            </a:r>
            <a:br>
              <a:rPr lang="en-US" sz="4300" dirty="0">
                <a:latin typeface="Calibri" pitchFamily="34" charset="0"/>
                <a:cs typeface="Calibri" pitchFamily="34" charset="0"/>
              </a:rPr>
            </a:br>
            <a:r>
              <a:rPr lang="en-US" sz="4300" dirty="0" smtClean="0">
                <a:latin typeface="Calibri" pitchFamily="34" charset="0"/>
                <a:cs typeface="Calibri" pitchFamily="34" charset="0"/>
              </a:rPr>
              <a:t/>
            </a:r>
            <a:br>
              <a:rPr lang="en-US" sz="4300" dirty="0" smtClean="0">
                <a:latin typeface="Calibri" pitchFamily="34" charset="0"/>
                <a:cs typeface="Calibri" pitchFamily="34" charset="0"/>
              </a:rPr>
            </a:br>
            <a:r>
              <a:rPr lang="en-US" sz="4300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Any </a:t>
            </a:r>
            <a:r>
              <a:rPr lang="en-US" sz="4300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questions?</a:t>
            </a:r>
          </a:p>
        </p:txBody>
      </p:sp>
      <p:sp>
        <p:nvSpPr>
          <p:cNvPr id="55300" name="Text Box 4"/>
          <p:cNvSpPr txBox="1">
            <a:spLocks noChangeArrowheads="1"/>
          </p:cNvSpPr>
          <p:nvPr/>
        </p:nvSpPr>
        <p:spPr bwMode="auto">
          <a:xfrm>
            <a:off x="402856" y="6601472"/>
            <a:ext cx="8998607" cy="657872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indent="-3429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8572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2573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17145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1717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6289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0861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5433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95000"/>
              </a:lnSpc>
            </a:pPr>
            <a:r>
              <a:rPr lang="en-US" sz="1800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  Alex </a:t>
            </a:r>
            <a:r>
              <a:rPr lang="en-US" sz="1800" dirty="0" err="1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Gallin-Parisi</a:t>
            </a:r>
            <a:r>
              <a:rPr lang="en-US" sz="1800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 , Anne </a:t>
            </a:r>
            <a:r>
              <a:rPr lang="en-US" sz="1800" dirty="0" err="1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Jumonville</a:t>
            </a:r>
            <a:r>
              <a:rPr lang="en-US" sz="1800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 </a:t>
            </a:r>
            <a:r>
              <a:rPr lang="en-US" sz="1800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, Amy Roberson</a:t>
            </a:r>
            <a:r>
              <a:rPr lang="en-US" sz="1800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 </a:t>
            </a:r>
            <a:r>
              <a:rPr lang="en-US" sz="1800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US" sz="1800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   </a:t>
            </a:r>
          </a:p>
          <a:p>
            <a:pPr>
              <a:lnSpc>
                <a:spcPct val="95000"/>
              </a:lnSpc>
            </a:pPr>
            <a:r>
              <a:rPr lang="en-US" sz="1800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  </a:t>
            </a:r>
            <a:r>
              <a:rPr lang="en-US" sz="1800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agallin@trinity.edu , ajumonvi@trinity.edu</a:t>
            </a:r>
            <a:r>
              <a:rPr lang="en-US" sz="1800" dirty="0" smtClean="0">
                <a:latin typeface="Calibri" pitchFamily="34" charset="0"/>
                <a:cs typeface="Calibri" pitchFamily="34" charset="0"/>
              </a:rPr>
              <a:t>,</a:t>
            </a:r>
            <a:r>
              <a:rPr lang="en-US" sz="1800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 </a:t>
            </a:r>
            <a:r>
              <a:rPr lang="en-US" sz="1800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arobers1@trinity.edu </a:t>
            </a:r>
            <a:r>
              <a:rPr lang="en-US" sz="2700" dirty="0">
                <a:solidFill>
                  <a:srgbClr val="000000"/>
                </a:solidFill>
                <a:latin typeface="'trebuchet ms'" pitchFamily="34"/>
              </a:rPr>
              <a:t> 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431800" y="4955628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  http://libguides.trinity.edu/social media </a:t>
            </a:r>
            <a:endParaRPr lang="en-US" sz="2800" dirty="0" smtClean="0">
              <a:latin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Rectangle 1"/>
          <p:cNvSpPr>
            <a:spLocks noGrp="1" noChangeArrowheads="1"/>
          </p:cNvSpPr>
          <p:nvPr>
            <p:ph type="title"/>
          </p:nvPr>
        </p:nvSpPr>
        <p:spPr>
          <a:xfrm>
            <a:off x="349250" y="406400"/>
            <a:ext cx="9197975" cy="1192213"/>
          </a:xfrm>
        </p:spPr>
        <p:txBody>
          <a:bodyPr lIns="0" tIns="0" rIns="0" bIns="0" anchor="t">
            <a:normAutofit fontScale="90000"/>
          </a:bodyPr>
          <a:lstStyle/>
          <a:p>
            <a:pPr algn="l">
              <a:lnSpc>
                <a:spcPct val="95000"/>
              </a:lnSpc>
            </a:pPr>
            <a:r>
              <a:rPr lang="en-US" sz="4300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Trinity University </a:t>
            </a:r>
            <a:r>
              <a:rPr lang="en-US" dirty="0">
                <a:latin typeface="Calibri" pitchFamily="34" charset="0"/>
                <a:cs typeface="Calibri" pitchFamily="34" charset="0"/>
              </a:rPr>
              <a:t/>
            </a:r>
            <a:br>
              <a:rPr lang="en-US" dirty="0">
                <a:latin typeface="Calibri" pitchFamily="34" charset="0"/>
                <a:cs typeface="Calibri" pitchFamily="34" charset="0"/>
              </a:rPr>
            </a:br>
            <a:r>
              <a:rPr lang="en-US" dirty="0" smtClean="0">
                <a:latin typeface="Calibri" pitchFamily="34" charset="0"/>
                <a:cs typeface="Calibri" pitchFamily="34" charset="0"/>
              </a:rPr>
              <a:t> 		 </a:t>
            </a:r>
            <a:r>
              <a:rPr lang="en-US" sz="2900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San </a:t>
            </a:r>
            <a:r>
              <a:rPr lang="en-US" sz="2900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Antonio, TX</a:t>
            </a:r>
          </a:p>
        </p:txBody>
      </p:sp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8400" y="2235200"/>
            <a:ext cx="6908800" cy="4340225"/>
          </a:xfrm>
          <a:prstGeom prst="rect">
            <a:avLst/>
          </a:prstGeom>
          <a:noFill/>
          <a:effectLst>
            <a:outerShdw blurRad="317500" dist="50800" dir="5400000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173" name="Text Box 5"/>
          <p:cNvSpPr txBox="1">
            <a:spLocks noChangeArrowheads="1"/>
          </p:cNvSpPr>
          <p:nvPr/>
        </p:nvSpPr>
        <p:spPr bwMode="auto">
          <a:xfrm rot="5400000" flipV="1">
            <a:off x="8242966" y="5299365"/>
            <a:ext cx="2362920" cy="1461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indent="-3429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8572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2573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17145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1717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6289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0861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5433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lnSpc>
                <a:spcPct val="95000"/>
              </a:lnSpc>
            </a:pPr>
            <a:r>
              <a:rPr lang="en-US" sz="1000" dirty="0">
                <a:solidFill>
                  <a:srgbClr val="000000"/>
                </a:solidFill>
                <a:latin typeface="Arial" pitchFamily="34" charset="0"/>
              </a:rPr>
              <a:t>Image courtesy of http://web.trinity.edu/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1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87700" y="1802678"/>
            <a:ext cx="6338888" cy="739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217" name="Rectangle 1"/>
          <p:cNvSpPr>
            <a:spLocks noGrp="1" noChangeArrowheads="1"/>
          </p:cNvSpPr>
          <p:nvPr>
            <p:ph type="title"/>
          </p:nvPr>
        </p:nvSpPr>
        <p:spPr>
          <a:xfrm>
            <a:off x="246063" y="400050"/>
            <a:ext cx="8532812" cy="1020763"/>
          </a:xfrm>
        </p:spPr>
        <p:txBody>
          <a:bodyPr lIns="0" tIns="0" rIns="0" bIns="0" anchor="t"/>
          <a:lstStyle/>
          <a:p>
            <a:pPr algn="l">
              <a:lnSpc>
                <a:spcPct val="95000"/>
              </a:lnSpc>
            </a:pPr>
            <a:r>
              <a:rPr lang="en-US" sz="4300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Social Media </a:t>
            </a:r>
            <a:r>
              <a:rPr lang="en-US" sz="4300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@ </a:t>
            </a:r>
            <a:r>
              <a:rPr lang="en-US" sz="4300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Coates Library </a:t>
            </a:r>
          </a:p>
        </p:txBody>
      </p:sp>
      <p:pic>
        <p:nvPicPr>
          <p:cNvPr id="9222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06854" y="2935287"/>
            <a:ext cx="2100263" cy="37988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3" name="Picture 7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9226" y="1676400"/>
            <a:ext cx="2469573" cy="41473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4" name="Picture 8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81218" y="4419600"/>
            <a:ext cx="2513013" cy="1190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5" name="Picture 9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64" y="2770909"/>
            <a:ext cx="3887788" cy="13319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764" y="5994399"/>
            <a:ext cx="6338888" cy="739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Rectangle 10"/>
          <p:cNvSpPr/>
          <p:nvPr/>
        </p:nvSpPr>
        <p:spPr>
          <a:xfrm>
            <a:off x="1955800" y="2514600"/>
            <a:ext cx="533400" cy="1524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65200" y="3810000"/>
            <a:ext cx="685800" cy="1524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Rectangle 1"/>
          <p:cNvSpPr>
            <a:spLocks noGrp="1" noChangeArrowheads="1"/>
          </p:cNvSpPr>
          <p:nvPr>
            <p:ph type="title"/>
          </p:nvPr>
        </p:nvSpPr>
        <p:spPr>
          <a:xfrm>
            <a:off x="254000" y="306388"/>
            <a:ext cx="9401175" cy="692150"/>
          </a:xfrm>
        </p:spPr>
        <p:txBody>
          <a:bodyPr lIns="0" tIns="0" rIns="0" bIns="0" anchor="t"/>
          <a:lstStyle/>
          <a:p>
            <a:pPr algn="l">
              <a:lnSpc>
                <a:spcPct val="95000"/>
              </a:lnSpc>
            </a:pPr>
            <a:r>
              <a:rPr lang="en-US" sz="4300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Social Media at Your Institution </a:t>
            </a:r>
          </a:p>
        </p:txBody>
      </p:sp>
      <p:pic>
        <p:nvPicPr>
          <p:cNvPr id="11268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1524000"/>
            <a:ext cx="7189788" cy="4762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269" name="Text Box 5"/>
          <p:cNvSpPr txBox="1">
            <a:spLocks noChangeArrowheads="1"/>
          </p:cNvSpPr>
          <p:nvPr/>
        </p:nvSpPr>
        <p:spPr bwMode="auto">
          <a:xfrm>
            <a:off x="-57150" y="6411185"/>
            <a:ext cx="9710738" cy="8333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indent="-3429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8572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2573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17145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1717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6289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0861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5433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lnSpc>
                <a:spcPct val="95000"/>
              </a:lnSpc>
            </a:pPr>
            <a:r>
              <a:rPr lang="en-US" sz="1900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Current: </a:t>
            </a:r>
            <a:r>
              <a:rPr lang="en-US" sz="1900" u="sng" dirty="0">
                <a:solidFill>
                  <a:srgbClr val="0000FF"/>
                </a:solidFill>
                <a:latin typeface="Calibri" pitchFamily="34" charset="0"/>
                <a:cs typeface="Calibri" pitchFamily="34" charset="0"/>
                <a:hlinkClick r:id="rId4"/>
              </a:rPr>
              <a:t>http://www.polleverywhere.com/free_text_polls/NDM2MDYzNzcx</a:t>
            </a:r>
            <a:endParaRPr lang="en-US" dirty="0">
              <a:latin typeface="Calibri" pitchFamily="34" charset="0"/>
              <a:cs typeface="Calibri" pitchFamily="34" charset="0"/>
            </a:endParaRPr>
          </a:p>
          <a:p>
            <a:pPr algn="ctr">
              <a:lnSpc>
                <a:spcPct val="95000"/>
              </a:lnSpc>
            </a:pPr>
            <a:endParaRPr lang="en-US" sz="1900" dirty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  <a:p>
            <a:pPr algn="ctr">
              <a:lnSpc>
                <a:spcPct val="95000"/>
              </a:lnSpc>
            </a:pPr>
            <a:r>
              <a:rPr lang="en-US" sz="1900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Aspirations: </a:t>
            </a:r>
            <a:r>
              <a:rPr lang="en-US" sz="1900" u="sng" dirty="0">
                <a:solidFill>
                  <a:srgbClr val="0000FF"/>
                </a:solidFill>
                <a:latin typeface="Calibri" pitchFamily="34" charset="0"/>
                <a:cs typeface="Calibri" pitchFamily="34" charset="0"/>
                <a:hlinkClick r:id="rId5"/>
              </a:rPr>
              <a:t>http://www.polleverywhere.com/free_text_polls/LTkzNzg3NDc3MQ</a:t>
            </a:r>
            <a:endParaRPr lang="en-US" sz="1900" u="sng" dirty="0">
              <a:solidFill>
                <a:srgbClr val="0000FF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1270" name="Text Box 6"/>
          <p:cNvSpPr txBox="1">
            <a:spLocks noChangeArrowheads="1"/>
          </p:cNvSpPr>
          <p:nvPr/>
        </p:nvSpPr>
        <p:spPr bwMode="auto">
          <a:xfrm>
            <a:off x="1543050" y="1838051"/>
            <a:ext cx="6427788" cy="23683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indent="-3429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8572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2573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17145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1717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6289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0861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5433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1">
              <a:lnSpc>
                <a:spcPct val="95000"/>
              </a:lnSpc>
              <a:buClr>
                <a:srgbClr val="000000"/>
              </a:buClr>
              <a:buSzPct val="100000"/>
              <a:buFontTx/>
              <a:buChar char="•"/>
            </a:pPr>
            <a:r>
              <a:rPr lang="en-US" sz="2700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Think of 3 adjectives that describe your institution's </a:t>
            </a:r>
            <a:r>
              <a:rPr lang="en-US" sz="2700" u="sng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current</a:t>
            </a:r>
            <a:r>
              <a:rPr lang="en-US" sz="2700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 social media presence. </a:t>
            </a:r>
            <a:endParaRPr lang="en-US" dirty="0">
              <a:latin typeface="Calibri" pitchFamily="34" charset="0"/>
              <a:cs typeface="Calibri" pitchFamily="34" charset="0"/>
            </a:endParaRPr>
          </a:p>
          <a:p>
            <a:pPr>
              <a:lnSpc>
                <a:spcPct val="95000"/>
              </a:lnSpc>
            </a:pPr>
            <a:endParaRPr lang="en-US" sz="2700" dirty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  <a:p>
            <a:pPr lvl="1">
              <a:lnSpc>
                <a:spcPct val="95000"/>
              </a:lnSpc>
              <a:buClr>
                <a:srgbClr val="000000"/>
              </a:buClr>
              <a:buSzPct val="100000"/>
              <a:buFontTx/>
              <a:buChar char="•"/>
            </a:pPr>
            <a:r>
              <a:rPr lang="en-US" sz="2700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Send a text to 37607. In your text, enter 346521 followed by your 3 adjectives.</a:t>
            </a:r>
          </a:p>
        </p:txBody>
      </p:sp>
      <p:sp>
        <p:nvSpPr>
          <p:cNvPr id="11271" name="Text Box 7"/>
          <p:cNvSpPr txBox="1">
            <a:spLocks noChangeArrowheads="1"/>
          </p:cNvSpPr>
          <p:nvPr/>
        </p:nvSpPr>
        <p:spPr bwMode="auto">
          <a:xfrm>
            <a:off x="3092450" y="4876800"/>
            <a:ext cx="5202238" cy="7894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indent="-3429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8572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2573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17145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1717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6289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0861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5433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1">
              <a:lnSpc>
                <a:spcPct val="95000"/>
              </a:lnSpc>
              <a:buClr>
                <a:srgbClr val="000000"/>
              </a:buClr>
              <a:buSzPct val="100000"/>
              <a:buFontTx/>
              <a:buChar char="•"/>
            </a:pPr>
            <a:r>
              <a:rPr lang="en-US" sz="2700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Or, submit 346521 and your answer at http://PollEv.com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Rectangle 1"/>
          <p:cNvSpPr>
            <a:spLocks noGrp="1" noChangeArrowheads="1"/>
          </p:cNvSpPr>
          <p:nvPr>
            <p:ph type="title"/>
          </p:nvPr>
        </p:nvSpPr>
        <p:spPr>
          <a:xfrm>
            <a:off x="254000" y="306388"/>
            <a:ext cx="9299575" cy="669925"/>
          </a:xfrm>
        </p:spPr>
        <p:txBody>
          <a:bodyPr lIns="0" tIns="0" rIns="0" bIns="0" anchor="t"/>
          <a:lstStyle/>
          <a:p>
            <a:pPr algn="l">
              <a:lnSpc>
                <a:spcPct val="95000"/>
              </a:lnSpc>
            </a:pPr>
            <a:r>
              <a:rPr lang="en-US" sz="4300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Social Media at Your Institution </a:t>
            </a:r>
          </a:p>
        </p:txBody>
      </p:sp>
      <p:pic>
        <p:nvPicPr>
          <p:cNvPr id="13316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1524000"/>
            <a:ext cx="7189788" cy="4762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317" name="Text Box 5"/>
          <p:cNvSpPr txBox="1">
            <a:spLocks noChangeArrowheads="1"/>
          </p:cNvSpPr>
          <p:nvPr/>
        </p:nvSpPr>
        <p:spPr bwMode="auto">
          <a:xfrm>
            <a:off x="-57150" y="6411185"/>
            <a:ext cx="9710738" cy="8333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indent="-3429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8572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2573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17145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1717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6289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0861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5433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lnSpc>
                <a:spcPct val="95000"/>
              </a:lnSpc>
            </a:pPr>
            <a:r>
              <a:rPr lang="en-US" sz="1900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Current: </a:t>
            </a:r>
            <a:r>
              <a:rPr lang="en-US" sz="1900" u="sng" dirty="0">
                <a:solidFill>
                  <a:srgbClr val="0000FF"/>
                </a:solidFill>
                <a:latin typeface="Calibri" pitchFamily="34" charset="0"/>
                <a:cs typeface="Calibri" pitchFamily="34" charset="0"/>
                <a:hlinkClick r:id="rId4"/>
              </a:rPr>
              <a:t>http://www.polleverywhere.com/free_text_polls/NDM2MDYzNzcx</a:t>
            </a:r>
            <a:endParaRPr lang="en-US" dirty="0">
              <a:latin typeface="Calibri" pitchFamily="34" charset="0"/>
              <a:cs typeface="Calibri" pitchFamily="34" charset="0"/>
            </a:endParaRPr>
          </a:p>
          <a:p>
            <a:pPr algn="ctr">
              <a:lnSpc>
                <a:spcPct val="95000"/>
              </a:lnSpc>
            </a:pPr>
            <a:endParaRPr lang="en-US" sz="1900" dirty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  <a:p>
            <a:pPr algn="ctr">
              <a:lnSpc>
                <a:spcPct val="95000"/>
              </a:lnSpc>
            </a:pPr>
            <a:r>
              <a:rPr lang="en-US" sz="1900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Aspirations: </a:t>
            </a:r>
            <a:r>
              <a:rPr lang="en-US" sz="1900" u="sng" dirty="0">
                <a:solidFill>
                  <a:srgbClr val="0000FF"/>
                </a:solidFill>
                <a:latin typeface="Calibri" pitchFamily="34" charset="0"/>
                <a:cs typeface="Calibri" pitchFamily="34" charset="0"/>
                <a:hlinkClick r:id="rId5"/>
              </a:rPr>
              <a:t>http://www.polleverywhere.com/free_text_polls/LTkzNzg3NDc3MQ</a:t>
            </a:r>
            <a:endParaRPr lang="en-US" sz="1900" u="sng" dirty="0">
              <a:solidFill>
                <a:srgbClr val="0000FF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3318" name="Text Box 6"/>
          <p:cNvSpPr txBox="1">
            <a:spLocks noChangeArrowheads="1"/>
          </p:cNvSpPr>
          <p:nvPr/>
        </p:nvSpPr>
        <p:spPr bwMode="auto">
          <a:xfrm>
            <a:off x="1568450" y="1828800"/>
            <a:ext cx="6427788" cy="23683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indent="-3429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8572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2573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17145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1717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6289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0861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5433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1">
              <a:lnSpc>
                <a:spcPct val="95000"/>
              </a:lnSpc>
              <a:buClr>
                <a:srgbClr val="000000"/>
              </a:buClr>
              <a:buSzPct val="100000"/>
              <a:buFontTx/>
              <a:buChar char="•"/>
            </a:pPr>
            <a:r>
              <a:rPr lang="en-US" sz="2700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Think of 3 adjectives that describe your </a:t>
            </a:r>
            <a:r>
              <a:rPr lang="en-US" sz="2700" u="sng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aspirations</a:t>
            </a:r>
            <a:r>
              <a:rPr lang="en-US" sz="2700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 for your institution's social media presence. </a:t>
            </a:r>
            <a:endParaRPr lang="en-US" dirty="0" smtClean="0">
              <a:latin typeface="Calibri" pitchFamily="34" charset="0"/>
              <a:cs typeface="Calibri" pitchFamily="34" charset="0"/>
            </a:endParaRPr>
          </a:p>
          <a:p>
            <a:pPr>
              <a:lnSpc>
                <a:spcPct val="95000"/>
              </a:lnSpc>
            </a:pPr>
            <a:endParaRPr lang="en-US" sz="2700" dirty="0" smtClean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  <a:p>
            <a:pPr lvl="1">
              <a:lnSpc>
                <a:spcPct val="95000"/>
              </a:lnSpc>
              <a:buClr>
                <a:srgbClr val="000000"/>
              </a:buClr>
              <a:buSzPct val="100000"/>
              <a:buFontTx/>
              <a:buChar char="•"/>
            </a:pPr>
            <a:r>
              <a:rPr lang="en-US" sz="2700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Send a text to 37607. In your text, enter 319013 followed by your 3 adjectives.</a:t>
            </a:r>
            <a:endParaRPr lang="en-US" sz="2700" dirty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3319" name="Text Box 7"/>
          <p:cNvSpPr txBox="1">
            <a:spLocks noChangeArrowheads="1"/>
          </p:cNvSpPr>
          <p:nvPr/>
        </p:nvSpPr>
        <p:spPr bwMode="auto">
          <a:xfrm>
            <a:off x="3092450" y="4876800"/>
            <a:ext cx="5202238" cy="7894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indent="-3429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8572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2573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17145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1717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6289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0861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5433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1">
              <a:lnSpc>
                <a:spcPct val="95000"/>
              </a:lnSpc>
              <a:buClr>
                <a:srgbClr val="000000"/>
              </a:buClr>
              <a:buSzPct val="100000"/>
              <a:buFontTx/>
              <a:buChar char="•"/>
            </a:pPr>
            <a:r>
              <a:rPr lang="en-US" sz="2700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Or, submit 319013 and your answer at http://PollEv.com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1"/>
          <p:cNvSpPr>
            <a:spLocks noGrp="1" noChangeArrowheads="1"/>
          </p:cNvSpPr>
          <p:nvPr>
            <p:ph type="title"/>
          </p:nvPr>
        </p:nvSpPr>
        <p:spPr>
          <a:xfrm>
            <a:off x="226290" y="304800"/>
            <a:ext cx="7292109" cy="1025525"/>
          </a:xfrm>
        </p:spPr>
        <p:txBody>
          <a:bodyPr lIns="0" tIns="0" rIns="0" bIns="0" anchor="t">
            <a:normAutofit fontScale="90000"/>
          </a:bodyPr>
          <a:lstStyle/>
          <a:p>
            <a:pPr algn="l">
              <a:lnSpc>
                <a:spcPct val="95000"/>
              </a:lnSpc>
            </a:pPr>
            <a:r>
              <a:rPr lang="en-US" sz="4300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Literature </a:t>
            </a:r>
            <a:r>
              <a:rPr lang="en-US" sz="4300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Review</a:t>
            </a:r>
            <a:r>
              <a:rPr lang="en-US" sz="2900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/>
            </a:r>
            <a:br>
              <a:rPr lang="en-US" sz="2900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</a:br>
            <a:r>
              <a:rPr lang="en-US" sz="2900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How, Why, Content Analysis, Impact</a:t>
            </a:r>
            <a:br>
              <a:rPr lang="en-US" sz="2900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</a:br>
            <a:endParaRPr lang="en-US" sz="2900" dirty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03200" y="1828800"/>
            <a:ext cx="8686800" cy="48628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latin typeface="Calibri" pitchFamily="34" charset="0"/>
                <a:cs typeface="Calibri" pitchFamily="34" charset="0"/>
              </a:rPr>
              <a:t>Blankenship, M. (2011). How Social Media Can and Should Impact Higher Education. </a:t>
            </a:r>
            <a:r>
              <a:rPr lang="en-US" sz="1100" i="1" dirty="0">
                <a:latin typeface="Calibri" pitchFamily="34" charset="0"/>
                <a:cs typeface="Calibri" pitchFamily="34" charset="0"/>
              </a:rPr>
              <a:t>Education Digest: Essential Readings Condensed For Quick Review</a:t>
            </a:r>
            <a:r>
              <a:rPr lang="en-US" sz="1100" dirty="0">
                <a:latin typeface="Calibri" pitchFamily="34" charset="0"/>
                <a:cs typeface="Calibri" pitchFamily="34" charset="0"/>
              </a:rPr>
              <a:t>, </a:t>
            </a:r>
            <a:r>
              <a:rPr lang="en-US" sz="1100" i="1" dirty="0">
                <a:latin typeface="Calibri" pitchFamily="34" charset="0"/>
                <a:cs typeface="Calibri" pitchFamily="34" charset="0"/>
              </a:rPr>
              <a:t>76</a:t>
            </a:r>
            <a:r>
              <a:rPr lang="en-US" sz="1100" dirty="0">
                <a:latin typeface="Calibri" pitchFamily="34" charset="0"/>
                <a:cs typeface="Calibri" pitchFamily="34" charset="0"/>
              </a:rPr>
              <a:t>(7), 39-42</a:t>
            </a:r>
            <a:r>
              <a:rPr lang="en-US" sz="1100" dirty="0" smtClean="0">
                <a:latin typeface="Calibri" pitchFamily="34" charset="0"/>
                <a:cs typeface="Calibri" pitchFamily="34" charset="0"/>
              </a:rPr>
              <a:t>.</a:t>
            </a:r>
          </a:p>
          <a:p>
            <a:endParaRPr lang="en-US" sz="1100" dirty="0">
              <a:latin typeface="Calibri" pitchFamily="34" charset="0"/>
              <a:cs typeface="Calibri" pitchFamily="34" charset="0"/>
            </a:endParaRPr>
          </a:p>
          <a:p>
            <a:r>
              <a:rPr lang="en-US" sz="1100" dirty="0">
                <a:latin typeface="Calibri" pitchFamily="34" charset="0"/>
                <a:cs typeface="Calibri" pitchFamily="34" charset="0"/>
              </a:rPr>
              <a:t>Botha, E., </a:t>
            </a:r>
            <a:r>
              <a:rPr lang="en-US" sz="1100" dirty="0" err="1">
                <a:latin typeface="Calibri" pitchFamily="34" charset="0"/>
                <a:cs typeface="Calibri" pitchFamily="34" charset="0"/>
              </a:rPr>
              <a:t>Farshid</a:t>
            </a:r>
            <a:r>
              <a:rPr lang="en-US" sz="1100" dirty="0">
                <a:latin typeface="Calibri" pitchFamily="34" charset="0"/>
                <a:cs typeface="Calibri" pitchFamily="34" charset="0"/>
              </a:rPr>
              <a:t>, M., &amp; Pitt, L. (2011). How sociable?: An exploratory study of university brand visibility in social media. </a:t>
            </a:r>
            <a:r>
              <a:rPr lang="en-US" sz="1100" i="1" dirty="0">
                <a:latin typeface="Calibri" pitchFamily="34" charset="0"/>
                <a:cs typeface="Calibri" pitchFamily="34" charset="0"/>
              </a:rPr>
              <a:t>South African Journal of Business Management, 42</a:t>
            </a:r>
            <a:r>
              <a:rPr lang="en-US" sz="1100" dirty="0">
                <a:latin typeface="Calibri" pitchFamily="34" charset="0"/>
                <a:cs typeface="Calibri" pitchFamily="34" charset="0"/>
              </a:rPr>
              <a:t>(2): 43-51. </a:t>
            </a:r>
            <a:endParaRPr lang="en-US" sz="1100" dirty="0" smtClean="0">
              <a:latin typeface="Calibri" pitchFamily="34" charset="0"/>
              <a:cs typeface="Calibri" pitchFamily="34" charset="0"/>
            </a:endParaRPr>
          </a:p>
          <a:p>
            <a:endParaRPr lang="en-US" sz="1100" dirty="0">
              <a:latin typeface="Calibri" pitchFamily="34" charset="0"/>
              <a:cs typeface="Calibri" pitchFamily="34" charset="0"/>
            </a:endParaRPr>
          </a:p>
          <a:p>
            <a:r>
              <a:rPr lang="en-US" sz="1100" dirty="0">
                <a:latin typeface="Calibri" pitchFamily="34" charset="0"/>
                <a:cs typeface="Calibri" pitchFamily="34" charset="0"/>
              </a:rPr>
              <a:t>Butler, K. (2010). Tweeting Your Own Horn. </a:t>
            </a:r>
            <a:r>
              <a:rPr lang="en-US" sz="1100" i="1" dirty="0">
                <a:latin typeface="Calibri" pitchFamily="34" charset="0"/>
                <a:cs typeface="Calibri" pitchFamily="34" charset="0"/>
              </a:rPr>
              <a:t>District Administration</a:t>
            </a:r>
            <a:r>
              <a:rPr lang="en-US" sz="1100" dirty="0">
                <a:latin typeface="Calibri" pitchFamily="34" charset="0"/>
                <a:cs typeface="Calibri" pitchFamily="34" charset="0"/>
              </a:rPr>
              <a:t>, </a:t>
            </a:r>
            <a:r>
              <a:rPr lang="en-US" sz="1100" i="1" dirty="0">
                <a:latin typeface="Calibri" pitchFamily="34" charset="0"/>
                <a:cs typeface="Calibri" pitchFamily="34" charset="0"/>
              </a:rPr>
              <a:t>46</a:t>
            </a:r>
            <a:r>
              <a:rPr lang="en-US" sz="1100" dirty="0">
                <a:latin typeface="Calibri" pitchFamily="34" charset="0"/>
                <a:cs typeface="Calibri" pitchFamily="34" charset="0"/>
              </a:rPr>
              <a:t>(2), 41-44</a:t>
            </a:r>
            <a:r>
              <a:rPr lang="en-US" sz="1100" dirty="0" smtClean="0">
                <a:latin typeface="Calibri" pitchFamily="34" charset="0"/>
                <a:cs typeface="Calibri" pitchFamily="34" charset="0"/>
              </a:rPr>
              <a:t>.</a:t>
            </a:r>
          </a:p>
          <a:p>
            <a:endParaRPr lang="en-US" sz="1100" dirty="0">
              <a:latin typeface="Calibri" pitchFamily="34" charset="0"/>
              <a:cs typeface="Calibri" pitchFamily="34" charset="0"/>
            </a:endParaRPr>
          </a:p>
          <a:p>
            <a:r>
              <a:rPr lang="en-US" sz="1100" dirty="0">
                <a:latin typeface="Calibri" pitchFamily="34" charset="0"/>
                <a:cs typeface="Calibri" pitchFamily="34" charset="0"/>
              </a:rPr>
              <a:t>Cahill, K. (2011). Going Social at Vancouver Public Library: What the Virtual Branch Did Next. </a:t>
            </a:r>
            <a:r>
              <a:rPr lang="en-US" sz="1100" i="1" dirty="0">
                <a:latin typeface="Calibri" pitchFamily="34" charset="0"/>
                <a:cs typeface="Calibri" pitchFamily="34" charset="0"/>
              </a:rPr>
              <a:t>Program: Electronic Library And Information Systems</a:t>
            </a:r>
            <a:r>
              <a:rPr lang="en-US" sz="1100" dirty="0">
                <a:latin typeface="Calibri" pitchFamily="34" charset="0"/>
                <a:cs typeface="Calibri" pitchFamily="34" charset="0"/>
              </a:rPr>
              <a:t>, </a:t>
            </a:r>
            <a:r>
              <a:rPr lang="en-US" sz="1100" i="1" dirty="0">
                <a:latin typeface="Calibri" pitchFamily="34" charset="0"/>
                <a:cs typeface="Calibri" pitchFamily="34" charset="0"/>
              </a:rPr>
              <a:t>45</a:t>
            </a:r>
            <a:r>
              <a:rPr lang="en-US" sz="1100" dirty="0">
                <a:latin typeface="Calibri" pitchFamily="34" charset="0"/>
                <a:cs typeface="Calibri" pitchFamily="34" charset="0"/>
              </a:rPr>
              <a:t>(3), 259-278</a:t>
            </a:r>
            <a:r>
              <a:rPr lang="en-US" sz="1100" dirty="0" smtClean="0">
                <a:latin typeface="Calibri" pitchFamily="34" charset="0"/>
                <a:cs typeface="Calibri" pitchFamily="34" charset="0"/>
              </a:rPr>
              <a:t>.</a:t>
            </a:r>
          </a:p>
          <a:p>
            <a:endParaRPr lang="en-US" sz="1100" dirty="0">
              <a:latin typeface="Calibri" pitchFamily="34" charset="0"/>
              <a:cs typeface="Calibri" pitchFamily="34" charset="0"/>
            </a:endParaRPr>
          </a:p>
          <a:p>
            <a:r>
              <a:rPr lang="en-US" sz="1100" dirty="0">
                <a:latin typeface="Calibri" pitchFamily="34" charset="0"/>
                <a:cs typeface="Calibri" pitchFamily="34" charset="0"/>
              </a:rPr>
              <a:t>Cameron, S. (2010). Eight Ways to Build Community with Social Media. </a:t>
            </a:r>
            <a:r>
              <a:rPr lang="en-US" sz="1100" i="1" dirty="0">
                <a:latin typeface="Calibri" pitchFamily="34" charset="0"/>
                <a:cs typeface="Calibri" pitchFamily="34" charset="0"/>
              </a:rPr>
              <a:t>Community College Journal</a:t>
            </a:r>
            <a:r>
              <a:rPr lang="en-US" sz="1100" dirty="0">
                <a:latin typeface="Calibri" pitchFamily="34" charset="0"/>
                <a:cs typeface="Calibri" pitchFamily="34" charset="0"/>
              </a:rPr>
              <a:t>, </a:t>
            </a:r>
            <a:r>
              <a:rPr lang="en-US" sz="1100" i="1" dirty="0">
                <a:latin typeface="Calibri" pitchFamily="34" charset="0"/>
                <a:cs typeface="Calibri" pitchFamily="34" charset="0"/>
              </a:rPr>
              <a:t>81</a:t>
            </a:r>
            <a:r>
              <a:rPr lang="en-US" sz="1100" dirty="0">
                <a:latin typeface="Calibri" pitchFamily="34" charset="0"/>
                <a:cs typeface="Calibri" pitchFamily="34" charset="0"/>
              </a:rPr>
              <a:t>(1), 22-26</a:t>
            </a:r>
            <a:r>
              <a:rPr lang="en-US" sz="1100" dirty="0" smtClean="0">
                <a:latin typeface="Calibri" pitchFamily="34" charset="0"/>
                <a:cs typeface="Calibri" pitchFamily="34" charset="0"/>
              </a:rPr>
              <a:t>.</a:t>
            </a:r>
          </a:p>
          <a:p>
            <a:r>
              <a:rPr lang="en-US" sz="1100" dirty="0">
                <a:latin typeface="Calibri" pitchFamily="34" charset="0"/>
                <a:cs typeface="Calibri" pitchFamily="34" charset="0"/>
              </a:rPr>
              <a:t/>
            </a:r>
            <a:br>
              <a:rPr lang="en-US" sz="1100" dirty="0">
                <a:latin typeface="Calibri" pitchFamily="34" charset="0"/>
                <a:cs typeface="Calibri" pitchFamily="34" charset="0"/>
              </a:rPr>
            </a:br>
            <a:r>
              <a:rPr lang="en-US" sz="1100" dirty="0">
                <a:latin typeface="Calibri" pitchFamily="34" charset="0"/>
                <a:cs typeface="Calibri" pitchFamily="34" charset="0"/>
              </a:rPr>
              <a:t>Carson, B.M. (2010). Libraries and social media. </a:t>
            </a:r>
            <a:r>
              <a:rPr lang="en-US" sz="1100" i="1" dirty="0">
                <a:latin typeface="Calibri" pitchFamily="34" charset="0"/>
                <a:cs typeface="Calibri" pitchFamily="34" charset="0"/>
              </a:rPr>
              <a:t>Information Outlook, 14</a:t>
            </a:r>
            <a:r>
              <a:rPr lang="en-US" sz="1100" dirty="0">
                <a:latin typeface="Calibri" pitchFamily="34" charset="0"/>
                <a:cs typeface="Calibri" pitchFamily="34" charset="0"/>
              </a:rPr>
              <a:t>(7): 9-12. </a:t>
            </a:r>
            <a:endParaRPr lang="en-US" sz="1100" dirty="0" smtClean="0">
              <a:latin typeface="Calibri" pitchFamily="34" charset="0"/>
              <a:cs typeface="Calibri" pitchFamily="34" charset="0"/>
            </a:endParaRPr>
          </a:p>
          <a:p>
            <a:r>
              <a:rPr lang="en-US" sz="1100" dirty="0">
                <a:latin typeface="Calibri" pitchFamily="34" charset="0"/>
                <a:cs typeface="Calibri" pitchFamily="34" charset="0"/>
              </a:rPr>
              <a:t/>
            </a:r>
            <a:br>
              <a:rPr lang="en-US" sz="1100" dirty="0">
                <a:latin typeface="Calibri" pitchFamily="34" charset="0"/>
                <a:cs typeface="Calibri" pitchFamily="34" charset="0"/>
              </a:rPr>
            </a:br>
            <a:r>
              <a:rPr lang="en-US" sz="1100" dirty="0" err="1">
                <a:latin typeface="Calibri" pitchFamily="34" charset="0"/>
                <a:cs typeface="Calibri" pitchFamily="34" charset="0"/>
              </a:rPr>
              <a:t>Castonguay</a:t>
            </a:r>
            <a:r>
              <a:rPr lang="en-US" sz="1100" dirty="0">
                <a:latin typeface="Calibri" pitchFamily="34" charset="0"/>
                <a:cs typeface="Calibri" pitchFamily="34" charset="0"/>
              </a:rPr>
              <a:t>, R. (2011). Say it loud: Spreading the word with Facebook and Twitter. </a:t>
            </a:r>
            <a:r>
              <a:rPr lang="en-US" sz="1100" i="1" dirty="0">
                <a:latin typeface="Calibri" pitchFamily="34" charset="0"/>
                <a:cs typeface="Calibri" pitchFamily="34" charset="0"/>
              </a:rPr>
              <a:t>C&amp;RL News, 72</a:t>
            </a:r>
            <a:r>
              <a:rPr lang="en-US" sz="1100" dirty="0">
                <a:latin typeface="Calibri" pitchFamily="34" charset="0"/>
                <a:cs typeface="Calibri" pitchFamily="34" charset="0"/>
              </a:rPr>
              <a:t>(7): 412-415. </a:t>
            </a:r>
            <a:endParaRPr lang="en-US" sz="1100" dirty="0" smtClean="0">
              <a:latin typeface="Calibri" pitchFamily="34" charset="0"/>
              <a:cs typeface="Calibri" pitchFamily="34" charset="0"/>
            </a:endParaRPr>
          </a:p>
          <a:p>
            <a:endParaRPr lang="en-US" sz="1100" dirty="0">
              <a:latin typeface="Calibri" pitchFamily="34" charset="0"/>
              <a:cs typeface="Calibri" pitchFamily="34" charset="0"/>
            </a:endParaRPr>
          </a:p>
          <a:p>
            <a:r>
              <a:rPr lang="en-US" sz="1100" dirty="0">
                <a:latin typeface="Calibri" pitchFamily="34" charset="0"/>
                <a:cs typeface="Calibri" pitchFamily="34" charset="0"/>
              </a:rPr>
              <a:t>Cha, M. et al. (2010). Measuring user influence in Twitter: The Million Follower Fallacy. </a:t>
            </a:r>
            <a:r>
              <a:rPr lang="en-US" sz="1100" i="1" dirty="0">
                <a:latin typeface="Calibri" pitchFamily="34" charset="0"/>
                <a:cs typeface="Calibri" pitchFamily="34" charset="0"/>
              </a:rPr>
              <a:t>Association for the Advancement of Artificial Intelligence</a:t>
            </a:r>
            <a:r>
              <a:rPr lang="en-US" sz="1100" dirty="0">
                <a:latin typeface="Calibri" pitchFamily="34" charset="0"/>
                <a:cs typeface="Calibri" pitchFamily="34" charset="0"/>
              </a:rPr>
              <a:t>, www.aaai.org. Pre-print on web: </a:t>
            </a:r>
            <a:r>
              <a:rPr lang="en-US" sz="1100" u="sng" dirty="0">
                <a:latin typeface="Calibri" pitchFamily="34" charset="0"/>
                <a:cs typeface="Calibri" pitchFamily="34" charset="0"/>
                <a:hlinkClick r:id="rId3"/>
              </a:rPr>
              <a:t>http://an.kaist.ac.kr/~mycha/docs/icwsm2010_cha.pdf</a:t>
            </a:r>
            <a:r>
              <a:rPr lang="en-US" sz="1100" u="sng" dirty="0" smtClean="0">
                <a:latin typeface="Calibri" pitchFamily="34" charset="0"/>
                <a:cs typeface="Calibri" pitchFamily="34" charset="0"/>
                <a:hlinkClick r:id="rId3"/>
              </a:rPr>
              <a:t>.</a:t>
            </a:r>
            <a:endParaRPr lang="en-US" sz="1100" u="sng" dirty="0" smtClean="0">
              <a:latin typeface="Calibri" pitchFamily="34" charset="0"/>
              <a:cs typeface="Calibri" pitchFamily="34" charset="0"/>
            </a:endParaRPr>
          </a:p>
          <a:p>
            <a:endParaRPr lang="en-US" sz="1100" dirty="0">
              <a:latin typeface="Calibri" pitchFamily="34" charset="0"/>
              <a:cs typeface="Calibri" pitchFamily="34" charset="0"/>
            </a:endParaRPr>
          </a:p>
          <a:p>
            <a:r>
              <a:rPr lang="en-US" sz="1100" dirty="0" err="1">
                <a:latin typeface="Calibri" pitchFamily="34" charset="0"/>
                <a:cs typeface="Calibri" pitchFamily="34" charset="0"/>
              </a:rPr>
              <a:t>Constantinides</a:t>
            </a:r>
            <a:r>
              <a:rPr lang="en-US" sz="1100" dirty="0">
                <a:latin typeface="Calibri" pitchFamily="34" charset="0"/>
                <a:cs typeface="Calibri" pitchFamily="34" charset="0"/>
              </a:rPr>
              <a:t>, E., &amp; </a:t>
            </a:r>
            <a:r>
              <a:rPr lang="en-US" sz="1100" dirty="0" err="1">
                <a:latin typeface="Calibri" pitchFamily="34" charset="0"/>
                <a:cs typeface="Calibri" pitchFamily="34" charset="0"/>
              </a:rPr>
              <a:t>Zinck</a:t>
            </a:r>
            <a:r>
              <a:rPr lang="en-US" sz="11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1100" dirty="0" err="1">
                <a:latin typeface="Calibri" pitchFamily="34" charset="0"/>
                <a:cs typeface="Calibri" pitchFamily="34" charset="0"/>
              </a:rPr>
              <a:t>Stagno</a:t>
            </a:r>
            <a:r>
              <a:rPr lang="en-US" sz="1100" dirty="0">
                <a:latin typeface="Calibri" pitchFamily="34" charset="0"/>
                <a:cs typeface="Calibri" pitchFamily="34" charset="0"/>
              </a:rPr>
              <a:t>, M. C. (2011). Potential of the Social Media as Instruments of Higher Education Marketing: A Segmentation Study. </a:t>
            </a:r>
            <a:r>
              <a:rPr lang="en-US" sz="1100" i="1" dirty="0">
                <a:latin typeface="Calibri" pitchFamily="34" charset="0"/>
                <a:cs typeface="Calibri" pitchFamily="34" charset="0"/>
              </a:rPr>
              <a:t>Journal Of Marketing For Higher Education</a:t>
            </a:r>
            <a:r>
              <a:rPr lang="en-US" sz="1100" dirty="0">
                <a:latin typeface="Calibri" pitchFamily="34" charset="0"/>
                <a:cs typeface="Calibri" pitchFamily="34" charset="0"/>
              </a:rPr>
              <a:t>, </a:t>
            </a:r>
            <a:r>
              <a:rPr lang="en-US" sz="1100" i="1" dirty="0">
                <a:latin typeface="Calibri" pitchFamily="34" charset="0"/>
                <a:cs typeface="Calibri" pitchFamily="34" charset="0"/>
              </a:rPr>
              <a:t>21</a:t>
            </a:r>
            <a:r>
              <a:rPr lang="en-US" sz="1100" dirty="0">
                <a:latin typeface="Calibri" pitchFamily="34" charset="0"/>
                <a:cs typeface="Calibri" pitchFamily="34" charset="0"/>
              </a:rPr>
              <a:t>(1), 7-24</a:t>
            </a:r>
            <a:r>
              <a:rPr lang="en-US" sz="1100" dirty="0" smtClean="0">
                <a:latin typeface="Calibri" pitchFamily="34" charset="0"/>
                <a:cs typeface="Calibri" pitchFamily="34" charset="0"/>
              </a:rPr>
              <a:t>.</a:t>
            </a:r>
          </a:p>
          <a:p>
            <a:endParaRPr lang="en-US" sz="1000" dirty="0">
              <a:latin typeface="Calibri" pitchFamily="34" charset="0"/>
              <a:cs typeface="Calibri" pitchFamily="34" charset="0"/>
            </a:endParaRPr>
          </a:p>
          <a:p>
            <a:r>
              <a:rPr lang="en-US" sz="2900" dirty="0" smtClean="0">
                <a:latin typeface="Calibri" pitchFamily="34" charset="0"/>
                <a:cs typeface="Calibri" pitchFamily="34" charset="0"/>
              </a:rPr>
              <a:t>. . . For a comprehensive list of </a:t>
            </a:r>
            <a:r>
              <a:rPr lang="en-US" sz="2900" dirty="0">
                <a:latin typeface="Calibri" pitchFamily="34" charset="0"/>
                <a:cs typeface="Calibri" pitchFamily="34" charset="0"/>
              </a:rPr>
              <a:t>relevant works, see http://libguides.trinity.edu/socialmedia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3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2000" y="1803400"/>
            <a:ext cx="6400800" cy="4800600"/>
          </a:xfrm>
          <a:prstGeom prst="rect">
            <a:avLst/>
          </a:prstGeom>
          <a:noFill/>
          <a:effectLst>
            <a:outerShdw blurRad="317500" dist="50800" dir="5400000" algn="ctr" rotWithShape="0">
              <a:srgbClr val="000000">
                <a:alpha val="97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414" name="Text Box 6"/>
          <p:cNvSpPr txBox="1">
            <a:spLocks noChangeArrowheads="1"/>
          </p:cNvSpPr>
          <p:nvPr/>
        </p:nvSpPr>
        <p:spPr bwMode="auto">
          <a:xfrm>
            <a:off x="5308600" y="6604000"/>
            <a:ext cx="3124200" cy="1461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indent="-3429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8572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2573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17145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1717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6289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0861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5433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95000"/>
              </a:lnSpc>
            </a:pPr>
            <a:r>
              <a:rPr lang="en-US" sz="1000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Photo by Nils </a:t>
            </a:r>
            <a:r>
              <a:rPr lang="en-US" sz="1000" dirty="0" err="1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Öberg</a:t>
            </a:r>
            <a:r>
              <a:rPr lang="en-US" sz="1000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 via </a:t>
            </a:r>
            <a:r>
              <a:rPr lang="en-US" sz="1000" dirty="0" err="1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wikimedia</a:t>
            </a:r>
            <a:r>
              <a:rPr lang="en-US" sz="1000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 commons, CC-BY-SA-3.0  </a:t>
            </a:r>
          </a:p>
        </p:txBody>
      </p:sp>
      <p:sp>
        <p:nvSpPr>
          <p:cNvPr id="17409" name="Rectangle 1"/>
          <p:cNvSpPr>
            <a:spLocks noGrp="1" noChangeArrowheads="1"/>
          </p:cNvSpPr>
          <p:nvPr>
            <p:ph type="title"/>
          </p:nvPr>
        </p:nvSpPr>
        <p:spPr>
          <a:xfrm>
            <a:off x="349250" y="304800"/>
            <a:ext cx="9667875" cy="1066800"/>
          </a:xfrm>
        </p:spPr>
        <p:txBody>
          <a:bodyPr lIns="0" tIns="0" rIns="0" bIns="0" anchor="t"/>
          <a:lstStyle/>
          <a:p>
            <a:pPr algn="l">
              <a:lnSpc>
                <a:spcPct val="95000"/>
              </a:lnSpc>
            </a:pPr>
            <a:r>
              <a:rPr lang="en-US" sz="4300" i="1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Considerations and Challenges</a:t>
            </a:r>
            <a:r>
              <a:rPr lang="en-US" sz="4300" dirty="0">
                <a:latin typeface="Calibri" pitchFamily="34" charset="0"/>
                <a:cs typeface="Calibri" pitchFamily="34" charset="0"/>
              </a:rPr>
              <a:t/>
            </a:r>
            <a:br>
              <a:rPr lang="en-US" sz="4300" dirty="0">
                <a:latin typeface="Calibri" pitchFamily="34" charset="0"/>
                <a:cs typeface="Calibri" pitchFamily="34" charset="0"/>
              </a:rPr>
            </a:br>
            <a:r>
              <a:rPr lang="en-US" sz="2900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Part 1: Purpose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1"/>
          <p:cNvSpPr>
            <a:spLocks noGrp="1" noChangeArrowheads="1"/>
          </p:cNvSpPr>
          <p:nvPr>
            <p:ph type="title"/>
          </p:nvPr>
        </p:nvSpPr>
        <p:spPr>
          <a:xfrm>
            <a:off x="247650" y="287338"/>
            <a:ext cx="9655175" cy="692150"/>
          </a:xfrm>
          <a:noFill/>
        </p:spPr>
        <p:txBody>
          <a:bodyPr lIns="0" tIns="0" rIns="0" bIns="0"/>
          <a:lstStyle/>
          <a:p>
            <a:pPr algn="l">
              <a:lnSpc>
                <a:spcPct val="95000"/>
              </a:lnSpc>
            </a:pPr>
            <a:r>
              <a:rPr lang="en-US" sz="4300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Student Survey   </a:t>
            </a:r>
          </a:p>
        </p:txBody>
      </p:sp>
      <p:pic>
        <p:nvPicPr>
          <p:cNvPr id="19461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1828800"/>
            <a:ext cx="7620000" cy="4711700"/>
          </a:xfrm>
          <a:prstGeom prst="rect">
            <a:avLst/>
          </a:prstGeom>
          <a:noFill/>
          <a:ln>
            <a:noFill/>
          </a:ln>
          <a:effectLst>
            <a:outerShdw blurRad="317500" dist="50800" dir="5400000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Executive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776</TotalTime>
  <Words>588</Words>
  <Application>Microsoft Office PowerPoint</Application>
  <PresentationFormat>Custom</PresentationFormat>
  <Paragraphs>159</Paragraphs>
  <Slides>28</Slides>
  <Notes>26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29" baseType="lpstr">
      <vt:lpstr>Office Theme</vt:lpstr>
      <vt:lpstr>PowerPoint Presentation</vt:lpstr>
      <vt:lpstr>The Plan</vt:lpstr>
      <vt:lpstr>Trinity University      San Antonio, TX</vt:lpstr>
      <vt:lpstr>Social Media @ Coates Library </vt:lpstr>
      <vt:lpstr>Social Media at Your Institution </vt:lpstr>
      <vt:lpstr>Social Media at Your Institution </vt:lpstr>
      <vt:lpstr>Literature Review How, Why, Content Analysis, Impact </vt:lpstr>
      <vt:lpstr>Considerations and Challenges Part 1: Purpose</vt:lpstr>
      <vt:lpstr>Student Survey   </vt:lpstr>
      <vt:lpstr>Student Survey</vt:lpstr>
      <vt:lpstr>Student Survey</vt:lpstr>
      <vt:lpstr>Student Survey</vt:lpstr>
      <vt:lpstr>@coateslibrary</vt:lpstr>
      <vt:lpstr>@coateslibrary</vt:lpstr>
      <vt:lpstr>@coateslibrary</vt:lpstr>
      <vt:lpstr>@coateslibrary</vt:lpstr>
      <vt:lpstr>@coateslibrary</vt:lpstr>
      <vt:lpstr>@coateslibrary</vt:lpstr>
      <vt:lpstr>What are users actually clicking on?</vt:lpstr>
      <vt:lpstr>PowerPoint Presentation</vt:lpstr>
      <vt:lpstr>Considerations and Challenges Part 2: Policies </vt:lpstr>
      <vt:lpstr>PowerPoint Presentation</vt:lpstr>
      <vt:lpstr>Facebook Likes (Demographics)</vt:lpstr>
      <vt:lpstr>Coates Library on Facebook</vt:lpstr>
      <vt:lpstr>Considerations and Challenges Part 3: Sustainability </vt:lpstr>
      <vt:lpstr>Next Steps</vt:lpstr>
      <vt:lpstr>So, to recap...  </vt:lpstr>
      <vt:lpstr>Thank you for joining us!   Any questions?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Google</dc:creator>
  <cp:lastModifiedBy>Jane Costanza</cp:lastModifiedBy>
  <cp:revision>17</cp:revision>
  <dcterms:created xsi:type="dcterms:W3CDTF">2004-05-06T09:28:21Z</dcterms:created>
  <dcterms:modified xsi:type="dcterms:W3CDTF">2012-06-26T18:07:14Z</dcterms:modified>
</cp:coreProperties>
</file>