
<file path=[Content_Types].xml><?xml version="1.0" encoding="utf-8"?>
<Types xmlns="http://schemas.openxmlformats.org/package/2006/content-types">
  <Default Extension="png" ContentType="image/png"/>
  <Default Extension="bin" ContentType="application/vnd.openxmlformats-officedocument.oleObject"/>
  <Default Extension="pdf" ContentType="application/pdf"/>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m4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7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0" r:id="rId27"/>
    <p:sldId id="282" r:id="rId28"/>
    <p:sldId id="283" r:id="rId29"/>
    <p:sldId id="284" r:id="rId30"/>
    <p:sldId id="285" r:id="rId31"/>
    <p:sldId id="311" r:id="rId32"/>
    <p:sldId id="287" r:id="rId33"/>
    <p:sldId id="304" r:id="rId34"/>
    <p:sldId id="286" r:id="rId35"/>
    <p:sldId id="288" r:id="rId36"/>
    <p:sldId id="289" r:id="rId37"/>
    <p:sldId id="290" r:id="rId38"/>
    <p:sldId id="291" r:id="rId39"/>
    <p:sldId id="292" r:id="rId40"/>
    <p:sldId id="312" r:id="rId41"/>
    <p:sldId id="314" r:id="rId42"/>
    <p:sldId id="293" r:id="rId43"/>
    <p:sldId id="294" r:id="rId44"/>
    <p:sldId id="297" r:id="rId45"/>
    <p:sldId id="298" r:id="rId46"/>
    <p:sldId id="299" r:id="rId47"/>
    <p:sldId id="302" r:id="rId48"/>
    <p:sldId id="300" r:id="rId49"/>
    <p:sldId id="301" r:id="rId50"/>
    <p:sldId id="303" r:id="rId51"/>
    <p:sldId id="310" r:id="rId52"/>
    <p:sldId id="306" r:id="rId53"/>
    <p:sldId id="309" r:id="rId54"/>
    <p:sldId id="307" r:id="rId55"/>
    <p:sldId id="308" r:id="rId56"/>
    <p:sldId id="321" r:id="rId57"/>
    <p:sldId id="315" r:id="rId58"/>
    <p:sldId id="316" r:id="rId59"/>
    <p:sldId id="317" r:id="rId60"/>
    <p:sldId id="318" r:id="rId61"/>
    <p:sldId id="319" r:id="rId62"/>
    <p:sldId id="322" r:id="rId63"/>
    <p:sldId id="323" r:id="rId64"/>
    <p:sldId id="332" r:id="rId65"/>
    <p:sldId id="325" r:id="rId66"/>
    <p:sldId id="327" r:id="rId67"/>
    <p:sldId id="328" r:id="rId68"/>
    <p:sldId id="329" r:id="rId69"/>
    <p:sldId id="333" r:id="rId70"/>
    <p:sldId id="330" r:id="rId71"/>
    <p:sldId id="331" r:id="rId72"/>
    <p:sldId id="334" r:id="rId73"/>
    <p:sldId id="335" r:id="rId74"/>
    <p:sldId id="336" r:id="rId75"/>
    <p:sldId id="337" r:id="rId76"/>
    <p:sldId id="338" r:id="rId77"/>
    <p:sldId id="339"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55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5B7E1E-F62C-4EE2-87E4-D697A272F974}" type="datetimeFigureOut">
              <a:rPr lang="en-US" smtClean="0"/>
              <a:t>6/12/2015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8FAB6E-D0FE-44A5-AA50-D6E83E22BCE5}" type="slidenum">
              <a:rPr lang="en-US" smtClean="0"/>
              <a:t>‹#›</a:t>
            </a:fld>
            <a:endParaRPr lang="en-US"/>
          </a:p>
        </p:txBody>
      </p:sp>
    </p:spTree>
    <p:extLst>
      <p:ext uri="{BB962C8B-B14F-4D97-AF65-F5344CB8AC3E}">
        <p14:creationId xmlns:p14="http://schemas.microsoft.com/office/powerpoint/2010/main" val="4179775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Tape each colored strip of paper from one part of the brain to the other to symbolize that when we try challenging things, fail, or learn something new, connections are made in the brain.</a:t>
            </a:r>
            <a:r>
              <a:rPr lang="en-US" baseline="0" dirty="0" smtClean="0"/>
              <a:t> If you prefer, you can do this on a hard copy so that you can keep it posted in the classroom</a:t>
            </a:r>
            <a:endParaRPr lang="en-US" dirty="0"/>
          </a:p>
        </p:txBody>
      </p:sp>
      <p:sp>
        <p:nvSpPr>
          <p:cNvPr id="4" name="Slide Number Placeholder 3"/>
          <p:cNvSpPr>
            <a:spLocks noGrp="1"/>
          </p:cNvSpPr>
          <p:nvPr>
            <p:ph type="sldNum" sz="quarter" idx="10"/>
          </p:nvPr>
        </p:nvSpPr>
        <p:spPr/>
        <p:txBody>
          <a:bodyPr/>
          <a:lstStyle/>
          <a:p>
            <a:fld id="{3E8FAB6E-D0FE-44A5-AA50-D6E83E22BCE5}" type="slidenum">
              <a:rPr lang="en-US" smtClean="0"/>
              <a:t>14</a:t>
            </a:fld>
            <a:endParaRPr lang="en-US"/>
          </a:p>
        </p:txBody>
      </p:sp>
    </p:spTree>
    <p:extLst>
      <p:ext uri="{BB962C8B-B14F-4D97-AF65-F5344CB8AC3E}">
        <p14:creationId xmlns:p14="http://schemas.microsoft.com/office/powerpoint/2010/main" val="862929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44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45</a:t>
            </a:fld>
            <a:endParaRPr lang="en-US"/>
          </a:p>
        </p:txBody>
      </p:sp>
    </p:spTree>
    <p:extLst>
      <p:ext uri="{BB962C8B-B14F-4D97-AF65-F5344CB8AC3E}">
        <p14:creationId xmlns:p14="http://schemas.microsoft.com/office/powerpoint/2010/main" val="755993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t>
            </a:r>
          </a:p>
          <a:p>
            <a:r>
              <a:rPr lang="en-US" dirty="0" smtClean="0"/>
              <a:t>-clench non-writing hand and both feet and write list of fruits</a:t>
            </a:r>
          </a:p>
          <a:p>
            <a:r>
              <a:rPr lang="en-US" dirty="0" smtClean="0"/>
              <a:t>-What happened?</a:t>
            </a:r>
            <a:r>
              <a:rPr lang="en-US" baseline="0" dirty="0" smtClean="0"/>
              <a:t> What did you experience? Why did we try this? </a:t>
            </a:r>
          </a:p>
          <a:p>
            <a:r>
              <a:rPr lang="en-US" baseline="0" dirty="0" smtClean="0"/>
              <a:t>-basic non-threatening ways that we can sense what it may feel like to be in flight/flight/freeze</a:t>
            </a:r>
          </a:p>
          <a:p>
            <a:r>
              <a:rPr lang="en-US" baseline="0" dirty="0" smtClean="0"/>
              <a:t>-giving our brains a moment to feel like our students who have been traumatized feel regularly</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46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48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t>
            </a:r>
            <a:endParaRPr lang="en-US" dirty="0"/>
          </a:p>
        </p:txBody>
      </p:sp>
      <p:sp>
        <p:nvSpPr>
          <p:cNvPr id="4" name="Slide Number Placeholder 3"/>
          <p:cNvSpPr>
            <a:spLocks noGrp="1"/>
          </p:cNvSpPr>
          <p:nvPr>
            <p:ph type="sldNum" sz="quarter" idx="10"/>
          </p:nvPr>
        </p:nvSpPr>
        <p:spPr/>
        <p:txBody>
          <a:bodyPr/>
          <a:lstStyle/>
          <a:p>
            <a:fld id="{F1006C5D-554A-1344-97E5-37BCD4FC7513}" type="slidenum">
              <a:rPr lang="en-US" smtClean="0"/>
              <a:pPr/>
              <a:t>49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9BC5439-D99C-4699-9CB1-A0184194F842}" type="datetimeFigureOut">
              <a:rPr lang="en-US" smtClean="0"/>
              <a:t>6/12/2015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BEA9EAD-CEDD-43E4-A1E6-B946F8F5794B}"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9BC5439-D99C-4699-9CB1-A0184194F842}" type="datetimeFigureOut">
              <a:rPr lang="en-US" smtClean="0"/>
              <a:t>6/12/2015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9BC5439-D99C-4699-9CB1-A0184194F842}" type="datetimeFigureOut">
              <a:rPr lang="en-US" smtClean="0"/>
              <a:t>6/12/2015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9BC5439-D99C-4699-9CB1-A0184194F842}" type="datetimeFigureOut">
              <a:rPr lang="en-US" smtClean="0"/>
              <a:t>6/12/2015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9BC5439-D99C-4699-9CB1-A0184194F842}" type="datetimeFigureOut">
              <a:rPr lang="en-US" smtClean="0"/>
              <a:t>6/12/2015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EA9EAD-CEDD-43E4-A1E6-B946F8F5794B}"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9BC5439-D99C-4699-9CB1-A0184194F842}" type="datetimeFigureOut">
              <a:rPr lang="en-US" smtClean="0"/>
              <a:t>6/12/2015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9BC5439-D99C-4699-9CB1-A0184194F842}" type="datetimeFigureOut">
              <a:rPr lang="en-US" smtClean="0"/>
              <a:t>6/12/2015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9BC5439-D99C-4699-9CB1-A0184194F842}" type="datetimeFigureOut">
              <a:rPr lang="en-US" smtClean="0"/>
              <a:t>6/12/2015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BC5439-D99C-4699-9CB1-A0184194F842}" type="datetimeFigureOut">
              <a:rPr lang="en-US" smtClean="0"/>
              <a:t>6/12/2015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9BC5439-D99C-4699-9CB1-A0184194F842}" type="datetimeFigureOut">
              <a:rPr lang="en-US" smtClean="0"/>
              <a:t>6/12/2015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EA9EAD-CEDD-43E4-A1E6-B946F8F5794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9BC5439-D99C-4699-9CB1-A0184194F842}" type="datetimeFigureOut">
              <a:rPr lang="en-US" smtClean="0"/>
              <a:t>6/12/2015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BEA9EAD-CEDD-43E4-A1E6-B946F8F5794B}"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9BC5439-D99C-4699-9CB1-A0184194F842}" type="datetimeFigureOut">
              <a:rPr lang="en-US" smtClean="0"/>
              <a:t>6/12/2015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BEA9EAD-CEDD-43E4-A1E6-B946F8F5794B}"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ELpfYCZa87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khanacademy.org/science/cosmology-and-astronomy/life-earth-universe/history-life-earth-tutorial/v/earth-formation"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pN34FNbOKXc"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netflix.com/WiPlayer?movieid=70243161&amp;trkid=13752289&amp;tctx=0,0,8de2a41fe98565da22c58cd2d05ecb92e4b33986:81c9028931c6dd87b853dfbd79c740ac2ebb92c7"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pd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https://www.youtube.com/watch?v=JiTz2i4VHFw"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watch?v=0fL-pn80s-c" TargetMode="External"/><Relationship Id="rId2" Type="http://schemas.openxmlformats.org/officeDocument/2006/relationships/hyperlink" Target="https://www.youtube.com/watch?v=I6402QJp52M"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L_g97BZU2qDf4M&amp;tbnid=4XMzaMJIE7kC6M:&amp;ved=0CAUQjRw&amp;url=http://health.ninemsn.com.au/healthnews/8648864/clench-your-fists-to-improve-memory-study&amp;ei=5TlpUs3PNsXCyAHcioG4Dw&amp;bvm=bv.55123115,d.aWc&amp;psig=AFQjCNHvEwwHr7U3gHJ1_lGXKwN_zuTAnA&amp;ust=1382714164791094"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www.youtube.com/watch?v=oMlaSCxZPN4=tbARfBHuyG3mpAruEjLFww"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QT5w5rBUaxw"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www.netflix.com/WiPlayer?movieid=70243161&amp;trkid=13752289&amp;tctx=0,0,8de2a41fe98565da22c58cd2d05ecb92e4b33986:81c9028931c6dd87b853dfbd79c740ac2ebb92c7"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GA3su0ECdPc"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7wFX9Wn70eM"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CU3HuPNsyG4" TargetMode="External"/></Relationships>
</file>

<file path=ppt/slides/_rels/slide66.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J2pCDbisNv4"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https://www.youtube.com/embed/HFwCKKa--18"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4v"/><Relationship Id="rId1" Type="http://schemas.microsoft.com/office/2007/relationships/media" Target="../media/media1.m4v"/><Relationship Id="rId4" Type="http://schemas.openxmlformats.org/officeDocument/2006/relationships/image" Target="../media/image35.png"/></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6.emf"/></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WtKJrB5rOK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Positive Psychology</a:t>
            </a:r>
            <a:endParaRPr lang="en-US" dirty="0"/>
          </a:p>
        </p:txBody>
      </p:sp>
      <p:sp>
        <p:nvSpPr>
          <p:cNvPr id="3" name="Subtitle 2"/>
          <p:cNvSpPr>
            <a:spLocks noGrp="1"/>
          </p:cNvSpPr>
          <p:nvPr>
            <p:ph type="subTitle" idx="1"/>
          </p:nvPr>
        </p:nvSpPr>
        <p:spPr/>
        <p:txBody>
          <a:bodyPr/>
          <a:lstStyle/>
          <a:p>
            <a:r>
              <a:rPr lang="en-US" dirty="0" smtClean="0"/>
              <a:t>What makes us happy?</a:t>
            </a:r>
            <a:endParaRPr lang="en-US" dirty="0"/>
          </a:p>
        </p:txBody>
      </p:sp>
    </p:spTree>
    <p:extLst>
      <p:ext uri="{BB962C8B-B14F-4D97-AF65-F5344CB8AC3E}">
        <p14:creationId xmlns:p14="http://schemas.microsoft.com/office/powerpoint/2010/main" val="22176191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Neuroplasticity</a:t>
            </a:r>
            <a:endParaRPr lang="en-US" dirty="0"/>
          </a:p>
        </p:txBody>
      </p:sp>
      <p:sp>
        <p:nvSpPr>
          <p:cNvPr id="3" name="Content Placeholder 2"/>
          <p:cNvSpPr>
            <a:spLocks noGrp="1"/>
          </p:cNvSpPr>
          <p:nvPr>
            <p:ph idx="1"/>
          </p:nvPr>
        </p:nvSpPr>
        <p:spPr/>
        <p:txBody>
          <a:bodyPr/>
          <a:lstStyle/>
          <a:p>
            <a:r>
              <a:rPr lang="en-US" u="sng" dirty="0">
                <a:hlinkClick r:id="rId2"/>
              </a:rPr>
              <a:t>https://www.youtube.com/watch?v=ELpfYCZa87g</a:t>
            </a:r>
            <a:endParaRPr lang="en-US" dirty="0"/>
          </a:p>
          <a:p>
            <a:endParaRPr lang="en-US" dirty="0" smtClean="0"/>
          </a:p>
          <a:p>
            <a:pPr lvl="0"/>
            <a:r>
              <a:rPr lang="en-US" dirty="0"/>
              <a:t>What is </a:t>
            </a:r>
            <a:r>
              <a:rPr lang="en-US" dirty="0" smtClean="0"/>
              <a:t>neuroplasticity??</a:t>
            </a:r>
            <a:endParaRPr lang="en-US" dirty="0"/>
          </a:p>
          <a:p>
            <a:endParaRPr lang="en-US" dirty="0"/>
          </a:p>
        </p:txBody>
      </p:sp>
    </p:spTree>
    <p:extLst>
      <p:ext uri="{BB962C8B-B14F-4D97-AF65-F5344CB8AC3E}">
        <p14:creationId xmlns:p14="http://schemas.microsoft.com/office/powerpoint/2010/main" val="97780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Growth mindset</a:t>
            </a:r>
            <a:r>
              <a:rPr lang="en-US" dirty="0"/>
              <a:t> : the belief that hard work, challenge, and learning from mistakes will grow your brain and your intelligence</a:t>
            </a:r>
          </a:p>
          <a:p>
            <a:r>
              <a:rPr lang="en-US" b="1" dirty="0"/>
              <a:t>Fixed mindset</a:t>
            </a:r>
            <a:r>
              <a:rPr lang="en-US" dirty="0"/>
              <a:t>: the belief that a person is only born with a certain amount of intelligence or talent and it can’t change</a:t>
            </a:r>
          </a:p>
          <a:p>
            <a:endParaRPr lang="en-US" dirty="0"/>
          </a:p>
        </p:txBody>
      </p:sp>
    </p:spTree>
    <p:extLst>
      <p:ext uri="{BB962C8B-B14F-4D97-AF65-F5344CB8AC3E}">
        <p14:creationId xmlns:p14="http://schemas.microsoft.com/office/powerpoint/2010/main" val="18145172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 Your Brain </a:t>
            </a:r>
            <a:endParaRPr lang="en-US" dirty="0"/>
          </a:p>
        </p:txBody>
      </p:sp>
      <p:sp>
        <p:nvSpPr>
          <p:cNvPr id="3" name="Content Placeholder 2"/>
          <p:cNvSpPr>
            <a:spLocks noGrp="1"/>
          </p:cNvSpPr>
          <p:nvPr>
            <p:ph idx="1"/>
          </p:nvPr>
        </p:nvSpPr>
        <p:spPr/>
        <p:txBody>
          <a:bodyPr>
            <a:normAutofit/>
          </a:bodyPr>
          <a:lstStyle/>
          <a:p>
            <a:r>
              <a:rPr lang="en-US" dirty="0" smtClean="0"/>
              <a:t>On the Khan </a:t>
            </a:r>
            <a:r>
              <a:rPr lang="en-US" dirty="0"/>
              <a:t>Academy </a:t>
            </a:r>
            <a:r>
              <a:rPr lang="en-US" dirty="0" smtClean="0"/>
              <a:t>website, </a:t>
            </a:r>
            <a:r>
              <a:rPr lang="en-US" dirty="0"/>
              <a:t>choose a subject that </a:t>
            </a:r>
            <a:r>
              <a:rPr lang="en-US" dirty="0" smtClean="0"/>
              <a:t>you </a:t>
            </a:r>
            <a:r>
              <a:rPr lang="en-US" dirty="0"/>
              <a:t>are interested in but know nothing about and watch a video. </a:t>
            </a:r>
            <a:endParaRPr lang="en-US" dirty="0" smtClean="0"/>
          </a:p>
          <a:p>
            <a:r>
              <a:rPr lang="en-US" dirty="0" smtClean="0"/>
              <a:t>Pause and </a:t>
            </a:r>
            <a:r>
              <a:rPr lang="en-US" dirty="0"/>
              <a:t>re-watch any segments that they did not understand at first. </a:t>
            </a:r>
            <a:endParaRPr lang="en-US" dirty="0" smtClean="0"/>
          </a:p>
          <a:p>
            <a:r>
              <a:rPr lang="en-US" dirty="0" smtClean="0"/>
              <a:t>On </a:t>
            </a:r>
            <a:r>
              <a:rPr lang="en-US" dirty="0"/>
              <a:t>strips of colored paper, </a:t>
            </a:r>
            <a:r>
              <a:rPr lang="en-US" dirty="0" smtClean="0"/>
              <a:t>write </a:t>
            </a:r>
            <a:r>
              <a:rPr lang="en-US" dirty="0"/>
              <a:t>down either something new that </a:t>
            </a:r>
            <a:r>
              <a:rPr lang="en-US" dirty="0" smtClean="0"/>
              <a:t>you </a:t>
            </a:r>
            <a:r>
              <a:rPr lang="en-US" dirty="0"/>
              <a:t>learned or something that </a:t>
            </a:r>
            <a:r>
              <a:rPr lang="en-US" dirty="0" smtClean="0"/>
              <a:t>you </a:t>
            </a:r>
            <a:r>
              <a:rPr lang="en-US" dirty="0"/>
              <a:t>still do not understand. </a:t>
            </a:r>
          </a:p>
        </p:txBody>
      </p:sp>
    </p:spTree>
    <p:extLst>
      <p:ext uri="{BB962C8B-B14F-4D97-AF65-F5344CB8AC3E}">
        <p14:creationId xmlns:p14="http://schemas.microsoft.com/office/powerpoint/2010/main" val="5271287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r>
              <a:rPr lang="en-US" dirty="0" smtClean="0">
                <a:hlinkClick r:id="rId2"/>
              </a:rPr>
              <a:t>Cosmology and Astronomy Video</a:t>
            </a:r>
            <a:endParaRPr lang="en-US" dirty="0" smtClean="0"/>
          </a:p>
          <a:p>
            <a:endParaRPr lang="en-US" dirty="0"/>
          </a:p>
          <a:p>
            <a:r>
              <a:rPr lang="en-US" dirty="0" smtClean="0"/>
              <a:t>Example sentence: I still don’t understand what a supernova is, but I’m curious to find out</a:t>
            </a:r>
            <a:endParaRPr lang="en-US" dirty="0"/>
          </a:p>
        </p:txBody>
      </p:sp>
    </p:spTree>
    <p:extLst>
      <p:ext uri="{BB962C8B-B14F-4D97-AF65-F5344CB8AC3E}">
        <p14:creationId xmlns:p14="http://schemas.microsoft.com/office/powerpoint/2010/main" val="1589197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43000"/>
          </a:xfrm>
        </p:spPr>
        <p:txBody>
          <a:bodyPr>
            <a:normAutofit fontScale="90000"/>
          </a:bodyPr>
          <a:lstStyle/>
          <a:p>
            <a:r>
              <a:rPr lang="en-US" dirty="0" smtClean="0"/>
              <a:t>Tape your new Brain Connection</a:t>
            </a:r>
            <a:endParaRPr lang="en-US"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66800" y="1447800"/>
            <a:ext cx="6903508" cy="5177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97723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a:t>How does this visual represent what’s happening in your brain?</a:t>
            </a:r>
          </a:p>
          <a:p>
            <a:r>
              <a:rPr lang="en-US" dirty="0"/>
              <a:t>What happens each time you experience “failure” to understand or do something?</a:t>
            </a:r>
          </a:p>
          <a:p>
            <a:endParaRPr lang="en-US" dirty="0"/>
          </a:p>
        </p:txBody>
      </p:sp>
    </p:spTree>
    <p:extLst>
      <p:ext uri="{BB962C8B-B14F-4D97-AF65-F5344CB8AC3E}">
        <p14:creationId xmlns:p14="http://schemas.microsoft.com/office/powerpoint/2010/main" val="1756313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Ticket</a:t>
            </a:r>
            <a:endParaRPr lang="en-US" dirty="0"/>
          </a:p>
        </p:txBody>
      </p:sp>
      <p:sp>
        <p:nvSpPr>
          <p:cNvPr id="3" name="Content Placeholder 2"/>
          <p:cNvSpPr>
            <a:spLocks noGrp="1"/>
          </p:cNvSpPr>
          <p:nvPr>
            <p:ph idx="1"/>
          </p:nvPr>
        </p:nvSpPr>
        <p:spPr/>
        <p:txBody>
          <a:bodyPr/>
          <a:lstStyle/>
          <a:p>
            <a:r>
              <a:rPr lang="en-US" dirty="0"/>
              <a:t>Exit Ticket: What does a person who has a growth mindset believe?</a:t>
            </a:r>
          </a:p>
          <a:p>
            <a:endParaRPr lang="en-US" dirty="0"/>
          </a:p>
        </p:txBody>
      </p:sp>
    </p:spTree>
    <p:extLst>
      <p:ext uri="{BB962C8B-B14F-4D97-AF65-F5344CB8AC3E}">
        <p14:creationId xmlns:p14="http://schemas.microsoft.com/office/powerpoint/2010/main" val="427773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a:t>
            </a:r>
            <a:endParaRPr lang="en-US" dirty="0"/>
          </a:p>
        </p:txBody>
      </p:sp>
      <p:sp>
        <p:nvSpPr>
          <p:cNvPr id="3" name="Content Placeholder 2"/>
          <p:cNvSpPr>
            <a:spLocks noGrp="1"/>
          </p:cNvSpPr>
          <p:nvPr>
            <p:ph idx="1"/>
          </p:nvPr>
        </p:nvSpPr>
        <p:spPr/>
        <p:txBody>
          <a:bodyPr/>
          <a:lstStyle/>
          <a:p>
            <a:r>
              <a:rPr lang="en-US" dirty="0" smtClean="0"/>
              <a:t>2 minute Do now:</a:t>
            </a:r>
          </a:p>
          <a:p>
            <a:endParaRPr lang="en-US" dirty="0"/>
          </a:p>
          <a:p>
            <a:r>
              <a:rPr lang="en-US" dirty="0" smtClean="0"/>
              <a:t>What’s the best/fastest</a:t>
            </a:r>
          </a:p>
          <a:p>
            <a:pPr marL="0" indent="0">
              <a:buNone/>
            </a:pPr>
            <a:r>
              <a:rPr lang="en-US" dirty="0"/>
              <a:t>w</a:t>
            </a:r>
            <a:r>
              <a:rPr lang="en-US" dirty="0" smtClean="0"/>
              <a:t>ay to get across?</a:t>
            </a:r>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143000"/>
            <a:ext cx="3581400" cy="4781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7781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143000"/>
            <a:ext cx="3886200" cy="5188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2 minute Do Now</a:t>
            </a:r>
          </a:p>
          <a:p>
            <a:endParaRPr lang="en-US" dirty="0"/>
          </a:p>
          <a:p>
            <a:r>
              <a:rPr lang="en-US" dirty="0" smtClean="0"/>
              <a:t>Now what’s the </a:t>
            </a:r>
          </a:p>
          <a:p>
            <a:r>
              <a:rPr lang="en-US" dirty="0" smtClean="0"/>
              <a:t>best/fastest way to </a:t>
            </a:r>
          </a:p>
          <a:p>
            <a:r>
              <a:rPr lang="en-US" dirty="0" smtClean="0"/>
              <a:t>get across?</a:t>
            </a:r>
          </a:p>
          <a:p>
            <a:endParaRPr lang="en-US" dirty="0"/>
          </a:p>
          <a:p>
            <a:endParaRPr lang="en-US" dirty="0" smtClean="0"/>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156" t="33377" r="17687" b="9080"/>
          <a:stretch/>
        </p:blipFill>
        <p:spPr bwMode="auto">
          <a:xfrm>
            <a:off x="5839691" y="3602182"/>
            <a:ext cx="1336964" cy="1246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20214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Neuron Maze</a:t>
            </a:r>
            <a:endParaRPr lang="en-US"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91000" y="2133600"/>
            <a:ext cx="2516506" cy="2529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745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Do Now:</a:t>
            </a:r>
          </a:p>
          <a:p>
            <a:endParaRPr lang="en-US" dirty="0"/>
          </a:p>
          <a:p>
            <a:r>
              <a:rPr lang="en-US" dirty="0" smtClean="0"/>
              <a:t>Write a list of all of the things that are known to make people happy</a:t>
            </a:r>
            <a:endParaRPr lang="en-US" dirty="0"/>
          </a:p>
        </p:txBody>
      </p:sp>
    </p:spTree>
    <p:extLst>
      <p:ext uri="{BB962C8B-B14F-4D97-AF65-F5344CB8AC3E}">
        <p14:creationId xmlns:p14="http://schemas.microsoft.com/office/powerpoint/2010/main" val="1368347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a:t>How is this like the brain?</a:t>
            </a:r>
          </a:p>
          <a:p>
            <a:r>
              <a:rPr lang="en-US" dirty="0"/>
              <a:t>How are habits formed?</a:t>
            </a:r>
          </a:p>
          <a:p>
            <a:r>
              <a:rPr lang="en-US" dirty="0"/>
              <a:t>How are habits changed?</a:t>
            </a:r>
          </a:p>
          <a:p>
            <a:r>
              <a:rPr lang="en-US" dirty="0"/>
              <a:t>What is a “habit of thought?”</a:t>
            </a:r>
          </a:p>
          <a:p>
            <a:endParaRPr lang="en-US" dirty="0"/>
          </a:p>
        </p:txBody>
      </p:sp>
    </p:spTree>
    <p:extLst>
      <p:ext uri="{BB962C8B-B14F-4D97-AF65-F5344CB8AC3E}">
        <p14:creationId xmlns:p14="http://schemas.microsoft.com/office/powerpoint/2010/main" val="2760616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Slip</a:t>
            </a:r>
            <a:endParaRPr lang="en-US" dirty="0"/>
          </a:p>
        </p:txBody>
      </p:sp>
      <p:sp>
        <p:nvSpPr>
          <p:cNvPr id="3" name="Content Placeholder 2"/>
          <p:cNvSpPr>
            <a:spLocks noGrp="1"/>
          </p:cNvSpPr>
          <p:nvPr>
            <p:ph idx="1"/>
          </p:nvPr>
        </p:nvSpPr>
        <p:spPr/>
        <p:txBody>
          <a:bodyPr/>
          <a:lstStyle/>
          <a:p>
            <a:r>
              <a:rPr lang="en-US" sz="3500" dirty="0" smtClean="0"/>
              <a:t>How </a:t>
            </a:r>
            <a:r>
              <a:rPr lang="en-US" sz="3500" dirty="0"/>
              <a:t>is my brain like the maze? How do I create new paths between neurons?</a:t>
            </a:r>
          </a:p>
          <a:p>
            <a:endParaRPr lang="en-US" dirty="0"/>
          </a:p>
        </p:txBody>
      </p:sp>
    </p:spTree>
    <p:extLst>
      <p:ext uri="{BB962C8B-B14F-4D97-AF65-F5344CB8AC3E}">
        <p14:creationId xmlns:p14="http://schemas.microsoft.com/office/powerpoint/2010/main" val="5574944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4</a:t>
            </a:r>
            <a:endParaRPr lang="en-US" dirty="0"/>
          </a:p>
        </p:txBody>
      </p:sp>
      <p:sp>
        <p:nvSpPr>
          <p:cNvPr id="3" name="Content Placeholder 2"/>
          <p:cNvSpPr>
            <a:spLocks noGrp="1"/>
          </p:cNvSpPr>
          <p:nvPr>
            <p:ph idx="1"/>
          </p:nvPr>
        </p:nvSpPr>
        <p:spPr/>
        <p:txBody>
          <a:bodyPr/>
          <a:lstStyle/>
          <a:p>
            <a:r>
              <a:rPr lang="en-US" dirty="0" smtClean="0"/>
              <a:t>Do Now:</a:t>
            </a:r>
          </a:p>
          <a:p>
            <a:endParaRPr lang="en-US" dirty="0"/>
          </a:p>
          <a:p>
            <a:r>
              <a:rPr lang="en-US" dirty="0" smtClean="0"/>
              <a:t>Can you change how smart your brain is or are you born with a certain amount of smartness?</a:t>
            </a:r>
            <a:endParaRPr lang="en-US" dirty="0"/>
          </a:p>
        </p:txBody>
      </p:sp>
    </p:spTree>
    <p:extLst>
      <p:ext uri="{BB962C8B-B14F-4D97-AF65-F5344CB8AC3E}">
        <p14:creationId xmlns:p14="http://schemas.microsoft.com/office/powerpoint/2010/main" val="1483764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Power of Belief</a:t>
            </a:r>
            <a:endParaRPr lang="en-US" dirty="0"/>
          </a:p>
        </p:txBody>
      </p:sp>
      <p:pic>
        <p:nvPicPr>
          <p:cNvPr id="4" name="pN34FNbOKXc"/>
          <p:cNvPicPr>
            <a:picLocks noGrp="1" noRot="1" noChangeAspect="1"/>
          </p:cNvPicPr>
          <p:nvPr>
            <p:ph idx="1"/>
            <a:videoFile r:link="rId1"/>
          </p:nvPr>
        </p:nvPicPr>
        <p:blipFill>
          <a:blip r:embed="rId3"/>
          <a:stretch>
            <a:fillRect/>
          </a:stretch>
        </p:blipFill>
        <p:spPr>
          <a:xfrm>
            <a:off x="618066" y="1905000"/>
            <a:ext cx="7586133" cy="4267200"/>
          </a:xfrm>
          <a:prstGeom prst="rect">
            <a:avLst/>
          </a:prstGeom>
        </p:spPr>
      </p:pic>
    </p:spTree>
    <p:extLst>
      <p:ext uri="{BB962C8B-B14F-4D97-AF65-F5344CB8AC3E}">
        <p14:creationId xmlns:p14="http://schemas.microsoft.com/office/powerpoint/2010/main" val="4142951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86200" y="1295400"/>
            <a:ext cx="4820418" cy="4682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urved Down Arrow 3"/>
          <p:cNvSpPr/>
          <p:nvPr/>
        </p:nvSpPr>
        <p:spPr>
          <a:xfrm>
            <a:off x="2438400" y="2209800"/>
            <a:ext cx="2743200" cy="838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p:cNvSpPr/>
          <p:nvPr/>
        </p:nvSpPr>
        <p:spPr>
          <a:xfrm>
            <a:off x="533400" y="2955941"/>
            <a:ext cx="3461851" cy="2585323"/>
          </a:xfrm>
          <a:prstGeom prst="rect">
            <a:avLst/>
          </a:prstGeom>
          <a:noFill/>
        </p:spPr>
        <p:txBody>
          <a:bodyPr wrap="square" lIns="91440" tIns="45720" rIns="91440" bIns="45720">
            <a:spAutoFit/>
          </a:bodyPr>
          <a:lstStyle/>
          <a:p>
            <a:pPr algn="ctr"/>
            <a:r>
              <a:rPr 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Have a growth mindset!</a:t>
            </a:r>
            <a:endParaRPr 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1647061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He’s missed over 9000 shots, and lost almost 300 games. He was trusted to make the winning shot 26 times and didn’t make them. </a:t>
            </a:r>
            <a:endParaRPr lang="en-US" sz="3200" dirty="0"/>
          </a:p>
        </p:txBody>
      </p:sp>
      <p:pic>
        <p:nvPicPr>
          <p:cNvPr id="1026" name="Picture 2" descr="http://cdn.tss.uproxx.com/TSS/wp-content/uploads/2012/06/michael-jordan-flu-gam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752600"/>
            <a:ext cx="8669867"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19204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5</a:t>
            </a:r>
            <a:endParaRPr lang="en-US" dirty="0"/>
          </a:p>
        </p:txBody>
      </p:sp>
      <p:sp>
        <p:nvSpPr>
          <p:cNvPr id="3" name="Content Placeholder 2"/>
          <p:cNvSpPr>
            <a:spLocks noGrp="1"/>
          </p:cNvSpPr>
          <p:nvPr>
            <p:ph idx="1"/>
          </p:nvPr>
        </p:nvSpPr>
        <p:spPr/>
        <p:txBody>
          <a:bodyPr/>
          <a:lstStyle/>
          <a:p>
            <a:r>
              <a:rPr lang="en-US" dirty="0" smtClean="0"/>
              <a:t>Do Now:</a:t>
            </a:r>
          </a:p>
          <a:p>
            <a:r>
              <a:rPr lang="en-US" dirty="0" smtClean="0"/>
              <a:t>Look at the picture. Does Michael Jordan have a fixed or a growth mindset? How do you know?</a:t>
            </a:r>
            <a:endParaRPr lang="en-US" dirty="0"/>
          </a:p>
        </p:txBody>
      </p:sp>
      <p:pic>
        <p:nvPicPr>
          <p:cNvPr id="4" name="Picture 2" descr="http://cdn.tss.uproxx.com/TSS/wp-content/uploads/2012/06/michael-jordan-flu-gam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352800"/>
            <a:ext cx="5562600" cy="3128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269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US" sz="3600" dirty="0" smtClean="0"/>
              <a:t>He’s also considered to be one of the greatest basketball players of all time. </a:t>
            </a:r>
            <a:endParaRPr lang="en-US" sz="3600" dirty="0"/>
          </a:p>
        </p:txBody>
      </p:sp>
      <p:sp>
        <p:nvSpPr>
          <p:cNvPr id="3" name="Content Placeholder 2"/>
          <p:cNvSpPr>
            <a:spLocks noGrp="1"/>
          </p:cNvSpPr>
          <p:nvPr>
            <p:ph idx="1"/>
          </p:nvPr>
        </p:nvSpPr>
        <p:spPr>
          <a:xfrm>
            <a:off x="5105400" y="1775191"/>
            <a:ext cx="3581400" cy="4625609"/>
          </a:xfrm>
        </p:spPr>
        <p:txBody>
          <a:bodyPr>
            <a:normAutofit/>
          </a:bodyPr>
          <a:lstStyle/>
          <a:p>
            <a:r>
              <a:rPr lang="en-US" dirty="0" smtClean="0"/>
              <a:t>“I </a:t>
            </a:r>
            <a:r>
              <a:rPr lang="en-US" dirty="0"/>
              <a:t>have failed over and over and over again in my life. And that is why I succeed."</a:t>
            </a:r>
            <a:br>
              <a:rPr lang="en-US" dirty="0"/>
            </a:br>
            <a:r>
              <a:rPr lang="en-US" dirty="0" smtClean="0"/>
              <a:t>-Michael Jordan</a:t>
            </a:r>
            <a:endParaRPr lang="en-US" dirty="0"/>
          </a:p>
          <a:p>
            <a:endParaRPr lang="en-US" dirty="0"/>
          </a:p>
        </p:txBody>
      </p:sp>
      <p:pic>
        <p:nvPicPr>
          <p:cNvPr id="2050" name="Picture 2" descr="http://i231.photobucket.com/albums/ee248/msanto/Sports/MichaelJord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4331294" cy="4857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0786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Growth Mindset Examples</a:t>
            </a:r>
            <a:endParaRPr lang="en-US" dirty="0"/>
          </a:p>
        </p:txBody>
      </p:sp>
      <p:sp>
        <p:nvSpPr>
          <p:cNvPr id="3" name="Content Placeholder 2"/>
          <p:cNvSpPr>
            <a:spLocks noGrp="1"/>
          </p:cNvSpPr>
          <p:nvPr>
            <p:ph idx="1"/>
          </p:nvPr>
        </p:nvSpPr>
        <p:spPr/>
        <p:txBody>
          <a:bodyPr/>
          <a:lstStyle/>
          <a:p>
            <a:r>
              <a:rPr lang="en-US" dirty="0" smtClean="0"/>
              <a:t>Match your story to the person you believe it matches</a:t>
            </a:r>
            <a:endParaRPr lang="en-US" dirty="0"/>
          </a:p>
        </p:txBody>
      </p:sp>
    </p:spTree>
    <p:extLst>
      <p:ext uri="{BB962C8B-B14F-4D97-AF65-F5344CB8AC3E}">
        <p14:creationId xmlns:p14="http://schemas.microsoft.com/office/powerpoint/2010/main" val="936022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job</a:t>
            </a:r>
            <a:endParaRPr lang="en-US" dirty="0"/>
          </a:p>
        </p:txBody>
      </p:sp>
      <p:sp>
        <p:nvSpPr>
          <p:cNvPr id="3" name="Content Placeholder 2"/>
          <p:cNvSpPr>
            <a:spLocks noGrp="1"/>
          </p:cNvSpPr>
          <p:nvPr>
            <p:ph idx="1"/>
          </p:nvPr>
        </p:nvSpPr>
        <p:spPr/>
        <p:txBody>
          <a:bodyPr/>
          <a:lstStyle/>
          <a:p>
            <a:r>
              <a:rPr lang="en-US" sz="2800" dirty="0"/>
              <a:t>W</a:t>
            </a:r>
            <a:r>
              <a:rPr lang="en-US" sz="2800" dirty="0" smtClean="0"/>
              <a:t>rite </a:t>
            </a:r>
            <a:r>
              <a:rPr lang="en-US" sz="2800" dirty="0"/>
              <a:t>a “brushstroke” sentence of a time when they failed at something but learned a lesson</a:t>
            </a:r>
          </a:p>
          <a:p>
            <a:pPr lvl="1"/>
            <a:r>
              <a:rPr lang="en-US" dirty="0"/>
              <a:t>Make sure that you write about the lesson that you learned. </a:t>
            </a:r>
          </a:p>
          <a:p>
            <a:pPr lvl="1"/>
            <a:r>
              <a:rPr lang="en-US" dirty="0"/>
              <a:t>Don’t worry about telling the whole story – assume that your reader already knows what happened in the story. </a:t>
            </a:r>
          </a:p>
          <a:p>
            <a:pPr lvl="0"/>
            <a:r>
              <a:rPr lang="en-US" sz="2800" dirty="0"/>
              <a:t>Example: I am going to write about the time that I really messed up at a cello competition in 8</a:t>
            </a:r>
            <a:r>
              <a:rPr lang="en-US" sz="2800" baseline="30000" dirty="0"/>
              <a:t>th</a:t>
            </a:r>
            <a:r>
              <a:rPr lang="en-US" sz="2800" dirty="0"/>
              <a:t> grade and I learned the importance of practicing before a big event.</a:t>
            </a:r>
          </a:p>
          <a:p>
            <a:endParaRPr lang="en-US" dirty="0"/>
          </a:p>
        </p:txBody>
      </p:sp>
    </p:spTree>
    <p:extLst>
      <p:ext uri="{BB962C8B-B14F-4D97-AF65-F5344CB8AC3E}">
        <p14:creationId xmlns:p14="http://schemas.microsoft.com/office/powerpoint/2010/main" val="217244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Positive Psychology is…</a:t>
            </a:r>
            <a:endParaRPr lang="en-US" dirty="0"/>
          </a:p>
        </p:txBody>
      </p:sp>
      <p:sp>
        <p:nvSpPr>
          <p:cNvPr id="3" name="Content Placeholder 2"/>
          <p:cNvSpPr>
            <a:spLocks noGrp="1"/>
          </p:cNvSpPr>
          <p:nvPr>
            <p:ph idx="1"/>
          </p:nvPr>
        </p:nvSpPr>
        <p:spPr/>
        <p:txBody>
          <a:bodyPr/>
          <a:lstStyle/>
          <a:p>
            <a:pPr marL="0" indent="0">
              <a:buNone/>
            </a:pPr>
            <a:r>
              <a:rPr lang="en-US" dirty="0" smtClean="0"/>
              <a:t>The study of what makes people happy.</a:t>
            </a:r>
          </a:p>
          <a:p>
            <a:pPr marL="0" indent="0">
              <a:buNone/>
            </a:pPr>
            <a:endParaRPr lang="en-US" dirty="0"/>
          </a:p>
          <a:p>
            <a:pPr marL="0" indent="0">
              <a:buNone/>
            </a:pPr>
            <a:r>
              <a:rPr lang="en-US" i="1" u="sng" dirty="0" smtClean="0">
                <a:hlinkClick r:id="rId2"/>
              </a:rPr>
              <a:t>Happy</a:t>
            </a:r>
            <a:endParaRPr lang="en-US" i="1" dirty="0" smtClean="0"/>
          </a:p>
          <a:p>
            <a:pPr marL="0" indent="0">
              <a:buNone/>
            </a:pPr>
            <a:endParaRPr lang="en-US" i="1" dirty="0"/>
          </a:p>
          <a:p>
            <a:pPr marL="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590799"/>
            <a:ext cx="4038600" cy="3921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38799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6</a:t>
            </a:r>
            <a:endParaRPr lang="en-US" dirty="0"/>
          </a:p>
        </p:txBody>
      </p:sp>
      <p:sp>
        <p:nvSpPr>
          <p:cNvPr id="3" name="Content Placeholder 2"/>
          <p:cNvSpPr>
            <a:spLocks noGrp="1"/>
          </p:cNvSpPr>
          <p:nvPr>
            <p:ph idx="1"/>
          </p:nvPr>
        </p:nvSpPr>
        <p:spPr/>
        <p:txBody>
          <a:bodyPr/>
          <a:lstStyle/>
          <a:p>
            <a:r>
              <a:rPr lang="en-US" dirty="0"/>
              <a:t>Do Now- does experiencing failure always mean that you have a growth mindset? When would be an exception? </a:t>
            </a:r>
          </a:p>
        </p:txBody>
      </p:sp>
    </p:spTree>
    <p:extLst>
      <p:ext uri="{BB962C8B-B14F-4D97-AF65-F5344CB8AC3E}">
        <p14:creationId xmlns:p14="http://schemas.microsoft.com/office/powerpoint/2010/main" val="3150061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Look at the picture below. </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No one is perfect; even professionals fail sometimes.  </a:t>
            </a:r>
          </a:p>
          <a:p>
            <a:pPr marL="0" indent="0">
              <a:buNone/>
            </a:pPr>
            <a:endParaRPr lang="en-US" dirty="0"/>
          </a:p>
          <a:p>
            <a:pPr marL="0" indent="0">
              <a:buNone/>
            </a:pPr>
            <a:r>
              <a:rPr lang="en-US" dirty="0"/>
              <a:t>Write a </a:t>
            </a:r>
            <a:r>
              <a:rPr lang="en-US" dirty="0" smtClean="0"/>
              <a:t>“brushstroke” 2 sentence version of a failure that you learned from. This can be the same or different from the one you thought of yesterday.</a:t>
            </a:r>
            <a:endParaRPr lang="en-US" dirty="0"/>
          </a:p>
          <a:p>
            <a:endParaRPr lang="en-US" dirty="0"/>
          </a:p>
        </p:txBody>
      </p:sp>
      <p:pic>
        <p:nvPicPr>
          <p:cNvPr id="4" name="Picture 3" descr="http://www.foxsportsasia.com/servlet/file/161791581.jpg?ITEM_ENT_ID=937016&amp;COLLSPEC_ENT_ID=10&amp;ITEM_VERSION=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2362200"/>
            <a:ext cx="3200400" cy="1785303"/>
          </a:xfrm>
          <a:prstGeom prst="rect">
            <a:avLst/>
          </a:prstGeom>
          <a:noFill/>
          <a:ln>
            <a:noFill/>
          </a:ln>
        </p:spPr>
      </p:pic>
    </p:spTree>
    <p:extLst>
      <p:ext uri="{BB962C8B-B14F-4D97-AF65-F5344CB8AC3E}">
        <p14:creationId xmlns:p14="http://schemas.microsoft.com/office/powerpoint/2010/main" val="33566949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letter</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0235725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7971092" cy="4872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83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7500" lnSpcReduction="20000"/>
          </a:bodyPr>
          <a:lstStyle/>
          <a:p>
            <a:r>
              <a:rPr lang="en-US" dirty="0"/>
              <a:t>Dear Future Student,</a:t>
            </a:r>
          </a:p>
          <a:p>
            <a:r>
              <a:rPr lang="en-US" dirty="0"/>
              <a:t>When learning my multiplication tables I found it really hard to memorize the 7’s </a:t>
            </a:r>
            <a:r>
              <a:rPr lang="en-US" dirty="0" smtClean="0"/>
              <a:t>table. With </a:t>
            </a:r>
            <a:r>
              <a:rPr lang="en-US" dirty="0"/>
              <a:t>5 and 10 there’s a pattern to their products, but 7 really gets </a:t>
            </a:r>
            <a:r>
              <a:rPr lang="en-US" dirty="0" smtClean="0"/>
              <a:t>complicated. I </a:t>
            </a:r>
            <a:r>
              <a:rPr lang="en-US" dirty="0"/>
              <a:t>got kind of down for a while, but then I remembered how I learned to make free </a:t>
            </a:r>
            <a:r>
              <a:rPr lang="en-US" dirty="0" smtClean="0"/>
              <a:t>throws in </a:t>
            </a:r>
            <a:r>
              <a:rPr lang="en-US" dirty="0"/>
              <a:t>basketball. It took try after try to get them in. I had to start from two feet from </a:t>
            </a:r>
            <a:r>
              <a:rPr lang="en-US" dirty="0" smtClean="0"/>
              <a:t>the basket </a:t>
            </a:r>
            <a:r>
              <a:rPr lang="en-US" dirty="0"/>
              <a:t>and keep practicing my form. Only after a long time could I make them in with </a:t>
            </a:r>
            <a:r>
              <a:rPr lang="en-US" dirty="0" smtClean="0"/>
              <a:t>some consistency</a:t>
            </a:r>
            <a:r>
              <a:rPr lang="en-US" dirty="0"/>
              <a:t>. </a:t>
            </a:r>
            <a:endParaRPr lang="en-US" dirty="0" smtClean="0"/>
          </a:p>
          <a:p>
            <a:endParaRPr lang="en-US" dirty="0"/>
          </a:p>
          <a:p>
            <a:r>
              <a:rPr lang="en-US" dirty="0" smtClean="0"/>
              <a:t>With </a:t>
            </a:r>
            <a:r>
              <a:rPr lang="en-US" dirty="0"/>
              <a:t>that in mind, I stuck with it and learned all the way from 7 x 1 to 7 </a:t>
            </a:r>
            <a:r>
              <a:rPr lang="en-US" dirty="0" smtClean="0"/>
              <a:t>x 12</a:t>
            </a:r>
            <a:r>
              <a:rPr lang="en-US" dirty="0"/>
              <a:t>. Even though it took me a little longer than other students at that time, I am now </a:t>
            </a:r>
            <a:r>
              <a:rPr lang="en-US" dirty="0" smtClean="0"/>
              <a:t>able to </a:t>
            </a:r>
            <a:r>
              <a:rPr lang="en-US" dirty="0"/>
              <a:t>recall them very easily. Stick with what you’re working on. The struggle means </a:t>
            </a:r>
            <a:r>
              <a:rPr lang="en-US" dirty="0" smtClean="0"/>
              <a:t>you’re getting </a:t>
            </a:r>
            <a:r>
              <a:rPr lang="en-US" dirty="0"/>
              <a:t>close.</a:t>
            </a:r>
          </a:p>
          <a:p>
            <a:endParaRPr lang="en-US" dirty="0" smtClean="0"/>
          </a:p>
          <a:p>
            <a:r>
              <a:rPr lang="en-US" dirty="0" smtClean="0"/>
              <a:t>Sincerely</a:t>
            </a:r>
            <a:r>
              <a:rPr lang="en-US" dirty="0"/>
              <a:t>,</a:t>
            </a:r>
          </a:p>
          <a:p>
            <a:r>
              <a:rPr lang="en-US" dirty="0"/>
              <a:t>Charlie</a:t>
            </a:r>
          </a:p>
          <a:p>
            <a:endParaRPr lang="en-US" dirty="0"/>
          </a:p>
        </p:txBody>
      </p:sp>
    </p:spTree>
    <p:extLst>
      <p:ext uri="{BB962C8B-B14F-4D97-AF65-F5344CB8AC3E}">
        <p14:creationId xmlns:p14="http://schemas.microsoft.com/office/powerpoint/2010/main" val="2806423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7</a:t>
            </a:r>
            <a:endParaRPr lang="en-US" dirty="0"/>
          </a:p>
        </p:txBody>
      </p:sp>
      <p:sp>
        <p:nvSpPr>
          <p:cNvPr id="3" name="Content Placeholder 2"/>
          <p:cNvSpPr>
            <a:spLocks noGrp="1"/>
          </p:cNvSpPr>
          <p:nvPr>
            <p:ph idx="1"/>
          </p:nvPr>
        </p:nvSpPr>
        <p:spPr/>
        <p:txBody>
          <a:bodyPr/>
          <a:lstStyle/>
          <a:p>
            <a:r>
              <a:rPr lang="en-US" dirty="0"/>
              <a:t>Do Now: What is stress? Can I control my response to stress?</a:t>
            </a:r>
          </a:p>
          <a:p>
            <a:endParaRPr lang="en-US" dirty="0" smtClean="0"/>
          </a:p>
          <a:p>
            <a:endParaRPr lang="en-US" dirty="0"/>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0" y="2968844"/>
            <a:ext cx="5276850" cy="3184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07808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229600" cy="1143000"/>
          </a:xfrm>
        </p:spPr>
        <p:txBody>
          <a:bodyPr/>
          <a:lstStyle/>
          <a:p>
            <a:r>
              <a:rPr lang="en-US" dirty="0" smtClean="0"/>
              <a:t>Stress</a:t>
            </a:r>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29200" y="152400"/>
            <a:ext cx="3886200" cy="3108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34169"/>
            <a:ext cx="4810125" cy="5423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5846618" y="6248400"/>
            <a:ext cx="2743200" cy="369332"/>
          </a:xfrm>
          <a:prstGeom prst="rect">
            <a:avLst/>
          </a:prstGeom>
          <a:noFill/>
        </p:spPr>
        <p:txBody>
          <a:bodyPr wrap="square" rtlCol="0">
            <a:spAutoFit/>
          </a:bodyPr>
          <a:lstStyle/>
          <a:p>
            <a:endParaRPr lang="en-US" sz="900" dirty="0" smtClean="0"/>
          </a:p>
          <a:p>
            <a:r>
              <a:rPr lang="en-US" sz="900" dirty="0" smtClean="0"/>
              <a:t>www.psychotherapysantacruz.com</a:t>
            </a:r>
            <a:endParaRPr lang="en-US" sz="900" dirty="0"/>
          </a:p>
        </p:txBody>
      </p:sp>
    </p:spTree>
    <p:extLst>
      <p:ext uri="{BB962C8B-B14F-4D97-AF65-F5344CB8AC3E}">
        <p14:creationId xmlns:p14="http://schemas.microsoft.com/office/powerpoint/2010/main" val="599837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828" y="381000"/>
            <a:ext cx="7024744" cy="1143000"/>
          </a:xfrm>
        </p:spPr>
        <p:txBody>
          <a:bodyPr>
            <a:normAutofit fontScale="90000"/>
          </a:bodyPr>
          <a:lstStyle/>
          <a:p>
            <a:r>
              <a:rPr lang="en-US" dirty="0" smtClean="0"/>
              <a:t>The “Upstairs” and “Downstairs” Brain</a:t>
            </a:r>
            <a:endParaRPr lang="en-US" dirty="0"/>
          </a:p>
        </p:txBody>
      </p:sp>
      <p:pic>
        <p:nvPicPr>
          <p:cNvPr id="4" name="Content Placeholder 3" descr="whole brain child brain house.pdf"/>
          <p:cNvPicPr>
            <a:picLocks noGrp="1" noChangeAspect="1"/>
          </p:cNvPicPr>
          <p:nvPr>
            <p:ph idx="1"/>
          </p:nvPr>
        </p:nvPicPr>
        <mc:AlternateContent xmlns:mc="http://schemas.openxmlformats.org/markup-compatibility/2006">
          <mc:Choice xmlns:ma="http://schemas.microsoft.com/office/mac/drawingml/2008/main" xmlns:mv="urn:schemas-microsoft-com:mac:vml" xmlns="" Requires="ma">
            <p:blipFill>
              <a:blip r:embed="rId3"/>
              <a:srcRect l="46413" r="12932" b="47808"/>
              <a:stretch>
                <a:fillRect/>
              </a:stretch>
            </p:blipFill>
          </mc:Choice>
          <mc:Fallback>
            <p:blipFill>
              <a:blip r:embed="rId4"/>
              <a:srcRect l="46413" r="12932" b="47808"/>
              <a:stretch>
                <a:fillRect/>
              </a:stretch>
            </p:blipFill>
          </mc:Fallback>
        </mc:AlternateContent>
        <p:spPr>
          <a:xfrm>
            <a:off x="1167245" y="1461247"/>
            <a:ext cx="5334000" cy="4863353"/>
          </a:xfrm>
        </p:spPr>
      </p:pic>
      <p:sp>
        <p:nvSpPr>
          <p:cNvPr id="5" name="TextBox 4"/>
          <p:cNvSpPr txBox="1"/>
          <p:nvPr/>
        </p:nvSpPr>
        <p:spPr>
          <a:xfrm>
            <a:off x="3886200" y="6324600"/>
            <a:ext cx="5257800" cy="369332"/>
          </a:xfrm>
          <a:prstGeom prst="rect">
            <a:avLst/>
          </a:prstGeom>
          <a:noFill/>
        </p:spPr>
        <p:txBody>
          <a:bodyPr wrap="square" rtlCol="0">
            <a:spAutoFit/>
          </a:bodyPr>
          <a:lstStyle/>
          <a:p>
            <a:r>
              <a:rPr lang="en-US" u="sng" dirty="0" smtClean="0"/>
              <a:t>The Whole-Brain Child</a:t>
            </a:r>
            <a:r>
              <a:rPr lang="en-US" dirty="0" smtClean="0"/>
              <a:t> by Dan Siegel and Tina Bryson</a:t>
            </a:r>
            <a:endParaRPr lang="en-US" u="sng" dirty="0"/>
          </a:p>
        </p:txBody>
      </p:sp>
    </p:spTree>
    <p:extLst>
      <p:ext uri="{BB962C8B-B14F-4D97-AF65-F5344CB8AC3E}">
        <p14:creationId xmlns:p14="http://schemas.microsoft.com/office/powerpoint/2010/main" val="26074830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00600"/>
            <a:ext cx="8260672" cy="1039427"/>
          </a:xfrm>
        </p:spPr>
        <p:txBody>
          <a:bodyPr>
            <a:normAutofit/>
          </a:bodyPr>
          <a:lstStyle/>
          <a:p>
            <a:r>
              <a:rPr lang="en-US" sz="2000" dirty="0" smtClean="0"/>
              <a:t>When studying the teenage brain, researchers found that teens used their “reactive” part of their brain to decide which emotions were being shown.</a:t>
            </a:r>
            <a:endParaRPr lang="en-US" sz="2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4669583"/>
              </p:ext>
            </p:extLst>
          </p:nvPr>
        </p:nvGraphicFramePr>
        <p:xfrm>
          <a:off x="457200" y="3915642"/>
          <a:ext cx="8229600" cy="985488"/>
        </p:xfrm>
        <a:graphic>
          <a:graphicData uri="http://schemas.openxmlformats.org/drawingml/2006/table">
            <a:tbl>
              <a:tblPr firstRow="1" firstCol="1" bandRow="1">
                <a:tableStyleId>{5C22544A-7EE6-4342-B048-85BDC9FD1C3A}</a:tableStyleId>
              </a:tblPr>
              <a:tblGrid>
                <a:gridCol w="4113735"/>
                <a:gridCol w="4115865"/>
              </a:tblGrid>
              <a:tr h="695928">
                <a:tc>
                  <a:txBody>
                    <a:bodyPr/>
                    <a:lstStyle/>
                    <a:p>
                      <a:pPr marL="0" marR="0">
                        <a:lnSpc>
                          <a:spcPct val="115000"/>
                        </a:lnSpc>
                        <a:spcBef>
                          <a:spcPts val="0"/>
                        </a:spcBef>
                        <a:spcAft>
                          <a:spcPts val="0"/>
                        </a:spcAft>
                      </a:pPr>
                      <a:endParaRPr lang="en-US" sz="1200" dirty="0">
                        <a:effectLst/>
                        <a:latin typeface="Times New Roman"/>
                        <a:ea typeface="Times New Roman"/>
                        <a:cs typeface="Times New Roman"/>
                      </a:endParaRPr>
                    </a:p>
                  </a:txBody>
                  <a:tcPr marL="57150" marR="57150" marT="57150" marB="57150" anchor="ctr"/>
                </a:tc>
                <a:tc>
                  <a:txBody>
                    <a:bodyPr/>
                    <a:lstStyle/>
                    <a:p>
                      <a:pPr marL="0" marR="0">
                        <a:lnSpc>
                          <a:spcPct val="115000"/>
                        </a:lnSpc>
                        <a:spcBef>
                          <a:spcPts val="0"/>
                        </a:spcBef>
                        <a:spcAft>
                          <a:spcPts val="0"/>
                        </a:spcAft>
                      </a:pPr>
                      <a:r>
                        <a:rPr lang="en-US" sz="1000" dirty="0" smtClean="0">
                          <a:effectLst/>
                          <a:latin typeface="Times New Roman"/>
                          <a:ea typeface="Times New Roman"/>
                          <a:cs typeface="Times New Roman"/>
                        </a:rPr>
                        <a:t>http://www.pbs.org/wgbh/pages/frontline/shows/teenbrain/work/onereason.html</a:t>
                      </a:r>
                      <a:endParaRPr lang="en-US" sz="1000" dirty="0">
                        <a:effectLst/>
                        <a:latin typeface="Times New Roman"/>
                        <a:ea typeface="Times New Roman"/>
                        <a:cs typeface="Times New Roman"/>
                      </a:endParaRPr>
                    </a:p>
                  </a:txBody>
                  <a:tcPr marL="57150" marR="57150" marT="57150" marB="57150" anchor="ctr"/>
                </a:tc>
              </a:tr>
              <a:tr h="0">
                <a:tc gridSpan="2">
                  <a:txBody>
                    <a:bodyPr/>
                    <a:lstStyle/>
                    <a:p>
                      <a:pPr marL="0" marR="0">
                        <a:lnSpc>
                          <a:spcPct val="115000"/>
                        </a:lnSpc>
                        <a:spcBef>
                          <a:spcPts val="0"/>
                        </a:spcBef>
                        <a:spcAft>
                          <a:spcPts val="0"/>
                        </a:spcAft>
                      </a:pPr>
                      <a:r>
                        <a:rPr lang="en-US" sz="1000" dirty="0">
                          <a:effectLst/>
                        </a:rPr>
                        <a:t>When reading emotion, teens (left) rely more on the amygdala, while adults (right) rely more on the frontal cortex.</a:t>
                      </a:r>
                      <a:endParaRPr lang="en-US" sz="1100" dirty="0">
                        <a:effectLst/>
                        <a:latin typeface="Calibri"/>
                        <a:ea typeface="Calibri"/>
                        <a:cs typeface="Times New Roman"/>
                      </a:endParaRPr>
                    </a:p>
                  </a:txBody>
                  <a:tcPr marL="57150" marR="57150" marT="57150" marB="57150" anchor="ctr"/>
                </a:tc>
                <a:tc hMerge="1">
                  <a:txBody>
                    <a:bodyPr/>
                    <a:lstStyle/>
                    <a:p>
                      <a:endParaRPr lang="en-US"/>
                    </a:p>
                  </a:txBody>
                  <a:tcPr/>
                </a:tc>
              </a:tr>
            </a:tbl>
          </a:graphicData>
        </a:graphic>
      </p:graphicFrame>
      <p:pic>
        <p:nvPicPr>
          <p:cNvPr id="1025" name="Picture 1" descr="brain (adul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820294"/>
            <a:ext cx="3505200" cy="320725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rain (te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820294"/>
            <a:ext cx="3810000" cy="3486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53926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If we can rewire our brain to grow and learn new things, do you think it’s possible to change how we think about our own emotions? </a:t>
            </a:r>
          </a:p>
        </p:txBody>
      </p:sp>
    </p:spTree>
    <p:extLst>
      <p:ext uri="{BB962C8B-B14F-4D97-AF65-F5344CB8AC3E}">
        <p14:creationId xmlns:p14="http://schemas.microsoft.com/office/powerpoint/2010/main" val="2449399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a:t>
            </a:r>
            <a:endParaRPr lang="en-US" dirty="0"/>
          </a:p>
        </p:txBody>
      </p:sp>
      <p:sp>
        <p:nvSpPr>
          <p:cNvPr id="3" name="Content Placeholder 2"/>
          <p:cNvSpPr>
            <a:spLocks noGrp="1"/>
          </p:cNvSpPr>
          <p:nvPr>
            <p:ph idx="1"/>
          </p:nvPr>
        </p:nvSpPr>
        <p:spPr/>
        <p:txBody>
          <a:bodyPr/>
          <a:lstStyle/>
          <a:p>
            <a:r>
              <a:rPr lang="en-US" dirty="0" smtClean="0"/>
              <a:t>As a class, come up with a list of all of the things that could either make us more happy or could hurt our happiness</a:t>
            </a:r>
            <a:endParaRPr lang="en-US" dirty="0"/>
          </a:p>
        </p:txBody>
      </p:sp>
    </p:spTree>
    <p:extLst>
      <p:ext uri="{BB962C8B-B14F-4D97-AF65-F5344CB8AC3E}">
        <p14:creationId xmlns:p14="http://schemas.microsoft.com/office/powerpoint/2010/main" val="13655462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Reacting vs. Responding	</a:t>
            </a:r>
            <a:endParaRPr lang="en-US" dirty="0"/>
          </a:p>
        </p:txBody>
      </p:sp>
      <p:sp>
        <p:nvSpPr>
          <p:cNvPr id="3" name="Content Placeholder 2"/>
          <p:cNvSpPr>
            <a:spLocks noGrp="1"/>
          </p:cNvSpPr>
          <p:nvPr>
            <p:ph sz="quarter" idx="1"/>
          </p:nvPr>
        </p:nvSpPr>
        <p:spPr/>
        <p:txBody>
          <a:bodyPr>
            <a:normAutofit lnSpcReduction="10000"/>
          </a:bodyPr>
          <a:lstStyle/>
          <a:p>
            <a:r>
              <a:rPr lang="en-US" dirty="0"/>
              <a:t>REACTING involves being aggressive, like losing your temper or </a:t>
            </a:r>
            <a:r>
              <a:rPr lang="en-US" dirty="0" smtClean="0"/>
              <a:t>intimidating someone</a:t>
            </a:r>
            <a:r>
              <a:rPr lang="en-US" dirty="0"/>
              <a:t>. It also could involve manipulation</a:t>
            </a:r>
            <a:r>
              <a:rPr lang="en-US" dirty="0" smtClean="0"/>
              <a:t>. </a:t>
            </a:r>
            <a:r>
              <a:rPr lang="en-US" dirty="0" smtClean="0">
                <a:solidFill>
                  <a:srgbClr val="FF0000"/>
                </a:solidFill>
              </a:rPr>
              <a:t>MAKES STRESS WORSE FOR BOTH PEOPLE</a:t>
            </a:r>
            <a:endParaRPr lang="en-US" dirty="0">
              <a:solidFill>
                <a:srgbClr val="FF0000"/>
              </a:solidFill>
            </a:endParaRPr>
          </a:p>
          <a:p>
            <a:endParaRPr lang="en-US" dirty="0" smtClean="0"/>
          </a:p>
          <a:p>
            <a:r>
              <a:rPr lang="en-US" dirty="0" smtClean="0"/>
              <a:t>RESPONDING </a:t>
            </a:r>
            <a:r>
              <a:rPr lang="en-US" dirty="0"/>
              <a:t>involves taking time to assess the situation, listening to the </a:t>
            </a:r>
            <a:r>
              <a:rPr lang="en-US" dirty="0" smtClean="0"/>
              <a:t>feelings of </a:t>
            </a:r>
            <a:r>
              <a:rPr lang="en-US" dirty="0"/>
              <a:t>the other person, and then choosing an action that is best for all concerned</a:t>
            </a:r>
            <a:r>
              <a:rPr lang="en-US" dirty="0" smtClean="0"/>
              <a:t>. </a:t>
            </a:r>
            <a:r>
              <a:rPr lang="en-US" dirty="0">
                <a:solidFill>
                  <a:srgbClr val="FF0000"/>
                </a:solidFill>
              </a:rPr>
              <a:t>MAKES STRESS </a:t>
            </a:r>
            <a:r>
              <a:rPr lang="en-US" dirty="0" smtClean="0">
                <a:solidFill>
                  <a:srgbClr val="FF0000"/>
                </a:solidFill>
              </a:rPr>
              <a:t>BETTER </a:t>
            </a:r>
            <a:r>
              <a:rPr lang="en-US" dirty="0">
                <a:solidFill>
                  <a:srgbClr val="FF0000"/>
                </a:solidFill>
              </a:rPr>
              <a:t>FOR BOTH PEOPLE</a:t>
            </a:r>
          </a:p>
          <a:p>
            <a:r>
              <a:rPr lang="en-US" dirty="0" smtClean="0">
                <a:hlinkClick r:id="rId2"/>
              </a:rPr>
              <a:t>How Your Brain Works</a:t>
            </a:r>
            <a:endParaRPr lang="en-US" dirty="0"/>
          </a:p>
        </p:txBody>
      </p:sp>
      <p:sp>
        <p:nvSpPr>
          <p:cNvPr id="4" name="TextBox 3"/>
          <p:cNvSpPr txBox="1"/>
          <p:nvPr/>
        </p:nvSpPr>
        <p:spPr>
          <a:xfrm>
            <a:off x="609600" y="782782"/>
            <a:ext cx="2743200" cy="381000"/>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27408544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Reacting Vs. Responding</a:t>
            </a:r>
            <a:endParaRPr lang="en-US" dirty="0"/>
          </a:p>
        </p:txBody>
      </p:sp>
      <p:sp>
        <p:nvSpPr>
          <p:cNvPr id="3" name="Content Placeholder 2"/>
          <p:cNvSpPr>
            <a:spLocks noGrp="1"/>
          </p:cNvSpPr>
          <p:nvPr>
            <p:ph sz="quarter" idx="1"/>
          </p:nvPr>
        </p:nvSpPr>
        <p:spPr/>
        <p:txBody>
          <a:bodyPr>
            <a:normAutofit/>
          </a:bodyPr>
          <a:lstStyle/>
          <a:p>
            <a:r>
              <a:rPr lang="en-US" dirty="0" smtClean="0"/>
              <a:t>Work with a partner to think of a conflict that happens between:</a:t>
            </a:r>
          </a:p>
          <a:p>
            <a:pPr lvl="1"/>
            <a:r>
              <a:rPr lang="en-US" dirty="0" smtClean="0"/>
              <a:t>Parent and teenage child</a:t>
            </a:r>
          </a:p>
          <a:p>
            <a:pPr lvl="1"/>
            <a:r>
              <a:rPr lang="en-US" dirty="0" smtClean="0"/>
              <a:t>Teacher and student</a:t>
            </a:r>
          </a:p>
          <a:p>
            <a:pPr lvl="1"/>
            <a:r>
              <a:rPr lang="en-US" dirty="0" smtClean="0"/>
              <a:t>Two friends</a:t>
            </a:r>
          </a:p>
          <a:p>
            <a:r>
              <a:rPr lang="en-US" dirty="0" smtClean="0"/>
              <a:t>Make a skit to illustrate a way of dealing with it.</a:t>
            </a:r>
          </a:p>
          <a:p>
            <a:r>
              <a:rPr lang="en-US" dirty="0" smtClean="0"/>
              <a:t>As a class, we will decide if they are reacting or responding.</a:t>
            </a:r>
          </a:p>
        </p:txBody>
      </p:sp>
      <p:sp>
        <p:nvSpPr>
          <p:cNvPr id="4" name="TextBox 3"/>
          <p:cNvSpPr txBox="1"/>
          <p:nvPr/>
        </p:nvSpPr>
        <p:spPr>
          <a:xfrm>
            <a:off x="381000" y="838200"/>
            <a:ext cx="1905000" cy="369332"/>
          </a:xfrm>
          <a:prstGeom prst="rect">
            <a:avLst/>
          </a:prstGeom>
          <a:noFill/>
        </p:spPr>
        <p:txBody>
          <a:bodyPr wrap="square" rtlCol="0">
            <a:spAutoFit/>
          </a:bodyPr>
          <a:lstStyle/>
          <a:p>
            <a:r>
              <a:rPr lang="en-US" dirty="0" smtClean="0"/>
              <a:t>OPTIONAL</a:t>
            </a:r>
            <a:endParaRPr lang="en-US" dirty="0"/>
          </a:p>
        </p:txBody>
      </p:sp>
    </p:spTree>
    <p:extLst>
      <p:ext uri="{BB962C8B-B14F-4D97-AF65-F5344CB8AC3E}">
        <p14:creationId xmlns:p14="http://schemas.microsoft.com/office/powerpoint/2010/main" val="381737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8</a:t>
            </a:r>
            <a:endParaRPr lang="en-US" dirty="0"/>
          </a:p>
        </p:txBody>
      </p:sp>
      <p:sp>
        <p:nvSpPr>
          <p:cNvPr id="3" name="Content Placeholder 2"/>
          <p:cNvSpPr>
            <a:spLocks noGrp="1"/>
          </p:cNvSpPr>
          <p:nvPr>
            <p:ph idx="1"/>
          </p:nvPr>
        </p:nvSpPr>
        <p:spPr/>
        <p:txBody>
          <a:bodyPr/>
          <a:lstStyle/>
          <a:p>
            <a:r>
              <a:rPr lang="en-US" dirty="0"/>
              <a:t>Do Now: Why would we want to re-train our brain to use the upstairs part more often? Why not use the “survival” downstairs </a:t>
            </a:r>
            <a:r>
              <a:rPr lang="en-US" dirty="0" smtClean="0"/>
              <a:t>brain?</a:t>
            </a:r>
            <a:endParaRPr lang="en-US" dirty="0"/>
          </a:p>
        </p:txBody>
      </p:sp>
    </p:spTree>
    <p:extLst>
      <p:ext uri="{BB962C8B-B14F-4D97-AF65-F5344CB8AC3E}">
        <p14:creationId xmlns:p14="http://schemas.microsoft.com/office/powerpoint/2010/main" val="24464718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466088"/>
          </a:xfrm>
        </p:spPr>
        <p:txBody>
          <a:bodyPr>
            <a:normAutofit fontScale="90000"/>
          </a:bodyPr>
          <a:lstStyle/>
          <a:p>
            <a:pPr algn="ctr"/>
            <a:r>
              <a:rPr lang="en-US" dirty="0" smtClean="0"/>
              <a:t>Videos on Stress and the Power of Positivity</a:t>
            </a:r>
            <a:endParaRPr lang="en-US" dirty="0"/>
          </a:p>
        </p:txBody>
      </p:sp>
      <p:sp>
        <p:nvSpPr>
          <p:cNvPr id="3" name="Content Placeholder 2"/>
          <p:cNvSpPr>
            <a:spLocks noGrp="1"/>
          </p:cNvSpPr>
          <p:nvPr>
            <p:ph idx="1"/>
          </p:nvPr>
        </p:nvSpPr>
        <p:spPr/>
        <p:txBody>
          <a:bodyPr/>
          <a:lstStyle/>
          <a:p>
            <a:r>
              <a:rPr lang="en-US" u="sng" dirty="0">
                <a:hlinkClick r:id="rId2"/>
              </a:rPr>
              <a:t>https://www.youtube.com/watch?v=I6402QJp52M</a:t>
            </a:r>
            <a:endParaRPr lang="en-US" dirty="0"/>
          </a:p>
          <a:p>
            <a:r>
              <a:rPr lang="en-US" dirty="0" err="1" smtClean="0">
                <a:hlinkClick r:id="rId3"/>
              </a:rPr>
              <a:t>Wellcast</a:t>
            </a:r>
            <a:r>
              <a:rPr lang="en-US" dirty="0" smtClean="0">
                <a:hlinkClick r:id="rId3"/>
              </a:rPr>
              <a:t>- Stress Management</a:t>
            </a:r>
            <a:endParaRPr lang="en-US" dirty="0" smtClean="0"/>
          </a:p>
          <a:p>
            <a:endParaRPr lang="en-US" dirty="0"/>
          </a:p>
        </p:txBody>
      </p:sp>
    </p:spTree>
    <p:extLst>
      <p:ext uri="{BB962C8B-B14F-4D97-AF65-F5344CB8AC3E}">
        <p14:creationId xmlns:p14="http://schemas.microsoft.com/office/powerpoint/2010/main" val="31801149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dirty="0"/>
              <a:t>Experiential Exercise </a:t>
            </a:r>
          </a:p>
        </p:txBody>
      </p:sp>
      <p:sp>
        <p:nvSpPr>
          <p:cNvPr id="87043" name="Rectangle 3"/>
          <p:cNvSpPr>
            <a:spLocks noGrp="1" noChangeArrowheads="1"/>
          </p:cNvSpPr>
          <p:nvPr>
            <p:ph type="body" idx="4294967295"/>
          </p:nvPr>
        </p:nvSpPr>
        <p:spPr>
          <a:xfrm>
            <a:off x="381000" y="1905000"/>
            <a:ext cx="8226425" cy="4648200"/>
          </a:xfrm>
          <a:prstGeom prst="rect">
            <a:avLst/>
          </a:prstGeom>
        </p:spPr>
        <p:txBody>
          <a:bodyPr/>
          <a:lstStyle/>
          <a:p>
            <a:r>
              <a:rPr lang="en-US" sz="2800" dirty="0"/>
              <a:t>Please visualize (using all of your senses) what you felt like when you were your most mad over the last year for approximately one minute. </a:t>
            </a:r>
          </a:p>
          <a:p>
            <a:endParaRPr lang="en-US" sz="2800" dirty="0"/>
          </a:p>
          <a:p>
            <a:endParaRPr lang="en-US" sz="2800" dirty="0"/>
          </a:p>
          <a:p>
            <a:pPr>
              <a:buFont typeface="Wingdings" pitchFamily="-100" charset="2"/>
              <a:buNone/>
            </a:pPr>
            <a:endParaRPr lang="en-US" sz="2800" dirty="0"/>
          </a:p>
        </p:txBody>
      </p:sp>
    </p:spTree>
    <p:extLst>
      <p:ext uri="{BB962C8B-B14F-4D97-AF65-F5344CB8AC3E}">
        <p14:creationId xmlns:p14="http://schemas.microsoft.com/office/powerpoint/2010/main" val="12040683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Experiential Exercise </a:t>
            </a:r>
            <a:endParaRPr lang="en-US" dirty="0"/>
          </a:p>
        </p:txBody>
      </p:sp>
      <p:sp>
        <p:nvSpPr>
          <p:cNvPr id="3" name="Content Placeholder 2"/>
          <p:cNvSpPr>
            <a:spLocks noGrp="1"/>
          </p:cNvSpPr>
          <p:nvPr>
            <p:ph idx="4294967295"/>
          </p:nvPr>
        </p:nvSpPr>
        <p:spPr>
          <a:xfrm>
            <a:off x="457200" y="1600200"/>
            <a:ext cx="8229600" cy="4525963"/>
          </a:xfrm>
          <a:prstGeom prst="rect">
            <a:avLst/>
          </a:prstGeom>
        </p:spPr>
        <p:txBody>
          <a:bodyPr/>
          <a:lstStyle/>
          <a:p>
            <a:pPr lvl="0"/>
            <a:r>
              <a:rPr lang="en-US" sz="2800" dirty="0">
                <a:solidFill>
                  <a:schemeClr val="tx1"/>
                </a:solidFill>
              </a:rPr>
              <a:t>Please take 15 seconds to read this list of fruits: </a:t>
            </a:r>
            <a:endParaRPr lang="en-US" sz="2800" dirty="0" smtClean="0">
              <a:solidFill>
                <a:schemeClr val="tx1"/>
              </a:solidFill>
            </a:endParaRPr>
          </a:p>
          <a:p>
            <a:pPr lvl="0"/>
            <a:endParaRPr lang="en-US" sz="2800" dirty="0">
              <a:solidFill>
                <a:schemeClr val="tx1"/>
              </a:solidFill>
            </a:endParaRPr>
          </a:p>
          <a:p>
            <a:pPr marL="0" lvl="0" indent="0">
              <a:buNone/>
            </a:pPr>
            <a:r>
              <a:rPr lang="en-US" sz="2800" dirty="0" smtClean="0">
                <a:solidFill>
                  <a:schemeClr val="tx1"/>
                </a:solidFill>
              </a:rPr>
              <a:t>grapes</a:t>
            </a:r>
            <a:r>
              <a:rPr lang="en-US" sz="2800" dirty="0">
                <a:solidFill>
                  <a:schemeClr val="tx1"/>
                </a:solidFill>
              </a:rPr>
              <a:t>, pears, strawberries, apples, oranges, </a:t>
            </a:r>
            <a:r>
              <a:rPr lang="en-US" sz="2800" dirty="0" smtClean="0">
                <a:solidFill>
                  <a:schemeClr val="tx1"/>
                </a:solidFill>
              </a:rPr>
              <a:t>cantaloupe</a:t>
            </a:r>
            <a:r>
              <a:rPr lang="en-US" sz="2800" dirty="0">
                <a:solidFill>
                  <a:schemeClr val="tx1"/>
                </a:solidFill>
              </a:rPr>
              <a:t>, watermelon, </a:t>
            </a:r>
            <a:r>
              <a:rPr lang="en-US" sz="2800" dirty="0" smtClean="0">
                <a:solidFill>
                  <a:schemeClr val="tx1"/>
                </a:solidFill>
              </a:rPr>
              <a:t>pineapple</a:t>
            </a:r>
            <a:r>
              <a:rPr lang="en-US" sz="2800" dirty="0">
                <a:solidFill>
                  <a:schemeClr val="tx1"/>
                </a:solidFill>
              </a:rPr>
              <a:t>, raspberries, </a:t>
            </a:r>
            <a:r>
              <a:rPr lang="en-US" sz="2800" dirty="0" smtClean="0">
                <a:solidFill>
                  <a:schemeClr val="tx1"/>
                </a:solidFill>
              </a:rPr>
              <a:t>avocados</a:t>
            </a:r>
            <a:r>
              <a:rPr lang="en-US" sz="2800" dirty="0">
                <a:solidFill>
                  <a:schemeClr val="tx1"/>
                </a:solidFill>
              </a:rPr>
              <a:t>, tomatoes, bananas, blackberries, </a:t>
            </a:r>
            <a:r>
              <a:rPr lang="en-US" sz="2800" dirty="0" smtClean="0">
                <a:solidFill>
                  <a:schemeClr val="tx1"/>
                </a:solidFill>
              </a:rPr>
              <a:t>cherries</a:t>
            </a:r>
            <a:r>
              <a:rPr lang="en-US" sz="2800" dirty="0">
                <a:solidFill>
                  <a:schemeClr val="tx1"/>
                </a:solidFill>
              </a:rPr>
              <a:t>, plums, figs, lemons, grapefruits, honeydew, </a:t>
            </a:r>
            <a:r>
              <a:rPr lang="en-US" sz="2800" dirty="0" smtClean="0">
                <a:solidFill>
                  <a:schemeClr val="tx1"/>
                </a:solidFill>
              </a:rPr>
              <a:t>	limes</a:t>
            </a:r>
            <a:r>
              <a:rPr lang="en-US" sz="2800" dirty="0">
                <a:solidFill>
                  <a:schemeClr val="tx1"/>
                </a:solidFill>
              </a:rPr>
              <a:t>, kiwis, papayas. </a:t>
            </a:r>
          </a:p>
          <a:p>
            <a:pPr marL="0" indent="0">
              <a:buNone/>
            </a:pPr>
            <a:endParaRPr lang="en-US" dirty="0"/>
          </a:p>
        </p:txBody>
      </p:sp>
    </p:spTree>
    <p:extLst>
      <p:ext uri="{BB962C8B-B14F-4D97-AF65-F5344CB8AC3E}">
        <p14:creationId xmlns:p14="http://schemas.microsoft.com/office/powerpoint/2010/main" val="21380921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dirty="0"/>
              <a:t>Experiential Exercise</a:t>
            </a:r>
          </a:p>
        </p:txBody>
      </p:sp>
      <p:sp>
        <p:nvSpPr>
          <p:cNvPr id="88067" name="Rectangle 3"/>
          <p:cNvSpPr>
            <a:spLocks noGrp="1" noChangeArrowheads="1"/>
          </p:cNvSpPr>
          <p:nvPr>
            <p:ph type="body" idx="4294967295"/>
          </p:nvPr>
        </p:nvSpPr>
        <p:spPr>
          <a:xfrm>
            <a:off x="457200" y="1600200"/>
            <a:ext cx="8229600" cy="4525963"/>
          </a:xfrm>
          <a:prstGeom prst="rect">
            <a:avLst/>
          </a:prstGeom>
        </p:spPr>
        <p:txBody>
          <a:bodyPr/>
          <a:lstStyle/>
          <a:p>
            <a:r>
              <a:rPr lang="en-US" sz="2800" dirty="0"/>
              <a:t>Now clench your non-writing hand and both feet and attempt to write down all of the fruits you remember from the list.</a:t>
            </a:r>
          </a:p>
        </p:txBody>
      </p:sp>
      <p:pic>
        <p:nvPicPr>
          <p:cNvPr id="1026" name="Picture 2" descr="http://health.ninemsn.com.au/img/article/clench-fist-improve-memory.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581400"/>
            <a:ext cx="3533775" cy="1981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6807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Experiential Exercise</a:t>
            </a:r>
            <a:endParaRPr lang="en-US" dirty="0"/>
          </a:p>
        </p:txBody>
      </p:sp>
      <p:sp>
        <p:nvSpPr>
          <p:cNvPr id="3" name="Content Placeholder 2"/>
          <p:cNvSpPr>
            <a:spLocks noGrp="1"/>
          </p:cNvSpPr>
          <p:nvPr>
            <p:ph idx="1"/>
          </p:nvPr>
        </p:nvSpPr>
        <p:spPr/>
        <p:txBody>
          <a:bodyPr/>
          <a:lstStyle/>
          <a:p>
            <a:r>
              <a:rPr lang="en-US" sz="2400" dirty="0"/>
              <a:t>Please visualize (using all of your senses) what you felt like when you were </a:t>
            </a:r>
            <a:r>
              <a:rPr lang="en-US" sz="2400" dirty="0" smtClean="0"/>
              <a:t>the most happy or calm in the </a:t>
            </a:r>
            <a:r>
              <a:rPr lang="en-US" sz="2400" dirty="0"/>
              <a:t>last year for approximately one minute. </a:t>
            </a:r>
          </a:p>
          <a:p>
            <a:endParaRPr lang="en-US" dirty="0"/>
          </a:p>
        </p:txBody>
      </p:sp>
    </p:spTree>
    <p:extLst>
      <p:ext uri="{BB962C8B-B14F-4D97-AF65-F5344CB8AC3E}">
        <p14:creationId xmlns:p14="http://schemas.microsoft.com/office/powerpoint/2010/main" val="32283179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a:t>Experiential Exercise</a:t>
            </a:r>
          </a:p>
        </p:txBody>
      </p:sp>
      <p:sp>
        <p:nvSpPr>
          <p:cNvPr id="86019" name="Rectangle 3"/>
          <p:cNvSpPr>
            <a:spLocks noGrp="1" noChangeArrowheads="1"/>
          </p:cNvSpPr>
          <p:nvPr>
            <p:ph type="body" idx="4294967295"/>
          </p:nvPr>
        </p:nvSpPr>
        <p:spPr>
          <a:xfrm>
            <a:off x="457200" y="1600200"/>
            <a:ext cx="8229600" cy="4525963"/>
          </a:xfrm>
          <a:prstGeom prst="rect">
            <a:avLst/>
          </a:prstGeom>
        </p:spPr>
        <p:txBody>
          <a:bodyPr/>
          <a:lstStyle/>
          <a:p>
            <a:pPr>
              <a:lnSpc>
                <a:spcPct val="90000"/>
              </a:lnSpc>
              <a:buFont typeface="Wingdings" pitchFamily="-100" charset="2"/>
              <a:buNone/>
            </a:pPr>
            <a:r>
              <a:rPr lang="en-US" sz="2800" dirty="0"/>
              <a:t>Please take 15 seconds to read this list of</a:t>
            </a:r>
          </a:p>
          <a:p>
            <a:pPr>
              <a:lnSpc>
                <a:spcPct val="90000"/>
              </a:lnSpc>
              <a:buFont typeface="Wingdings" pitchFamily="-100" charset="2"/>
              <a:buNone/>
            </a:pPr>
            <a:r>
              <a:rPr lang="en-US" sz="2800" dirty="0"/>
              <a:t>vegetables:</a:t>
            </a:r>
          </a:p>
          <a:p>
            <a:pPr>
              <a:lnSpc>
                <a:spcPct val="90000"/>
              </a:lnSpc>
            </a:pPr>
            <a:endParaRPr lang="en-US" sz="2800" dirty="0"/>
          </a:p>
          <a:p>
            <a:pPr>
              <a:lnSpc>
                <a:spcPct val="90000"/>
              </a:lnSpc>
              <a:buFont typeface="Wingdings" pitchFamily="-100" charset="2"/>
              <a:buNone/>
            </a:pPr>
            <a:r>
              <a:rPr lang="en-US" sz="2800" dirty="0"/>
              <a:t>   Carrots, lettuce, broccoli, corn, snap peas, onions, spinach, cauliflower, celery, asparagus, potatoes, cabbage, fennel, peppers, squash, soy beans, sprouts, eggplants, mushrooms, beets, chives, </a:t>
            </a:r>
            <a:r>
              <a:rPr lang="en-US" sz="2800" dirty="0" smtClean="0"/>
              <a:t>garlic</a:t>
            </a:r>
          </a:p>
          <a:p>
            <a:pPr>
              <a:lnSpc>
                <a:spcPct val="90000"/>
              </a:lnSpc>
              <a:buFont typeface="Wingdings" pitchFamily="-100" charset="2"/>
              <a:buNone/>
            </a:pPr>
            <a:endParaRPr lang="en-US" dirty="0"/>
          </a:p>
        </p:txBody>
      </p:sp>
    </p:spTree>
    <p:extLst>
      <p:ext uri="{BB962C8B-B14F-4D97-AF65-F5344CB8AC3E}">
        <p14:creationId xmlns:p14="http://schemas.microsoft.com/office/powerpoint/2010/main" val="12508441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Then…</a:t>
            </a:r>
            <a:endParaRPr lang="en-US" dirty="0"/>
          </a:p>
        </p:txBody>
      </p:sp>
      <p:sp>
        <p:nvSpPr>
          <p:cNvPr id="3" name="Content Placeholder 2"/>
          <p:cNvSpPr>
            <a:spLocks noGrp="1"/>
          </p:cNvSpPr>
          <p:nvPr>
            <p:ph idx="4294967295"/>
          </p:nvPr>
        </p:nvSpPr>
        <p:spPr>
          <a:xfrm>
            <a:off x="457200" y="1600200"/>
            <a:ext cx="8229600" cy="4525963"/>
          </a:xfrm>
          <a:prstGeom prst="rect">
            <a:avLst/>
          </a:prstGeom>
        </p:spPr>
        <p:txBody>
          <a:bodyPr/>
          <a:lstStyle/>
          <a:p>
            <a:r>
              <a:rPr lang="en-US" sz="2800" dirty="0" smtClean="0"/>
              <a:t>Write down as many words from the list that  you can remember.</a:t>
            </a:r>
            <a:endParaRPr lang="en-US" sz="2800" dirty="0"/>
          </a:p>
        </p:txBody>
      </p:sp>
    </p:spTree>
    <p:extLst>
      <p:ext uri="{BB962C8B-B14F-4D97-AF65-F5344CB8AC3E}">
        <p14:creationId xmlns:p14="http://schemas.microsoft.com/office/powerpoint/2010/main" val="3850136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Post Your Notes</a:t>
            </a:r>
            <a:endParaRPr lang="en-US" dirty="0"/>
          </a:p>
        </p:txBody>
      </p:sp>
      <p:sp>
        <p:nvSpPr>
          <p:cNvPr id="3" name="Content Placeholder 2"/>
          <p:cNvSpPr>
            <a:spLocks noGrp="1"/>
          </p:cNvSpPr>
          <p:nvPr>
            <p:ph idx="1"/>
          </p:nvPr>
        </p:nvSpPr>
        <p:spPr/>
        <p:txBody>
          <a:bodyPr/>
          <a:lstStyle/>
          <a:p>
            <a:r>
              <a:rPr lang="en-US" smtClean="0"/>
              <a:t>What do we notice?</a:t>
            </a:r>
          </a:p>
          <a:p>
            <a:endParaRPr lang="en-US" smtClean="0"/>
          </a:p>
          <a:p>
            <a:r>
              <a:rPr lang="en-US" smtClean="0"/>
              <a:t>No matter what your life circumstances are, they still only contribute 10% to your happiness</a:t>
            </a:r>
            <a:endParaRPr lang="en-US" dirty="0"/>
          </a:p>
        </p:txBody>
      </p:sp>
    </p:spTree>
    <p:extLst>
      <p:ext uri="{BB962C8B-B14F-4D97-AF65-F5344CB8AC3E}">
        <p14:creationId xmlns:p14="http://schemas.microsoft.com/office/powerpoint/2010/main" val="26928100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 notice?</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1064072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9</a:t>
            </a:r>
            <a:endParaRPr lang="en-US" dirty="0"/>
          </a:p>
        </p:txBody>
      </p:sp>
      <p:sp>
        <p:nvSpPr>
          <p:cNvPr id="3" name="Content Placeholder 2"/>
          <p:cNvSpPr>
            <a:spLocks noGrp="1"/>
          </p:cNvSpPr>
          <p:nvPr>
            <p:ph idx="1"/>
          </p:nvPr>
        </p:nvSpPr>
        <p:spPr/>
        <p:txBody>
          <a:bodyPr/>
          <a:lstStyle/>
          <a:p>
            <a:r>
              <a:rPr lang="en-US" dirty="0" smtClean="0"/>
              <a:t>Do Now: What does it mean to be “mindful?” If you don’t know, take your best guess!</a:t>
            </a:r>
            <a:endParaRPr lang="en-US" dirty="0"/>
          </a:p>
        </p:txBody>
      </p:sp>
    </p:spTree>
    <p:extLst>
      <p:ext uri="{BB962C8B-B14F-4D97-AF65-F5344CB8AC3E}">
        <p14:creationId xmlns:p14="http://schemas.microsoft.com/office/powerpoint/2010/main" val="30897303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endParaRPr lang="en-US" b="1" dirty="0" smtClean="0"/>
          </a:p>
          <a:p>
            <a:r>
              <a:rPr lang="en-US" b="1" dirty="0" smtClean="0"/>
              <a:t>Mindfulness</a:t>
            </a:r>
            <a:r>
              <a:rPr lang="en-US" dirty="0" smtClean="0"/>
              <a:t>: </a:t>
            </a:r>
            <a:r>
              <a:rPr lang="en-US" dirty="0"/>
              <a:t>paying attention to present moment experiences with openness, curiosity and a willingness to be with what </a:t>
            </a:r>
            <a:r>
              <a:rPr lang="en-US" dirty="0" smtClean="0"/>
              <a:t>is.</a:t>
            </a:r>
          </a:p>
          <a:p>
            <a:endParaRPr lang="en-US" dirty="0" smtClean="0"/>
          </a:p>
          <a:p>
            <a:r>
              <a:rPr lang="en-US" dirty="0" smtClean="0"/>
              <a:t>Openness and awareness of the present moment</a:t>
            </a:r>
            <a:endParaRPr lang="en-US" dirty="0"/>
          </a:p>
          <a:p>
            <a:pPr marL="0" indent="0">
              <a:buNone/>
            </a:pPr>
            <a:endParaRPr lang="en-US" dirty="0" smtClean="0"/>
          </a:p>
          <a:p>
            <a:pPr marL="0" indent="0">
              <a:buNone/>
            </a:pPr>
            <a:endParaRPr lang="en-US" dirty="0"/>
          </a:p>
          <a:p>
            <a:pPr marL="0" indent="0">
              <a:buNone/>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66687"/>
            <a:ext cx="262890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04800"/>
            <a:ext cx="1983668"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94207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09600"/>
            <a:ext cx="6777317" cy="3508977"/>
          </a:xfrm>
        </p:spPr>
        <p:txBody>
          <a:bodyPr/>
          <a:lstStyle/>
          <a:p>
            <a:r>
              <a:rPr lang="en-US" dirty="0" smtClean="0"/>
              <a:t>The name “mindfulness” is a bit confusing. It doesn’t mean your mind is full, but more that you’re being mindful, or paying close attention to, the present moment.</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53</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055" y="2209800"/>
            <a:ext cx="6400800" cy="426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50734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r>
              <a:rPr lang="en-US" dirty="0" smtClean="0"/>
              <a:t>Watch Diane Winston’s talk, The Practice of Mindfulness : </a:t>
            </a:r>
            <a:r>
              <a:rPr lang="en-US" dirty="0" smtClean="0">
                <a:hlinkClick r:id="rId2"/>
              </a:rPr>
              <a:t>http://www.youtube.com/watch?v=oMlaSCxZPN4=tbARfBHuyG3mpAruEjLFww</a:t>
            </a:r>
            <a:endParaRPr lang="en-US" dirty="0" smtClean="0"/>
          </a:p>
          <a:p>
            <a:endParaRPr lang="en-US" dirty="0"/>
          </a:p>
          <a:p>
            <a:r>
              <a:rPr lang="en-US" dirty="0" smtClean="0"/>
              <a:t>Then complete the Mindfulness Video Response</a:t>
            </a:r>
          </a:p>
        </p:txBody>
      </p:sp>
    </p:spTree>
    <p:extLst>
      <p:ext uri="{BB962C8B-B14F-4D97-AF65-F5344CB8AC3E}">
        <p14:creationId xmlns:p14="http://schemas.microsoft.com/office/powerpoint/2010/main" val="384148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7024744" cy="1143000"/>
          </a:xfrm>
        </p:spPr>
        <p:txBody>
          <a:bodyPr>
            <a:normAutofit fontScale="90000"/>
          </a:bodyPr>
          <a:lstStyle/>
          <a:p>
            <a:r>
              <a:rPr lang="en-US" dirty="0" smtClean="0"/>
              <a:t>Exit Ticket – answer below your journal entry for today</a:t>
            </a:r>
            <a:endParaRPr lang="en-US" dirty="0"/>
          </a:p>
        </p:txBody>
      </p:sp>
      <p:sp>
        <p:nvSpPr>
          <p:cNvPr id="3" name="Content Placeholder 2"/>
          <p:cNvSpPr>
            <a:spLocks noGrp="1"/>
          </p:cNvSpPr>
          <p:nvPr>
            <p:ph idx="1"/>
          </p:nvPr>
        </p:nvSpPr>
        <p:spPr>
          <a:xfrm>
            <a:off x="914400" y="1981200"/>
            <a:ext cx="6777317" cy="3508977"/>
          </a:xfrm>
        </p:spPr>
        <p:txBody>
          <a:bodyPr/>
          <a:lstStyle/>
          <a:p>
            <a:r>
              <a:rPr lang="en-US" dirty="0" smtClean="0"/>
              <a:t>What does this picture mean?</a:t>
            </a:r>
          </a:p>
          <a:p>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55</a:t>
            </a:fld>
            <a:endParaRPr lang="en-US"/>
          </a:p>
        </p:txBody>
      </p:sp>
      <p:pic>
        <p:nvPicPr>
          <p:cNvPr id="7" name="Picture 6" descr="http://www.solentsu.co.uk/pageassets/support/advicecentre/mindfullness/mind-full.jpg"/>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743200"/>
            <a:ext cx="5867400" cy="3223895"/>
          </a:xfrm>
          <a:prstGeom prst="rect">
            <a:avLst/>
          </a:prstGeom>
          <a:noFill/>
          <a:ln>
            <a:noFill/>
          </a:ln>
        </p:spPr>
      </p:pic>
    </p:spTree>
    <p:extLst>
      <p:ext uri="{BB962C8B-B14F-4D97-AF65-F5344CB8AC3E}">
        <p14:creationId xmlns:p14="http://schemas.microsoft.com/office/powerpoint/2010/main" val="1715612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10</a:t>
            </a:r>
            <a:endParaRPr lang="en-US" dirty="0"/>
          </a:p>
        </p:txBody>
      </p:sp>
      <p:sp>
        <p:nvSpPr>
          <p:cNvPr id="3" name="Content Placeholder 2"/>
          <p:cNvSpPr>
            <a:spLocks noGrp="1"/>
          </p:cNvSpPr>
          <p:nvPr>
            <p:ph idx="1"/>
          </p:nvPr>
        </p:nvSpPr>
        <p:spPr/>
        <p:txBody>
          <a:bodyPr/>
          <a:lstStyle/>
          <a:p>
            <a:r>
              <a:rPr lang="en-US" dirty="0" smtClean="0"/>
              <a:t>Do Now: How many different ways can you think of to practice mindfulness? Does it just mean meditation?</a:t>
            </a:r>
            <a:endParaRPr lang="en-US" dirty="0"/>
          </a:p>
        </p:txBody>
      </p:sp>
    </p:spTree>
    <p:extLst>
      <p:ext uri="{BB962C8B-B14F-4D97-AF65-F5344CB8AC3E}">
        <p14:creationId xmlns:p14="http://schemas.microsoft.com/office/powerpoint/2010/main" val="8840090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024744" cy="1143000"/>
          </a:xfrm>
        </p:spPr>
        <p:txBody>
          <a:bodyPr>
            <a:normAutofit fontScale="90000"/>
          </a:bodyPr>
          <a:lstStyle/>
          <a:p>
            <a:r>
              <a:rPr lang="en-US" dirty="0" smtClean="0"/>
              <a:t>Different Types of Mindfulness</a:t>
            </a:r>
            <a:endParaRPr lang="en-US" dirty="0"/>
          </a:p>
        </p:txBody>
      </p:sp>
      <p:sp>
        <p:nvSpPr>
          <p:cNvPr id="3" name="Content Placeholder 2"/>
          <p:cNvSpPr>
            <a:spLocks noGrp="1"/>
          </p:cNvSpPr>
          <p:nvPr>
            <p:ph idx="1"/>
          </p:nvPr>
        </p:nvSpPr>
        <p:spPr>
          <a:xfrm>
            <a:off x="762000" y="1676400"/>
            <a:ext cx="7058809" cy="4800600"/>
          </a:xfrm>
        </p:spPr>
        <p:txBody>
          <a:bodyPr>
            <a:normAutofit fontScale="92500" lnSpcReduction="10000"/>
          </a:bodyPr>
          <a:lstStyle/>
          <a:p>
            <a:pPr lvl="0"/>
            <a:endParaRPr lang="en-US" dirty="0" smtClean="0"/>
          </a:p>
          <a:p>
            <a:pPr lvl="0"/>
            <a:r>
              <a:rPr lang="en-US" dirty="0" smtClean="0"/>
              <a:t>Guided Imagery</a:t>
            </a:r>
            <a:endParaRPr lang="en-US" dirty="0"/>
          </a:p>
          <a:p>
            <a:pPr lvl="0"/>
            <a:r>
              <a:rPr lang="en-US" dirty="0"/>
              <a:t>Breath Meditation</a:t>
            </a:r>
          </a:p>
          <a:p>
            <a:pPr lvl="0"/>
            <a:r>
              <a:rPr lang="en-US" dirty="0"/>
              <a:t>Mindful eating</a:t>
            </a:r>
          </a:p>
          <a:p>
            <a:pPr lvl="0"/>
            <a:r>
              <a:rPr lang="en-US" dirty="0"/>
              <a:t>Music therapy</a:t>
            </a:r>
          </a:p>
          <a:p>
            <a:pPr lvl="0"/>
            <a:r>
              <a:rPr lang="en-US" dirty="0"/>
              <a:t>Tactile (physical touch) meditation</a:t>
            </a:r>
          </a:p>
          <a:p>
            <a:pPr lvl="0"/>
            <a:r>
              <a:rPr lang="en-US" dirty="0"/>
              <a:t>Gratitude</a:t>
            </a:r>
          </a:p>
          <a:p>
            <a:pPr lvl="0"/>
            <a:r>
              <a:rPr lang="en-US" dirty="0"/>
              <a:t>Progressive Muscle Relaxation</a:t>
            </a:r>
          </a:p>
          <a:p>
            <a:pPr lvl="0"/>
            <a:r>
              <a:rPr lang="en-US" dirty="0"/>
              <a:t>Body Scan</a:t>
            </a:r>
          </a:p>
          <a:p>
            <a:pPr lvl="0"/>
            <a:r>
              <a:rPr lang="en-US" dirty="0"/>
              <a:t>Yoga</a:t>
            </a:r>
          </a:p>
          <a:p>
            <a:pPr marL="68580" indent="0">
              <a:buNone/>
            </a:pPr>
            <a:r>
              <a:rPr lang="en-US" dirty="0"/>
              <a:t/>
            </a:r>
            <a:br>
              <a:rPr lang="en-US" dirty="0"/>
            </a:b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57</a:t>
            </a:fld>
            <a:endParaRPr lang="en-US"/>
          </a:p>
        </p:txBody>
      </p:sp>
    </p:spTree>
    <p:extLst>
      <p:ext uri="{BB962C8B-B14F-4D97-AF65-F5344CB8AC3E}">
        <p14:creationId xmlns:p14="http://schemas.microsoft.com/office/powerpoint/2010/main" val="30152405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Guided Imagery</a:t>
            </a:r>
            <a:endParaRPr lang="en-US" dirty="0"/>
          </a:p>
        </p:txBody>
      </p:sp>
      <p:sp>
        <p:nvSpPr>
          <p:cNvPr id="3" name="Content Placeholder 2"/>
          <p:cNvSpPr>
            <a:spLocks noGrp="1"/>
          </p:cNvSpPr>
          <p:nvPr>
            <p:ph idx="1"/>
          </p:nvPr>
        </p:nvSpPr>
        <p:spPr/>
        <p:txBody>
          <a:bodyPr/>
          <a:lstStyle/>
          <a:p>
            <a:pPr lvl="0"/>
            <a:r>
              <a:rPr lang="en-US" dirty="0"/>
              <a:t>Imagining a scene in your mind, like the beach, and experiencing all five senses in this scene</a:t>
            </a:r>
            <a:r>
              <a:rPr lang="en-US" dirty="0" smtClean="0"/>
              <a:t>.</a:t>
            </a:r>
          </a:p>
          <a:p>
            <a:pPr lvl="0"/>
            <a:endParaRPr lang="en-US" dirty="0"/>
          </a:p>
          <a:p>
            <a:pPr lvl="0"/>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58</a:t>
            </a:fld>
            <a:endParaRPr lang="en-US"/>
          </a:p>
        </p:txBody>
      </p:sp>
      <p:pic>
        <p:nvPicPr>
          <p:cNvPr id="7" name="Picture 6" descr="https://lh5.googleusercontent.com/17OMzAU17yfcDivUCcoK0lzuxRWBmp1ZwGAcbwAsmZLbzuPeN4Fpbh13aq0PEjp7cQZhLvu2ZPfjB8vPftPQ4acZ0nQU5-i5W_9qqzYws9F2ow2MCB7qEj0SiLxzlf39TMK7gCyMxw"/>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657600"/>
            <a:ext cx="2590800" cy="2589213"/>
          </a:xfrm>
          <a:prstGeom prst="rect">
            <a:avLst/>
          </a:prstGeom>
          <a:noFill/>
          <a:ln>
            <a:noFill/>
          </a:ln>
        </p:spPr>
      </p:pic>
    </p:spTree>
    <p:extLst>
      <p:ext uri="{BB962C8B-B14F-4D97-AF65-F5344CB8AC3E}">
        <p14:creationId xmlns:p14="http://schemas.microsoft.com/office/powerpoint/2010/main" val="37978325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024744" cy="1143000"/>
          </a:xfrm>
        </p:spPr>
        <p:txBody>
          <a:bodyPr/>
          <a:lstStyle/>
          <a:p>
            <a:r>
              <a:rPr lang="en-US" dirty="0" smtClean="0"/>
              <a:t>Guided Imagery</a:t>
            </a:r>
            <a:endParaRPr lang="en-US" dirty="0"/>
          </a:p>
        </p:txBody>
      </p:sp>
      <p:pic>
        <p:nvPicPr>
          <p:cNvPr id="7" name="QT5w5rBUaxw"/>
          <p:cNvPicPr>
            <a:picLocks noGrp="1" noRot="1" noChangeAspect="1"/>
          </p:cNvPicPr>
          <p:nvPr>
            <p:ph idx="1"/>
            <a:videoFile r:link="rId1"/>
          </p:nvPr>
        </p:nvPicPr>
        <p:blipFill>
          <a:blip r:embed="rId3"/>
          <a:stretch>
            <a:fillRect/>
          </a:stretch>
        </p:blipFill>
        <p:spPr>
          <a:xfrm>
            <a:off x="574323" y="1752600"/>
            <a:ext cx="7992533" cy="4495800"/>
          </a:xfrm>
          <a:prstGeom prst="rect">
            <a:avLst/>
          </a:prstGeom>
        </p:spPr>
      </p:pic>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59</a:t>
            </a:fld>
            <a:endParaRPr lang="en-US"/>
          </a:p>
        </p:txBody>
      </p:sp>
    </p:spTree>
    <p:extLst>
      <p:ext uri="{BB962C8B-B14F-4D97-AF65-F5344CB8AC3E}">
        <p14:creationId xmlns:p14="http://schemas.microsoft.com/office/powerpoint/2010/main" val="225005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Money Buy Happiness?</a:t>
            </a:r>
            <a:endParaRPr lang="en-US" dirty="0"/>
          </a:p>
        </p:txBody>
      </p:sp>
      <p:sp>
        <p:nvSpPr>
          <p:cNvPr id="3" name="Content Placeholder 2"/>
          <p:cNvSpPr>
            <a:spLocks noGrp="1"/>
          </p:cNvSpPr>
          <p:nvPr>
            <p:ph idx="1"/>
          </p:nvPr>
        </p:nvSpPr>
        <p:spPr/>
        <p:txBody>
          <a:bodyPr>
            <a:normAutofit/>
          </a:bodyPr>
          <a:lstStyle/>
          <a:p>
            <a:r>
              <a:rPr lang="en-US" b="1" i="1" u="sng" dirty="0" smtClean="0">
                <a:hlinkClick r:id="rId2"/>
              </a:rPr>
              <a:t>(Happy</a:t>
            </a:r>
            <a:r>
              <a:rPr lang="en-US" b="1" u="sng" dirty="0" smtClean="0">
                <a:hlinkClick r:id="rId2"/>
              </a:rPr>
              <a:t>)</a:t>
            </a:r>
            <a:endParaRPr lang="en-US" dirty="0"/>
          </a:p>
          <a:p>
            <a:r>
              <a:rPr lang="en-US" b="1" dirty="0"/>
              <a:t>Minute 24 – 25:30</a:t>
            </a:r>
            <a:endParaRPr lang="en-US" dirty="0"/>
          </a:p>
          <a:p>
            <a:endParaRPr lang="en-US" dirty="0" smtClean="0"/>
          </a:p>
          <a:p>
            <a:r>
              <a:rPr lang="en-US" dirty="0" smtClean="0"/>
              <a:t>How </a:t>
            </a:r>
            <a:r>
              <a:rPr lang="en-US" dirty="0"/>
              <a:t>long does your excitement last when you get a really cool new toy or gift?</a:t>
            </a:r>
          </a:p>
          <a:p>
            <a:r>
              <a:rPr lang="en-US" dirty="0"/>
              <a:t>Do bad events in life control your happiness?</a:t>
            </a:r>
          </a:p>
          <a:p>
            <a:r>
              <a:rPr lang="en-US" dirty="0"/>
              <a:t>Do good events in life control your happiness?</a:t>
            </a:r>
          </a:p>
          <a:p>
            <a:r>
              <a:rPr lang="en-US" dirty="0"/>
              <a:t>What are activities that fall into that 40% of intentional activities that we can actually try?</a:t>
            </a:r>
          </a:p>
          <a:p>
            <a:endParaRPr lang="en-US" dirty="0"/>
          </a:p>
        </p:txBody>
      </p:sp>
    </p:spTree>
    <p:extLst>
      <p:ext uri="{BB962C8B-B14F-4D97-AF65-F5344CB8AC3E}">
        <p14:creationId xmlns:p14="http://schemas.microsoft.com/office/powerpoint/2010/main" val="12007900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Tactile Meditation</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60</a:t>
            </a:fld>
            <a:endParaRPr lang="en-US"/>
          </a:p>
        </p:txBody>
      </p:sp>
      <p:pic>
        <p:nvPicPr>
          <p:cNvPr id="7" name="Content Placeholder 6" descr="http://neuroconscience.files.wordpress.com/2013/02/data_sensing-1.png?w=243&amp;h=218"/>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81600" y="2514600"/>
            <a:ext cx="2369151" cy="2185814"/>
          </a:xfrm>
          <a:prstGeom prst="rect">
            <a:avLst/>
          </a:prstGeom>
          <a:noFill/>
          <a:ln>
            <a:noFill/>
          </a:ln>
        </p:spPr>
      </p:pic>
      <p:sp>
        <p:nvSpPr>
          <p:cNvPr id="8" name="TextBox 7"/>
          <p:cNvSpPr txBox="1"/>
          <p:nvPr/>
        </p:nvSpPr>
        <p:spPr>
          <a:xfrm>
            <a:off x="838200" y="2667000"/>
            <a:ext cx="3200400" cy="1200329"/>
          </a:xfrm>
          <a:prstGeom prst="rect">
            <a:avLst/>
          </a:prstGeom>
          <a:noFill/>
        </p:spPr>
        <p:txBody>
          <a:bodyPr wrap="square" rtlCol="0">
            <a:spAutoFit/>
          </a:bodyPr>
          <a:lstStyle/>
          <a:p>
            <a:r>
              <a:rPr lang="en-US" dirty="0"/>
              <a:t>Completing an activity that involves using touch or using art to focus on the moment. </a:t>
            </a:r>
          </a:p>
        </p:txBody>
      </p:sp>
    </p:spTree>
    <p:extLst>
      <p:ext uri="{BB962C8B-B14F-4D97-AF65-F5344CB8AC3E}">
        <p14:creationId xmlns:p14="http://schemas.microsoft.com/office/powerpoint/2010/main" val="37398614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024744" cy="1143000"/>
          </a:xfrm>
        </p:spPr>
        <p:txBody>
          <a:bodyPr/>
          <a:lstStyle/>
          <a:p>
            <a:r>
              <a:rPr lang="en-US" dirty="0" smtClean="0"/>
              <a:t>Tactile Meditation</a:t>
            </a:r>
            <a:endParaRPr lang="en-US" dirty="0"/>
          </a:p>
        </p:txBody>
      </p:sp>
      <p:pic>
        <p:nvPicPr>
          <p:cNvPr id="7" name="GA3su0ECdPc"/>
          <p:cNvPicPr>
            <a:picLocks noGrp="1" noRot="1" noChangeAspect="1"/>
          </p:cNvPicPr>
          <p:nvPr>
            <p:ph idx="1"/>
            <a:videoFile r:link="rId1"/>
          </p:nvPr>
        </p:nvPicPr>
        <p:blipFill>
          <a:blip r:embed="rId3"/>
          <a:stretch>
            <a:fillRect/>
          </a:stretch>
        </p:blipFill>
        <p:spPr>
          <a:xfrm>
            <a:off x="575733" y="1828800"/>
            <a:ext cx="7910690" cy="4449763"/>
          </a:xfrm>
          <a:prstGeom prst="rect">
            <a:avLst/>
          </a:prstGeom>
        </p:spPr>
      </p:pic>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61</a:t>
            </a:fld>
            <a:endParaRPr lang="en-US"/>
          </a:p>
        </p:txBody>
      </p:sp>
    </p:spTree>
    <p:extLst>
      <p:ext uri="{BB962C8B-B14F-4D97-AF65-F5344CB8AC3E}">
        <p14:creationId xmlns:p14="http://schemas.microsoft.com/office/powerpoint/2010/main" val="2513750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024744" cy="1143000"/>
          </a:xfrm>
        </p:spPr>
        <p:txBody>
          <a:bodyPr/>
          <a:lstStyle/>
          <a:p>
            <a:r>
              <a:rPr lang="en-US" dirty="0" smtClean="0"/>
              <a:t>Breath Meditation</a:t>
            </a:r>
            <a:endParaRPr lang="en-US" dirty="0"/>
          </a:p>
        </p:txBody>
      </p:sp>
      <p:sp>
        <p:nvSpPr>
          <p:cNvPr id="3" name="Content Placeholder 2"/>
          <p:cNvSpPr>
            <a:spLocks noGrp="1"/>
          </p:cNvSpPr>
          <p:nvPr>
            <p:ph idx="1"/>
          </p:nvPr>
        </p:nvSpPr>
        <p:spPr>
          <a:xfrm>
            <a:off x="916641" y="1752600"/>
            <a:ext cx="6777317" cy="3508977"/>
          </a:xfrm>
        </p:spPr>
        <p:txBody>
          <a:bodyPr/>
          <a:lstStyle/>
          <a:p>
            <a:pPr lvl="0"/>
            <a:r>
              <a:rPr lang="en-US" dirty="0"/>
              <a:t>Focusing on inhaling and exhaling and noticing only the sensations of your breath </a:t>
            </a:r>
          </a:p>
          <a:p>
            <a:pPr lvl="0"/>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62</a:t>
            </a:fld>
            <a:endParaRPr lang="en-US"/>
          </a:p>
        </p:txBody>
      </p:sp>
      <p:pic>
        <p:nvPicPr>
          <p:cNvPr id="8" name="Picture 7" descr="http://lucid-dream-yoga.com/wp-content/uploads/2013/09/meditation-breath.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2590800"/>
            <a:ext cx="3733800" cy="3657917"/>
          </a:xfrm>
          <a:prstGeom prst="rect">
            <a:avLst/>
          </a:prstGeom>
          <a:noFill/>
          <a:ln>
            <a:noFill/>
          </a:ln>
        </p:spPr>
      </p:pic>
    </p:spTree>
    <p:extLst>
      <p:ext uri="{BB962C8B-B14F-4D97-AF65-F5344CB8AC3E}">
        <p14:creationId xmlns:p14="http://schemas.microsoft.com/office/powerpoint/2010/main" val="215842352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024744" cy="1143000"/>
          </a:xfrm>
        </p:spPr>
        <p:txBody>
          <a:bodyPr/>
          <a:lstStyle/>
          <a:p>
            <a:r>
              <a:rPr lang="en-US" dirty="0" smtClean="0"/>
              <a:t>Breath Meditation</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63</a:t>
            </a:fld>
            <a:endParaRPr lang="en-US"/>
          </a:p>
        </p:txBody>
      </p:sp>
      <p:pic>
        <p:nvPicPr>
          <p:cNvPr id="9" name="7wFX9Wn70eM"/>
          <p:cNvPicPr>
            <a:picLocks noGrp="1" noRot="1" noChangeAspect="1"/>
          </p:cNvPicPr>
          <p:nvPr>
            <p:ph idx="1"/>
            <a:videoFile r:link="rId1"/>
          </p:nvPr>
        </p:nvPicPr>
        <p:blipFill>
          <a:blip r:embed="rId3"/>
          <a:stretch>
            <a:fillRect/>
          </a:stretch>
        </p:blipFill>
        <p:spPr>
          <a:xfrm>
            <a:off x="220133" y="1752600"/>
            <a:ext cx="8317090" cy="4678363"/>
          </a:xfrm>
          <a:prstGeom prst="rect">
            <a:avLst/>
          </a:prstGeom>
        </p:spPr>
      </p:pic>
    </p:spTree>
    <p:extLst>
      <p:ext uri="{BB962C8B-B14F-4D97-AF65-F5344CB8AC3E}">
        <p14:creationId xmlns:p14="http://schemas.microsoft.com/office/powerpoint/2010/main" val="75127184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Yoga</a:t>
            </a:r>
            <a:endParaRPr lang="en-US" dirty="0"/>
          </a:p>
        </p:txBody>
      </p:sp>
      <p:sp>
        <p:nvSpPr>
          <p:cNvPr id="3" name="Content Placeholder 2"/>
          <p:cNvSpPr>
            <a:spLocks noGrp="1"/>
          </p:cNvSpPr>
          <p:nvPr>
            <p:ph idx="1"/>
          </p:nvPr>
        </p:nvSpPr>
        <p:spPr/>
        <p:txBody>
          <a:bodyPr/>
          <a:lstStyle/>
          <a:p>
            <a:r>
              <a:rPr lang="en-US" dirty="0"/>
              <a:t>A practice that uses breath, meditation, and body poses to achieve relaxation. </a:t>
            </a:r>
            <a:endParaRPr lang="en-US" dirty="0" smtClean="0"/>
          </a:p>
          <a:p>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359150"/>
            <a:ext cx="472440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740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7024744" cy="1143000"/>
          </a:xfrm>
        </p:spPr>
        <p:txBody>
          <a:bodyPr/>
          <a:lstStyle/>
          <a:p>
            <a:r>
              <a:rPr lang="en-US" dirty="0" smtClean="0"/>
              <a:t>Yoga</a:t>
            </a:r>
            <a:endParaRPr lang="en-US" dirty="0"/>
          </a:p>
        </p:txBody>
      </p:sp>
      <p:pic>
        <p:nvPicPr>
          <p:cNvPr id="7" name="CU3HuPNsyG4"/>
          <p:cNvPicPr>
            <a:picLocks noGrp="1" noRot="1" noChangeAspect="1"/>
          </p:cNvPicPr>
          <p:nvPr>
            <p:ph idx="1"/>
            <a:videoFile r:link="rId1"/>
          </p:nvPr>
        </p:nvPicPr>
        <p:blipFill>
          <a:blip r:embed="rId3"/>
          <a:stretch>
            <a:fillRect/>
          </a:stretch>
        </p:blipFill>
        <p:spPr>
          <a:xfrm>
            <a:off x="685800" y="1905000"/>
            <a:ext cx="7391400" cy="4157663"/>
          </a:xfrm>
          <a:prstGeom prst="rect">
            <a:avLst/>
          </a:prstGeom>
        </p:spPr>
      </p:pic>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65</a:t>
            </a:fld>
            <a:endParaRPr lang="en-US"/>
          </a:p>
        </p:txBody>
      </p:sp>
    </p:spTree>
    <p:extLst>
      <p:ext uri="{BB962C8B-B14F-4D97-AF65-F5344CB8AC3E}">
        <p14:creationId xmlns:p14="http://schemas.microsoft.com/office/powerpoint/2010/main" val="410150501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024744" cy="1143000"/>
          </a:xfrm>
        </p:spPr>
        <p:txBody>
          <a:bodyPr/>
          <a:lstStyle/>
          <a:p>
            <a:r>
              <a:rPr lang="en-US" dirty="0" smtClean="0"/>
              <a:t>Body Scan</a:t>
            </a:r>
            <a:endParaRPr lang="en-US" dirty="0"/>
          </a:p>
        </p:txBody>
      </p:sp>
      <p:sp>
        <p:nvSpPr>
          <p:cNvPr id="3" name="Content Placeholder 2"/>
          <p:cNvSpPr>
            <a:spLocks noGrp="1"/>
          </p:cNvSpPr>
          <p:nvPr>
            <p:ph idx="1"/>
          </p:nvPr>
        </p:nvSpPr>
        <p:spPr>
          <a:xfrm>
            <a:off x="916641" y="1752600"/>
            <a:ext cx="6777317" cy="3508977"/>
          </a:xfrm>
        </p:spPr>
        <p:txBody>
          <a:bodyPr/>
          <a:lstStyle/>
          <a:p>
            <a:pPr lvl="0"/>
            <a:r>
              <a:rPr lang="en-US" dirty="0"/>
              <a:t>Scanning your body and simply noticing what is happening inside of it</a:t>
            </a:r>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66</a:t>
            </a:fld>
            <a:endParaRPr lang="en-US"/>
          </a:p>
        </p:txBody>
      </p:sp>
      <p:pic>
        <p:nvPicPr>
          <p:cNvPr id="10" name="Picture 9" descr="http://careers.bmj.com/article-images/cf2307.f4_default.gif"/>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2788256"/>
            <a:ext cx="3557588" cy="3273108"/>
          </a:xfrm>
          <a:prstGeom prst="rect">
            <a:avLst/>
          </a:prstGeom>
          <a:noFill/>
          <a:ln>
            <a:noFill/>
          </a:ln>
        </p:spPr>
      </p:pic>
    </p:spTree>
    <p:extLst>
      <p:ext uri="{BB962C8B-B14F-4D97-AF65-F5344CB8AC3E}">
        <p14:creationId xmlns:p14="http://schemas.microsoft.com/office/powerpoint/2010/main" val="274712134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024744" cy="1143000"/>
          </a:xfrm>
        </p:spPr>
        <p:txBody>
          <a:bodyPr/>
          <a:lstStyle/>
          <a:p>
            <a:r>
              <a:rPr lang="en-US" dirty="0" smtClean="0"/>
              <a:t>Body Scan</a:t>
            </a:r>
            <a:endParaRPr lang="en-US" dirty="0"/>
          </a:p>
        </p:txBody>
      </p:sp>
      <p:pic>
        <p:nvPicPr>
          <p:cNvPr id="7" name="J2pCDbisNv4"/>
          <p:cNvPicPr>
            <a:picLocks noGrp="1" noRot="1" noChangeAspect="1"/>
          </p:cNvPicPr>
          <p:nvPr>
            <p:ph idx="1"/>
            <a:videoFile r:link="rId1"/>
          </p:nvPr>
        </p:nvPicPr>
        <p:blipFill>
          <a:blip r:embed="rId3"/>
          <a:stretch>
            <a:fillRect/>
          </a:stretch>
        </p:blipFill>
        <p:spPr>
          <a:xfrm>
            <a:off x="533400" y="1676400"/>
            <a:ext cx="7905044" cy="4446587"/>
          </a:xfrm>
          <a:prstGeom prst="rect">
            <a:avLst/>
          </a:prstGeom>
        </p:spPr>
      </p:pic>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67</a:t>
            </a:fld>
            <a:endParaRPr lang="en-US"/>
          </a:p>
        </p:txBody>
      </p:sp>
    </p:spTree>
    <p:extLst>
      <p:ext uri="{BB962C8B-B14F-4D97-AF65-F5344CB8AC3E}">
        <p14:creationId xmlns:p14="http://schemas.microsoft.com/office/powerpoint/2010/main" val="15082196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024744" cy="1143000"/>
          </a:xfrm>
        </p:spPr>
        <p:txBody>
          <a:bodyPr/>
          <a:lstStyle/>
          <a:p>
            <a:r>
              <a:rPr lang="en-US" dirty="0" smtClean="0"/>
              <a:t>Mindful Eating</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68</a:t>
            </a:fld>
            <a:endParaRPr lang="en-US"/>
          </a:p>
        </p:txBody>
      </p:sp>
      <p:sp>
        <p:nvSpPr>
          <p:cNvPr id="8" name="Rectangle 7"/>
          <p:cNvSpPr/>
          <p:nvPr/>
        </p:nvSpPr>
        <p:spPr>
          <a:xfrm>
            <a:off x="838200" y="1886634"/>
            <a:ext cx="7239000" cy="1200329"/>
          </a:xfrm>
          <a:prstGeom prst="rect">
            <a:avLst/>
          </a:prstGeom>
        </p:spPr>
        <p:txBody>
          <a:bodyPr wrap="square">
            <a:spAutoFit/>
          </a:bodyPr>
          <a:lstStyle/>
          <a:p>
            <a:pPr lvl="0"/>
            <a:r>
              <a:rPr lang="en-US" sz="2400" dirty="0"/>
              <a:t>During some activity, such as eating, focusing your mind on all of the senses that you experience while doing the act.</a:t>
            </a:r>
          </a:p>
        </p:txBody>
      </p:sp>
      <p:sp>
        <p:nvSpPr>
          <p:cNvPr id="9" name="Content Placeholder 8"/>
          <p:cNvSpPr>
            <a:spLocks noGrp="1"/>
          </p:cNvSpPr>
          <p:nvPr>
            <p:ph idx="1"/>
          </p:nvPr>
        </p:nvSpPr>
        <p:spPr/>
        <p:txBody>
          <a:bodyPr/>
          <a:lstStyle/>
          <a:p>
            <a:endParaRPr lang="en-US" dirty="0"/>
          </a:p>
        </p:txBody>
      </p:sp>
      <p:pic>
        <p:nvPicPr>
          <p:cNvPr id="10" name="Picture 9" descr="http://www.hungryforchange.tv/images/mindful%20eating%20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6578" y="3276600"/>
            <a:ext cx="2702243" cy="3399790"/>
          </a:xfrm>
          <a:prstGeom prst="rect">
            <a:avLst/>
          </a:prstGeom>
          <a:noFill/>
          <a:ln>
            <a:noFill/>
          </a:ln>
        </p:spPr>
      </p:pic>
    </p:spTree>
    <p:extLst>
      <p:ext uri="{BB962C8B-B14F-4D97-AF65-F5344CB8AC3E}">
        <p14:creationId xmlns:p14="http://schemas.microsoft.com/office/powerpoint/2010/main" val="307938410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Unwrap your jolly rancher</a:t>
            </a:r>
          </a:p>
          <a:p>
            <a:r>
              <a:rPr lang="en-US" dirty="0" smtClean="0"/>
              <a:t>Listen to the sound</a:t>
            </a:r>
          </a:p>
          <a:p>
            <a:r>
              <a:rPr lang="en-US" dirty="0" smtClean="0"/>
              <a:t>Feel the weight, shape, texture</a:t>
            </a:r>
          </a:p>
          <a:p>
            <a:r>
              <a:rPr lang="en-US" dirty="0" smtClean="0"/>
              <a:t>Smell it before you eat it</a:t>
            </a:r>
          </a:p>
          <a:p>
            <a:r>
              <a:rPr lang="en-US" dirty="0" smtClean="0"/>
              <a:t>Feel it on your tongue</a:t>
            </a:r>
          </a:p>
          <a:p>
            <a:endParaRPr lang="en-US" dirty="0"/>
          </a:p>
          <a:p>
            <a:r>
              <a:rPr lang="en-US" dirty="0" smtClean="0"/>
              <a:t>Use all five senses</a:t>
            </a:r>
          </a:p>
        </p:txBody>
      </p:sp>
    </p:spTree>
    <p:extLst>
      <p:ext uri="{BB962C8B-B14F-4D97-AF65-F5344CB8AC3E}">
        <p14:creationId xmlns:p14="http://schemas.microsoft.com/office/powerpoint/2010/main" val="1195210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a:t>
            </a:r>
            <a:endParaRPr lang="en-US" dirty="0"/>
          </a:p>
        </p:txBody>
      </p:sp>
      <p:sp>
        <p:nvSpPr>
          <p:cNvPr id="3" name="Content Placeholder 2"/>
          <p:cNvSpPr>
            <a:spLocks noGrp="1"/>
          </p:cNvSpPr>
          <p:nvPr>
            <p:ph idx="1"/>
          </p:nvPr>
        </p:nvSpPr>
        <p:spPr/>
        <p:txBody>
          <a:bodyPr/>
          <a:lstStyle/>
          <a:p>
            <a:r>
              <a:rPr lang="en-US" dirty="0" smtClean="0"/>
              <a:t>Do </a:t>
            </a:r>
            <a:r>
              <a:rPr lang="en-US" dirty="0"/>
              <a:t>Now: </a:t>
            </a:r>
            <a:endParaRPr lang="en-US" dirty="0" smtClean="0"/>
          </a:p>
          <a:p>
            <a:r>
              <a:rPr lang="en-US" dirty="0" smtClean="0"/>
              <a:t>Are </a:t>
            </a:r>
            <a:r>
              <a:rPr lang="en-US" dirty="0"/>
              <a:t>certain people born smarter than others? Can your amount of “smartness” change? </a:t>
            </a:r>
          </a:p>
        </p:txBody>
      </p:sp>
    </p:spTree>
    <p:extLst>
      <p:ext uri="{BB962C8B-B14F-4D97-AF65-F5344CB8AC3E}">
        <p14:creationId xmlns:p14="http://schemas.microsoft.com/office/powerpoint/2010/main" val="30608794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04800"/>
            <a:ext cx="7024744" cy="1143000"/>
          </a:xfrm>
        </p:spPr>
        <p:txBody>
          <a:bodyPr>
            <a:normAutofit fontScale="90000"/>
          </a:bodyPr>
          <a:lstStyle/>
          <a:p>
            <a:r>
              <a:rPr lang="en-US" dirty="0" smtClean="0"/>
              <a:t>Progressive Muscle Relaxation</a:t>
            </a:r>
            <a:endParaRPr lang="en-US" dirty="0"/>
          </a:p>
        </p:txBody>
      </p:sp>
      <p:sp>
        <p:nvSpPr>
          <p:cNvPr id="3" name="Content Placeholder 2"/>
          <p:cNvSpPr>
            <a:spLocks noGrp="1"/>
          </p:cNvSpPr>
          <p:nvPr>
            <p:ph idx="1"/>
          </p:nvPr>
        </p:nvSpPr>
        <p:spPr>
          <a:xfrm>
            <a:off x="762000" y="1447800"/>
            <a:ext cx="6777317" cy="3508977"/>
          </a:xfrm>
        </p:spPr>
        <p:txBody>
          <a:bodyPr/>
          <a:lstStyle/>
          <a:p>
            <a:r>
              <a:rPr lang="en-US" dirty="0"/>
              <a:t>Scanning your body and relaxing one muscle group at a time</a:t>
            </a:r>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70</a:t>
            </a:fld>
            <a:endParaRPr lang="en-US"/>
          </a:p>
        </p:txBody>
      </p:sp>
      <p:pic>
        <p:nvPicPr>
          <p:cNvPr id="7" name="Content Placeholder 6" descr="http://www.thenewsfacts.com/wp-content/uploads/2015/01/1_thenewsfacts.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67000"/>
            <a:ext cx="5562600" cy="3627438"/>
          </a:xfrm>
          <a:prstGeom prst="rect">
            <a:avLst/>
          </a:prstGeom>
          <a:noFill/>
          <a:ln>
            <a:noFill/>
          </a:ln>
        </p:spPr>
      </p:pic>
    </p:spTree>
    <p:extLst>
      <p:ext uri="{BB962C8B-B14F-4D97-AF65-F5344CB8AC3E}">
        <p14:creationId xmlns:p14="http://schemas.microsoft.com/office/powerpoint/2010/main" val="331239002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7024744" cy="1143000"/>
          </a:xfrm>
        </p:spPr>
        <p:txBody>
          <a:bodyPr>
            <a:normAutofit fontScale="90000"/>
          </a:bodyPr>
          <a:lstStyle/>
          <a:p>
            <a:r>
              <a:rPr lang="en-US" dirty="0" smtClean="0"/>
              <a:t>Progressive Muscle Relaxation</a:t>
            </a:r>
            <a:endParaRPr lang="en-US" dirty="0"/>
          </a:p>
        </p:txBody>
      </p:sp>
      <p:sp>
        <p:nvSpPr>
          <p:cNvPr id="4" name="Date Placeholder 3"/>
          <p:cNvSpPr>
            <a:spLocks noGrp="1"/>
          </p:cNvSpPr>
          <p:nvPr>
            <p:ph type="dt" sz="half" idx="10"/>
          </p:nvPr>
        </p:nvSpPr>
        <p:spPr/>
        <p:txBody>
          <a:bodyPr/>
          <a:lstStyle/>
          <a:p>
            <a:fld id="{05A93482-8E69-40F7-BCAD-5662A6CADB27}" type="datetime4">
              <a:rPr lang="en-US" smtClean="0"/>
              <a:pPr/>
              <a:t>June 12, 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37D5FE-740C-46F5-801A-FA5477D9711F}" type="slidenum">
              <a:rPr lang="en-US" smtClean="0"/>
              <a:pPr/>
              <a:t>71</a:t>
            </a:fld>
            <a:endParaRPr lang="en-US"/>
          </a:p>
        </p:txBody>
      </p:sp>
      <p:pic>
        <p:nvPicPr>
          <p:cNvPr id="9" name="HFwCKKa--18"/>
          <p:cNvPicPr>
            <a:picLocks noGrp="1" noRot="1" noChangeAspect="1"/>
          </p:cNvPicPr>
          <p:nvPr>
            <p:ph idx="1"/>
            <a:videoFile r:link="rId1"/>
          </p:nvPr>
        </p:nvPicPr>
        <p:blipFill>
          <a:blip r:embed="rId3"/>
          <a:stretch>
            <a:fillRect/>
          </a:stretch>
        </p:blipFill>
        <p:spPr>
          <a:xfrm>
            <a:off x="381000" y="1752600"/>
            <a:ext cx="7857066" cy="4419600"/>
          </a:xfrm>
          <a:prstGeom prst="rect">
            <a:avLst/>
          </a:prstGeom>
        </p:spPr>
      </p:pic>
    </p:spTree>
    <p:extLst>
      <p:ext uri="{BB962C8B-B14F-4D97-AF65-F5344CB8AC3E}">
        <p14:creationId xmlns:p14="http://schemas.microsoft.com/office/powerpoint/2010/main" val="121351150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Fifth Grade Buddies</a:t>
            </a:r>
            <a:endParaRPr lang="en-US" dirty="0"/>
          </a:p>
        </p:txBody>
      </p:sp>
      <p:sp>
        <p:nvSpPr>
          <p:cNvPr id="3" name="Content Placeholder 2"/>
          <p:cNvSpPr>
            <a:spLocks noGrp="1"/>
          </p:cNvSpPr>
          <p:nvPr>
            <p:ph idx="1"/>
          </p:nvPr>
        </p:nvSpPr>
        <p:spPr/>
        <p:txBody>
          <a:bodyPr/>
          <a:lstStyle/>
          <a:p>
            <a:r>
              <a:rPr lang="en-US" dirty="0" smtClean="0"/>
              <a:t>Your task is to teach your fifth grade buddy about growth mindset and how they can train their brain to control their emotions</a:t>
            </a:r>
          </a:p>
          <a:p>
            <a:endParaRPr lang="en-US" dirty="0"/>
          </a:p>
          <a:p>
            <a:r>
              <a:rPr lang="en-US" dirty="0" smtClean="0"/>
              <a:t>Day One  - Get to Know You</a:t>
            </a:r>
          </a:p>
          <a:p>
            <a:r>
              <a:rPr lang="en-US" dirty="0" smtClean="0"/>
              <a:t>Day Two  - Teach Growth Mindset</a:t>
            </a:r>
          </a:p>
          <a:p>
            <a:r>
              <a:rPr lang="en-US" dirty="0" smtClean="0"/>
              <a:t>Day Three – Teach and Practice Mindfulness</a:t>
            </a:r>
            <a:endParaRPr lang="en-US" dirty="0"/>
          </a:p>
        </p:txBody>
      </p:sp>
    </p:spTree>
    <p:extLst>
      <p:ext uri="{BB962C8B-B14F-4D97-AF65-F5344CB8AC3E}">
        <p14:creationId xmlns:p14="http://schemas.microsoft.com/office/powerpoint/2010/main" val="15712592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SAMPLE MINDSET POSTERS</a:t>
            </a:r>
            <a:r>
              <a:rPr lang="en-US" dirty="0"/>
              <a:t/>
            </a:r>
            <a:br>
              <a:rPr lang="en-US" dirty="0"/>
            </a:b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49270" y="1838838"/>
            <a:ext cx="3485715" cy="410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a:grpSpLocks/>
          </p:cNvGrpSpPr>
          <p:nvPr/>
        </p:nvGrpSpPr>
        <p:grpSpPr bwMode="auto">
          <a:xfrm>
            <a:off x="685800" y="1905000"/>
            <a:ext cx="7412037" cy="4038600"/>
            <a:chOff x="313" y="1545"/>
            <a:chExt cx="11672" cy="6450"/>
          </a:xfrm>
        </p:grpSpPr>
        <p:sp>
          <p:nvSpPr>
            <p:cNvPr id="5" name="Rectangle 397"/>
            <p:cNvSpPr>
              <a:spLocks noChangeArrowheads="1"/>
            </p:cNvSpPr>
            <p:nvPr/>
          </p:nvSpPr>
          <p:spPr bwMode="auto">
            <a:xfrm flipH="1">
              <a:off x="313" y="1545"/>
              <a:ext cx="2777" cy="6360"/>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sng" strike="noStrike" cap="none" normalizeH="0" baseline="0" dirty="0" smtClean="0">
                  <a:ln>
                    <a:noFill/>
                  </a:ln>
                  <a:solidFill>
                    <a:srgbClr val="FFFFFF"/>
                  </a:solidFill>
                  <a:effectLst/>
                  <a:latin typeface="Calibri" pitchFamily="34" charset="0"/>
                  <a:cs typeface="Arial" pitchFamily="34" charset="0"/>
                </a:rPr>
                <a:t>Fixed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dirty="0" smtClean="0">
                  <a:ln>
                    <a:noFill/>
                  </a:ln>
                  <a:solidFill>
                    <a:srgbClr val="FFFFFF"/>
                  </a:solidFill>
                  <a:effectLst/>
                  <a:latin typeface="Calibri" pitchFamily="34" charset="0"/>
                  <a:cs typeface="Arial" pitchFamily="34" charset="0"/>
                </a:rPr>
                <a:t>This person might</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altLang="en-US" sz="1200" b="0" i="0" u="none" strike="noStrike" cap="none" normalizeH="0" baseline="0" dirty="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altLang="en-US" sz="1200" b="0" i="0" u="none" strike="noStrike" cap="none" normalizeH="0" baseline="0" dirty="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dirty="0" smtClean="0">
                  <a:ln>
                    <a:noFill/>
                  </a:ln>
                  <a:solidFill>
                    <a:srgbClr val="FFFFFF"/>
                  </a:solidFill>
                  <a:effectLst/>
                  <a:latin typeface="Calibri" pitchFamily="34" charset="0"/>
                  <a:cs typeface="Arial" pitchFamily="34" charset="0"/>
                </a:rPr>
                <a:t>Give up on art</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dirty="0" smtClean="0">
                  <a:ln>
                    <a:noFill/>
                  </a:ln>
                  <a:solidFill>
                    <a:srgbClr val="FFFFFF"/>
                  </a:solidFill>
                  <a:effectLst/>
                  <a:latin typeface="Calibri" pitchFamily="34" charset="0"/>
                  <a:cs typeface="Arial" pitchFamily="34" charset="0"/>
                </a:rPr>
                <a:t>Expect perfection and be too hard on him/herself</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397"/>
            <p:cNvSpPr>
              <a:spLocks noChangeArrowheads="1"/>
            </p:cNvSpPr>
            <p:nvPr/>
          </p:nvSpPr>
          <p:spPr bwMode="auto">
            <a:xfrm flipH="1">
              <a:off x="9120" y="1545"/>
              <a:ext cx="2865" cy="6450"/>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sng" strike="noStrike" cap="none" normalizeH="0" baseline="0" smtClean="0">
                  <a:ln>
                    <a:noFill/>
                  </a:ln>
                  <a:solidFill>
                    <a:srgbClr val="FFFFFF"/>
                  </a:solidFill>
                  <a:effectLst/>
                  <a:latin typeface="Calibri" pitchFamily="34" charset="0"/>
                  <a:cs typeface="Arial" pitchFamily="34" charset="0"/>
                </a:rPr>
                <a:t>Growth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smtClean="0">
                  <a:ln>
                    <a:noFill/>
                  </a:ln>
                  <a:solidFill>
                    <a:srgbClr val="FFFFFF"/>
                  </a:solidFill>
                  <a:effectLst/>
                  <a:latin typeface="Calibri" pitchFamily="34" charset="0"/>
                  <a:cs typeface="Arial" pitchFamily="34" charset="0"/>
                </a:rPr>
                <a:t>This person might</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altLang="en-US" sz="12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smtClean="0">
                  <a:ln>
                    <a:noFill/>
                  </a:ln>
                  <a:solidFill>
                    <a:srgbClr val="FFFFFF"/>
                  </a:solidFill>
                  <a:effectLst/>
                  <a:latin typeface="Calibri" pitchFamily="34" charset="0"/>
                  <a:cs typeface="Arial" pitchFamily="34" charset="0"/>
                </a:rPr>
                <a:t>Improve on their artistic abilities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altLang="en-US" sz="12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200" b="0" i="0" u="none" strike="noStrike" cap="none" normalizeH="0" baseline="0" smtClean="0">
                  <a:ln>
                    <a:noFill/>
                  </a:ln>
                  <a:solidFill>
                    <a:srgbClr val="FFFFFF"/>
                  </a:solidFill>
                  <a:effectLst/>
                  <a:latin typeface="Calibri" pitchFamily="34" charset="0"/>
                  <a:cs typeface="Arial" pitchFamily="34" charset="0"/>
                </a:rPr>
                <a:t>See mistakes as a chance to grow as an artist</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7" name="Text Box 6"/>
          <p:cNvSpPr txBox="1">
            <a:spLocks noChangeArrowheads="1"/>
          </p:cNvSpPr>
          <p:nvPr/>
        </p:nvSpPr>
        <p:spPr bwMode="auto">
          <a:xfrm>
            <a:off x="4514850" y="1216025"/>
            <a:ext cx="2552700" cy="5334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100" b="0" i="0" u="none" strike="noStrike" cap="none" normalizeH="0" baseline="0" dirty="0" smtClean="0">
                <a:ln>
                  <a:noFill/>
                </a:ln>
                <a:solidFill>
                  <a:schemeClr val="tx1"/>
                </a:solidFill>
                <a:effectLst/>
                <a:latin typeface="Calibri" pitchFamily="34" charset="0"/>
                <a:cs typeface="Arial" pitchFamily="34" charset="0"/>
              </a:rPr>
              <a:t>Sample Scenario #1: Not succeeding at an art project</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7502259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Poster</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9800" y="2743200"/>
            <a:ext cx="2466667" cy="246666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48431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743200"/>
            <a:ext cx="25146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4"/>
          <p:cNvGrpSpPr>
            <a:grpSpLocks/>
          </p:cNvGrpSpPr>
          <p:nvPr/>
        </p:nvGrpSpPr>
        <p:grpSpPr bwMode="auto">
          <a:xfrm>
            <a:off x="822349" y="2648002"/>
            <a:ext cx="7583487" cy="2962275"/>
            <a:chOff x="118" y="9630"/>
            <a:chExt cx="11942" cy="4665"/>
          </a:xfrm>
        </p:grpSpPr>
        <p:grpSp>
          <p:nvGrpSpPr>
            <p:cNvPr id="5" name="Group 5"/>
            <p:cNvGrpSpPr>
              <a:grpSpLocks/>
            </p:cNvGrpSpPr>
            <p:nvPr/>
          </p:nvGrpSpPr>
          <p:grpSpPr bwMode="auto">
            <a:xfrm>
              <a:off x="118" y="9630"/>
              <a:ext cx="11942" cy="4665"/>
              <a:chOff x="118" y="9630"/>
              <a:chExt cx="11942" cy="4665"/>
            </a:xfrm>
          </p:grpSpPr>
          <p:sp>
            <p:nvSpPr>
              <p:cNvPr id="6" name="Rectangle 397"/>
              <p:cNvSpPr>
                <a:spLocks noChangeArrowheads="1"/>
              </p:cNvSpPr>
              <p:nvPr/>
            </p:nvSpPr>
            <p:spPr bwMode="auto">
              <a:xfrm flipH="1">
                <a:off x="118" y="9630"/>
                <a:ext cx="1785" cy="4665"/>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sng" strike="noStrike" cap="none" normalizeH="0" baseline="0" smtClean="0">
                    <a:ln>
                      <a:noFill/>
                    </a:ln>
                    <a:solidFill>
                      <a:srgbClr val="FFFFFF"/>
                    </a:solidFill>
                    <a:effectLst/>
                    <a:latin typeface="Calibri" pitchFamily="34" charset="0"/>
                    <a:cs typeface="Arial" pitchFamily="34" charset="0"/>
                  </a:rPr>
                  <a:t>Fixed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This person might:</a:t>
                </a:r>
                <a:endParaRPr kumimoji="0" lang="en-US" altLang="en-US" sz="9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Feel jealous when other people succeed</a:t>
                </a:r>
                <a:endParaRPr kumimoji="0" lang="en-US" altLang="en-US" sz="9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Not try new things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397"/>
              <p:cNvSpPr>
                <a:spLocks noChangeArrowheads="1"/>
              </p:cNvSpPr>
              <p:nvPr/>
            </p:nvSpPr>
            <p:spPr bwMode="auto">
              <a:xfrm flipH="1">
                <a:off x="10275" y="9630"/>
                <a:ext cx="1785" cy="4665"/>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sng" strike="noStrike" cap="none" normalizeH="0" baseline="0" smtClean="0">
                    <a:ln>
                      <a:noFill/>
                    </a:ln>
                    <a:solidFill>
                      <a:srgbClr val="FFFFFF"/>
                    </a:solidFill>
                    <a:effectLst/>
                    <a:latin typeface="Calibri" pitchFamily="34" charset="0"/>
                    <a:cs typeface="Arial" pitchFamily="34" charset="0"/>
                  </a:rPr>
                  <a:t>Growth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This person might:</a:t>
                </a:r>
                <a:endParaRPr kumimoji="0" lang="en-US" altLang="en-US" sz="9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Be inspired by others’ success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Improve on their work</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grpSp>
      </p:grpSp>
      <p:sp>
        <p:nvSpPr>
          <p:cNvPr id="8" name="Text Box 8"/>
          <p:cNvSpPr txBox="1">
            <a:spLocks noChangeArrowheads="1"/>
          </p:cNvSpPr>
          <p:nvPr/>
        </p:nvSpPr>
        <p:spPr bwMode="auto">
          <a:xfrm>
            <a:off x="5077606" y="1905000"/>
            <a:ext cx="1962150" cy="5238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100" b="0" i="0" u="none" strike="noStrike" cap="none" normalizeH="0" baseline="0" dirty="0" smtClean="0">
                <a:ln>
                  <a:noFill/>
                </a:ln>
                <a:solidFill>
                  <a:schemeClr val="tx1"/>
                </a:solidFill>
                <a:effectLst/>
                <a:latin typeface="Calibri" pitchFamily="34" charset="0"/>
                <a:cs typeface="Arial" pitchFamily="34" charset="0"/>
              </a:rPr>
              <a:t>Sample Scenario #2: General thoughts about failing</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7256761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Poster</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00571" y="2434643"/>
            <a:ext cx="4942857" cy="339047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a:grpSpLocks/>
          </p:cNvGrpSpPr>
          <p:nvPr/>
        </p:nvGrpSpPr>
        <p:grpSpPr bwMode="auto">
          <a:xfrm>
            <a:off x="803223" y="2266949"/>
            <a:ext cx="7553325" cy="3495675"/>
            <a:chOff x="210" y="1029"/>
            <a:chExt cx="11895" cy="5505"/>
          </a:xfrm>
        </p:grpSpPr>
        <p:sp>
          <p:nvSpPr>
            <p:cNvPr id="5" name="Rectangle 397"/>
            <p:cNvSpPr>
              <a:spLocks noChangeArrowheads="1"/>
            </p:cNvSpPr>
            <p:nvPr/>
          </p:nvSpPr>
          <p:spPr bwMode="auto">
            <a:xfrm flipH="1">
              <a:off x="210" y="1029"/>
              <a:ext cx="1785" cy="5505"/>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sng" strike="noStrike" cap="none" normalizeH="0" baseline="0" dirty="0" smtClean="0">
                  <a:ln>
                    <a:noFill/>
                  </a:ln>
                  <a:solidFill>
                    <a:srgbClr val="FFFFFF"/>
                  </a:solidFill>
                  <a:effectLst/>
                  <a:latin typeface="Calibri" pitchFamily="34" charset="0"/>
                  <a:cs typeface="Arial" pitchFamily="34" charset="0"/>
                </a:rPr>
                <a:t>Growth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dirty="0" smtClean="0">
                  <a:ln>
                    <a:noFill/>
                  </a:ln>
                  <a:solidFill>
                    <a:srgbClr val="FFFFFF"/>
                  </a:solidFill>
                  <a:effectLst/>
                  <a:latin typeface="Calibri" pitchFamily="34" charset="0"/>
                  <a:cs typeface="Arial" pitchFamily="34" charset="0"/>
                </a:rPr>
                <a:t>This person might:</a:t>
              </a:r>
              <a:endParaRPr kumimoji="0" lang="en-US" altLang="en-US" sz="900" b="0" i="0" u="none" strike="noStrike" cap="none" normalizeH="0" baseline="0" dirty="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dirty="0" smtClean="0">
                  <a:ln>
                    <a:noFill/>
                  </a:ln>
                  <a:solidFill>
                    <a:srgbClr val="FFFFFF"/>
                  </a:solidFill>
                  <a:effectLst/>
                  <a:latin typeface="Calibri" pitchFamily="34" charset="0"/>
                  <a:cs typeface="Arial" pitchFamily="34" charset="0"/>
                </a:rPr>
                <a:t>Attempt math problems even if they are hard</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dirty="0" smtClean="0">
                  <a:ln>
                    <a:noFill/>
                  </a:ln>
                  <a:solidFill>
                    <a:srgbClr val="FFFFFF"/>
                  </a:solidFill>
                  <a:effectLst/>
                  <a:latin typeface="Calibri" pitchFamily="34" charset="0"/>
                  <a:cs typeface="Arial" pitchFamily="34" charset="0"/>
                </a:rPr>
                <a:t>Celebrate their hard work when they solve a problem </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397"/>
            <p:cNvSpPr>
              <a:spLocks noChangeArrowheads="1"/>
            </p:cNvSpPr>
            <p:nvPr/>
          </p:nvSpPr>
          <p:spPr bwMode="auto">
            <a:xfrm flipH="1">
              <a:off x="10320" y="1209"/>
              <a:ext cx="1785" cy="5325"/>
            </a:xfrm>
            <a:prstGeom prst="rect">
              <a:avLst/>
            </a:prstGeom>
            <a:solidFill>
              <a:srgbClr val="4F81BD"/>
            </a:solidFill>
            <a:ln>
              <a:noFill/>
            </a:ln>
            <a:effectLst>
              <a:outerShdw blurRad="50800" dist="38100" dir="2700000" algn="tl" rotWithShape="0">
                <a:srgbClr val="000000">
                  <a:alpha val="39999"/>
                </a:srgbClr>
              </a:outerShdw>
            </a:effectLst>
            <a:extLst>
              <a:ext uri="{91240B29-F687-4F45-9708-019B960494DF}">
                <a14:hiddenLine xmlns:a14="http://schemas.microsoft.com/office/drawing/2010/main" w="19050">
                  <a:solidFill>
                    <a:srgbClr val="000000"/>
                  </a:solidFill>
                  <a:miter lim="800000"/>
                  <a:headEnd/>
                  <a:tailEnd/>
                </a14:hiddenLine>
              </a:ext>
            </a:extLst>
          </p:spPr>
          <p:txBody>
            <a:bodyPr vert="horz" wrap="square" lIns="274320" tIns="274320" rIns="274320" bIns="2743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sng" strike="noStrike" cap="none" normalizeH="0" baseline="0" smtClean="0">
                  <a:ln>
                    <a:noFill/>
                  </a:ln>
                  <a:solidFill>
                    <a:srgbClr val="FFFFFF"/>
                  </a:solidFill>
                  <a:effectLst/>
                  <a:latin typeface="Calibri" pitchFamily="34" charset="0"/>
                  <a:cs typeface="Arial" pitchFamily="34" charset="0"/>
                </a:rPr>
                <a:t>Fixed Mindset Behaviors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This person might:</a:t>
              </a:r>
              <a:endParaRPr kumimoji="0" lang="en-US" altLang="en-US" sz="900" b="0" i="0" u="none" strike="noStrike" cap="none" normalizeH="0" baseline="0" smtClean="0">
                <a:ln>
                  <a:noFill/>
                </a:ln>
                <a:solidFill>
                  <a:srgbClr val="FFFFFF"/>
                </a:solidFill>
                <a:effectLst/>
                <a:latin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Not take AP math classes in high school</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900" b="0" i="0" u="none" strike="noStrike" cap="none" normalizeH="0" baseline="0" smtClean="0">
                  <a:ln>
                    <a:noFill/>
                  </a:ln>
                  <a:solidFill>
                    <a:srgbClr val="FFFFFF"/>
                  </a:solidFill>
                  <a:effectLst/>
                  <a:latin typeface="Calibri" pitchFamily="34" charset="0"/>
                  <a:cs typeface="Arial" pitchFamily="34" charset="0"/>
                </a:rPr>
                <a:t>Get a bad grade and not look at their mistakes </a:t>
              </a: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grpSp>
      <p:sp>
        <p:nvSpPr>
          <p:cNvPr id="8" name="Text Box 7"/>
          <p:cNvSpPr txBox="1">
            <a:spLocks noChangeArrowheads="1"/>
          </p:cNvSpPr>
          <p:nvPr/>
        </p:nvSpPr>
        <p:spPr bwMode="auto">
          <a:xfrm>
            <a:off x="5181600" y="1684649"/>
            <a:ext cx="1895475"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100" b="0" i="0" u="none" strike="noStrike" cap="none" normalizeH="0" baseline="0" dirty="0" smtClean="0">
                <a:ln>
                  <a:noFill/>
                </a:ln>
                <a:solidFill>
                  <a:schemeClr val="tx1"/>
                </a:solidFill>
                <a:effectLst/>
                <a:latin typeface="Calibri" pitchFamily="34" charset="0"/>
                <a:cs typeface="Arial" pitchFamily="34" charset="0"/>
              </a:rPr>
              <a:t>Sample</a:t>
            </a:r>
            <a:r>
              <a:rPr kumimoji="0" lang="en-US" altLang="en-US" sz="1100" b="0" i="0" u="none" strike="noStrike" cap="none" normalizeH="0" dirty="0" smtClean="0">
                <a:ln>
                  <a:noFill/>
                </a:ln>
                <a:solidFill>
                  <a:schemeClr val="tx1"/>
                </a:solidFill>
                <a:effectLst/>
                <a:latin typeface="Calibri" pitchFamily="34" charset="0"/>
                <a:cs typeface="Arial" pitchFamily="34" charset="0"/>
              </a:rPr>
              <a:t> Scenario </a:t>
            </a:r>
            <a:r>
              <a:rPr kumimoji="0" lang="en-US" altLang="en-US" sz="1100" b="0" i="0" u="none" strike="noStrike" cap="none" normalizeH="0" baseline="0" dirty="0" smtClean="0">
                <a:ln>
                  <a:noFill/>
                </a:ln>
                <a:solidFill>
                  <a:schemeClr val="tx1"/>
                </a:solidFill>
                <a:effectLst/>
                <a:latin typeface="Calibri" pitchFamily="34" charset="0"/>
                <a:cs typeface="Arial" pitchFamily="34" charset="0"/>
              </a:rPr>
              <a:t>#3:</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altLang="en-US" sz="1100" b="0" i="0" u="none" strike="noStrike" cap="none" normalizeH="0" baseline="0" dirty="0" smtClean="0">
                <a:ln>
                  <a:noFill/>
                </a:ln>
                <a:solidFill>
                  <a:schemeClr val="tx1"/>
                </a:solidFill>
                <a:effectLst/>
                <a:latin typeface="Calibri" pitchFamily="34" charset="0"/>
                <a:cs typeface="Arial" pitchFamily="34" charset="0"/>
              </a:rPr>
              <a:t>Not succeeding in math</a:t>
            </a: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04710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Video</a:t>
            </a:r>
            <a:endParaRPr lang="en-US" dirty="0"/>
          </a:p>
        </p:txBody>
      </p:sp>
      <p:pic>
        <p:nvPicPr>
          <p:cNvPr id="5" name="Mindset.m4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69925" y="1935163"/>
            <a:ext cx="7804150" cy="4389437"/>
          </a:xfrm>
        </p:spPr>
      </p:pic>
    </p:spTree>
    <p:extLst>
      <p:ext uri="{BB962C8B-B14F-4D97-AF65-F5344CB8AC3E}">
        <p14:creationId xmlns:p14="http://schemas.microsoft.com/office/powerpoint/2010/main" val="37333956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smtClean="0"/>
              <a:t>Show the Sample Presentation on Guided </a:t>
            </a:r>
            <a:r>
              <a:rPr lang="en-US" sz="3600" dirty="0" smtClean="0"/>
              <a:t>Imagery attached in the Mind[set]</a:t>
            </a:r>
            <a:r>
              <a:rPr lang="en-US" sz="3600" dirty="0" err="1" smtClean="0"/>
              <a:t>fulness</a:t>
            </a:r>
            <a:r>
              <a:rPr lang="en-US" sz="3600" dirty="0" smtClean="0"/>
              <a:t> folder</a:t>
            </a:r>
            <a:endParaRPr lang="en-US" sz="3600"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12757677"/>
              </p:ext>
            </p:extLst>
          </p:nvPr>
        </p:nvGraphicFramePr>
        <p:xfrm>
          <a:off x="838200" y="2057400"/>
          <a:ext cx="6858000" cy="3857625"/>
        </p:xfrm>
        <a:graphic>
          <a:graphicData uri="http://schemas.openxmlformats.org/presentationml/2006/ole">
            <mc:AlternateContent xmlns:mc="http://schemas.openxmlformats.org/markup-compatibility/2006">
              <mc:Choice xmlns:v="urn:schemas-microsoft-com:vml" Requires="v">
                <p:oleObj spid="_x0000_s5125" name="Acrobat Document" r:id="rId3" imgW="6857848" imgH="3857621" progId="AcroExch.Document.11">
                  <p:embed/>
                </p:oleObj>
              </mc:Choice>
              <mc:Fallback>
                <p:oleObj name="Acrobat Document" r:id="rId3" imgW="6857848" imgH="3857621" progId="AcroExch.Document.11">
                  <p:embed/>
                  <p:pic>
                    <p:nvPicPr>
                      <p:cNvPr id="0" name=""/>
                      <p:cNvPicPr/>
                      <p:nvPr/>
                    </p:nvPicPr>
                    <p:blipFill>
                      <a:blip r:embed="rId4"/>
                      <a:stretch>
                        <a:fillRect/>
                      </a:stretch>
                    </p:blipFill>
                    <p:spPr>
                      <a:xfrm>
                        <a:off x="838200" y="2057400"/>
                        <a:ext cx="6858000" cy="3857625"/>
                      </a:xfrm>
                      <a:prstGeom prst="rect">
                        <a:avLst/>
                      </a:prstGeom>
                    </p:spPr>
                  </p:pic>
                </p:oleObj>
              </mc:Fallback>
            </mc:AlternateContent>
          </a:graphicData>
        </a:graphic>
      </p:graphicFrame>
    </p:spTree>
    <p:extLst>
      <p:ext uri="{BB962C8B-B14F-4D97-AF65-F5344CB8AC3E}">
        <p14:creationId xmlns:p14="http://schemas.microsoft.com/office/powerpoint/2010/main" val="1951202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Brain Chat</a:t>
            </a:r>
            <a:endParaRPr lang="en-US" dirty="0"/>
          </a:p>
        </p:txBody>
      </p:sp>
      <p:sp>
        <p:nvSpPr>
          <p:cNvPr id="3" name="Content Placeholder 2"/>
          <p:cNvSpPr>
            <a:spLocks noGrp="1"/>
          </p:cNvSpPr>
          <p:nvPr>
            <p:ph idx="1"/>
          </p:nvPr>
        </p:nvSpPr>
        <p:spPr/>
        <p:txBody>
          <a:bodyPr/>
          <a:lstStyle/>
          <a:p>
            <a:r>
              <a:rPr lang="en-US" b="1" dirty="0"/>
              <a:t>Neuron</a:t>
            </a:r>
            <a:r>
              <a:rPr lang="en-US" dirty="0"/>
              <a:t>: cells in the brain that hold and carry messages</a:t>
            </a:r>
          </a:p>
          <a:p>
            <a:r>
              <a:rPr lang="en-US" b="1" dirty="0"/>
              <a:t>Axon</a:t>
            </a:r>
            <a:r>
              <a:rPr lang="en-US" dirty="0"/>
              <a:t>: long fiber that connects neurons – this is how the messages get sent between neurons</a:t>
            </a:r>
          </a:p>
          <a:p>
            <a:endParaRPr lang="en-US" u="sng" dirty="0" smtClean="0">
              <a:hlinkClick r:id="rId2"/>
            </a:endParaRPr>
          </a:p>
          <a:p>
            <a:r>
              <a:rPr lang="en-US" u="sng" dirty="0" smtClean="0">
                <a:hlinkClick r:id="rId2"/>
              </a:rPr>
              <a:t>https</a:t>
            </a:r>
            <a:r>
              <a:rPr lang="en-US" u="sng" dirty="0">
                <a:hlinkClick r:id="rId2"/>
              </a:rPr>
              <a:t>://</a:t>
            </a:r>
            <a:r>
              <a:rPr lang="en-US" u="sng" dirty="0" smtClean="0">
                <a:hlinkClick r:id="rId2"/>
              </a:rPr>
              <a:t>www.youtube.com/watch?v=WtKJrB5rOKs</a:t>
            </a:r>
            <a:endParaRPr lang="en-US" u="sng" dirty="0" smtClean="0"/>
          </a:p>
          <a:p>
            <a:endParaRPr lang="en-US" u="sng" dirty="0"/>
          </a:p>
          <a:p>
            <a:endParaRPr lang="en-US" dirty="0"/>
          </a:p>
        </p:txBody>
      </p:sp>
    </p:spTree>
    <p:extLst>
      <p:ext uri="{BB962C8B-B14F-4D97-AF65-F5344CB8AC3E}">
        <p14:creationId xmlns:p14="http://schemas.microsoft.com/office/powerpoint/2010/main" val="1615703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Questions</a:t>
            </a:r>
            <a:endParaRPr lang="en-US" dirty="0"/>
          </a:p>
        </p:txBody>
      </p:sp>
      <p:sp>
        <p:nvSpPr>
          <p:cNvPr id="3" name="Content Placeholder 2"/>
          <p:cNvSpPr>
            <a:spLocks noGrp="1"/>
          </p:cNvSpPr>
          <p:nvPr>
            <p:ph idx="1"/>
          </p:nvPr>
        </p:nvSpPr>
        <p:spPr/>
        <p:txBody>
          <a:bodyPr>
            <a:normAutofit lnSpcReduction="10000"/>
          </a:bodyPr>
          <a:lstStyle/>
          <a:p>
            <a:r>
              <a:rPr lang="en-US" dirty="0"/>
              <a:t>How do people become more intelligent?</a:t>
            </a:r>
          </a:p>
          <a:p>
            <a:r>
              <a:rPr lang="en-US" dirty="0"/>
              <a:t> </a:t>
            </a:r>
            <a:r>
              <a:rPr lang="en-US" dirty="0" smtClean="0"/>
              <a:t>How </a:t>
            </a:r>
            <a:r>
              <a:rPr lang="en-US" dirty="0"/>
              <a:t>does the diagram of the neurons “At birth vs. At age 6” demonstrate this? </a:t>
            </a:r>
          </a:p>
          <a:p>
            <a:r>
              <a:rPr lang="en-US" dirty="0" smtClean="0"/>
              <a:t>How </a:t>
            </a:r>
            <a:r>
              <a:rPr lang="en-US" dirty="0"/>
              <a:t>does the second diagram of the nerves of the animal living in a cage vs. an animal living with other animals and toys demonstrate this?</a:t>
            </a:r>
          </a:p>
          <a:p>
            <a:r>
              <a:rPr lang="en-US" dirty="0"/>
              <a:t> </a:t>
            </a:r>
            <a:r>
              <a:rPr lang="en-US" dirty="0" smtClean="0"/>
              <a:t>How </a:t>
            </a:r>
            <a:r>
              <a:rPr lang="en-US" dirty="0"/>
              <a:t>are our brains like muscles?</a:t>
            </a:r>
          </a:p>
          <a:p>
            <a:r>
              <a:rPr lang="en-US" dirty="0"/>
              <a:t> </a:t>
            </a:r>
            <a:r>
              <a:rPr lang="en-US" dirty="0" smtClean="0"/>
              <a:t>When </a:t>
            </a:r>
            <a:r>
              <a:rPr lang="en-US" dirty="0"/>
              <a:t>do our brains grow the most? (Clarify here that it is when you challenge your brain or get an answer wrong and then figure out strategies to correct your mistake!)</a:t>
            </a:r>
          </a:p>
          <a:p>
            <a:endParaRPr lang="en-US" dirty="0"/>
          </a:p>
        </p:txBody>
      </p:sp>
    </p:spTree>
    <p:extLst>
      <p:ext uri="{BB962C8B-B14F-4D97-AF65-F5344CB8AC3E}">
        <p14:creationId xmlns:p14="http://schemas.microsoft.com/office/powerpoint/2010/main" val="255832037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1328</TotalTime>
  <Words>2233</Words>
  <Application>Microsoft Office PowerPoint</Application>
  <PresentationFormat>On-screen Show (4:3)</PresentationFormat>
  <Paragraphs>308</Paragraphs>
  <Slides>77</Slides>
  <Notes>7</Notes>
  <HiddenSlides>0</HiddenSlides>
  <MMClips>8</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79" baseType="lpstr">
      <vt:lpstr>Flow</vt:lpstr>
      <vt:lpstr>Acrobat Document</vt:lpstr>
      <vt:lpstr>Positive Psychology</vt:lpstr>
      <vt:lpstr>PowerPoint Presentation</vt:lpstr>
      <vt:lpstr>Positive Psychology is…</vt:lpstr>
      <vt:lpstr>Brainstorm</vt:lpstr>
      <vt:lpstr>Post Your Notes</vt:lpstr>
      <vt:lpstr>Can Money Buy Happiness?</vt:lpstr>
      <vt:lpstr>Day 2</vt:lpstr>
      <vt:lpstr>Quick Brain Chat</vt:lpstr>
      <vt:lpstr>Discussion Questions</vt:lpstr>
      <vt:lpstr>Neuroplasticity</vt:lpstr>
      <vt:lpstr>PowerPoint Presentation</vt:lpstr>
      <vt:lpstr>Grow Your Brain </vt:lpstr>
      <vt:lpstr>Example</vt:lpstr>
      <vt:lpstr>Tape your new Brain Connection</vt:lpstr>
      <vt:lpstr>Discussion</vt:lpstr>
      <vt:lpstr>Exit Ticket</vt:lpstr>
      <vt:lpstr>Day 3</vt:lpstr>
      <vt:lpstr>PowerPoint Presentation</vt:lpstr>
      <vt:lpstr>Neuron Maze</vt:lpstr>
      <vt:lpstr>Discussion</vt:lpstr>
      <vt:lpstr>Exit Slip</vt:lpstr>
      <vt:lpstr>Day 4</vt:lpstr>
      <vt:lpstr>The Power of Belief</vt:lpstr>
      <vt:lpstr>PowerPoint Presentation</vt:lpstr>
      <vt:lpstr>He’s missed over 9000 shots, and lost almost 300 games. He was trusted to make the winning shot 26 times and didn’t make them. </vt:lpstr>
      <vt:lpstr>Day 5</vt:lpstr>
      <vt:lpstr>He’s also considered to be one of the greatest basketball players of all time. </vt:lpstr>
      <vt:lpstr>Growth Mindset Examples</vt:lpstr>
      <vt:lpstr>Your job</vt:lpstr>
      <vt:lpstr>Day 6</vt:lpstr>
      <vt:lpstr>PowerPoint Presentation</vt:lpstr>
      <vt:lpstr>Teacher letter</vt:lpstr>
      <vt:lpstr>PowerPoint Presentation</vt:lpstr>
      <vt:lpstr>PowerPoint Presentation</vt:lpstr>
      <vt:lpstr>Day 7</vt:lpstr>
      <vt:lpstr>Stress</vt:lpstr>
      <vt:lpstr>The “Upstairs” and “Downstairs” Brain</vt:lpstr>
      <vt:lpstr>When studying the teenage brain, researchers found that teens used their “reactive” part of their brain to decide which emotions were being shown.</vt:lpstr>
      <vt:lpstr>PowerPoint Presentation</vt:lpstr>
      <vt:lpstr>Reacting vs. Responding </vt:lpstr>
      <vt:lpstr>Reacting Vs. Responding</vt:lpstr>
      <vt:lpstr>Day 8</vt:lpstr>
      <vt:lpstr>Videos on Stress and the Power of Positivity</vt:lpstr>
      <vt:lpstr>Experiential Exercise </vt:lpstr>
      <vt:lpstr>Experiential Exercise </vt:lpstr>
      <vt:lpstr>Experiential Exercise</vt:lpstr>
      <vt:lpstr>Experiential Exercise</vt:lpstr>
      <vt:lpstr>Experiential Exercise</vt:lpstr>
      <vt:lpstr>Then…</vt:lpstr>
      <vt:lpstr>What do you notice?</vt:lpstr>
      <vt:lpstr>Day 9</vt:lpstr>
      <vt:lpstr>PowerPoint Presentation</vt:lpstr>
      <vt:lpstr>PowerPoint Presentation</vt:lpstr>
      <vt:lpstr>PowerPoint Presentation</vt:lpstr>
      <vt:lpstr>Exit Ticket – answer below your journal entry for today</vt:lpstr>
      <vt:lpstr>Day 10</vt:lpstr>
      <vt:lpstr>Different Types of Mindfulness</vt:lpstr>
      <vt:lpstr>Guided Imagery</vt:lpstr>
      <vt:lpstr>Guided Imagery</vt:lpstr>
      <vt:lpstr>Tactile Meditation</vt:lpstr>
      <vt:lpstr>Tactile Meditation</vt:lpstr>
      <vt:lpstr>Breath Meditation</vt:lpstr>
      <vt:lpstr>Breath Meditation</vt:lpstr>
      <vt:lpstr>Yoga</vt:lpstr>
      <vt:lpstr>Yoga</vt:lpstr>
      <vt:lpstr>Body Scan</vt:lpstr>
      <vt:lpstr>Body Scan</vt:lpstr>
      <vt:lpstr>Mindful Eating</vt:lpstr>
      <vt:lpstr>PowerPoint Presentation</vt:lpstr>
      <vt:lpstr>Progressive Muscle Relaxation</vt:lpstr>
      <vt:lpstr>Progressive Muscle Relaxation</vt:lpstr>
      <vt:lpstr>Fifth Grade Buddies</vt:lpstr>
      <vt:lpstr>SAMPLE MINDSET POSTERS </vt:lpstr>
      <vt:lpstr>Sample Poster</vt:lpstr>
      <vt:lpstr>Sample Poster</vt:lpstr>
      <vt:lpstr>Sample Video</vt:lpstr>
      <vt:lpstr>Show the Sample Presentation on Guided Imagery attached in the Mind[set]fulness folder</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Positive Psychology</dc:title>
  <dc:creator>Abigail Drake</dc:creator>
  <cp:lastModifiedBy>Abigail Drake</cp:lastModifiedBy>
  <cp:revision>15</cp:revision>
  <dcterms:created xsi:type="dcterms:W3CDTF">2015-06-11T18:30:55Z</dcterms:created>
  <dcterms:modified xsi:type="dcterms:W3CDTF">2015-06-12T18:47:57Z</dcterms:modified>
</cp:coreProperties>
</file>