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4" d="100"/>
          <a:sy n="84" d="100"/>
        </p:scale>
        <p:origin x="2892" y="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84294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73465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0560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96776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42807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51744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17587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53821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5229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0520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627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B7DDDF-62B3-4637-AA46-3924C78E88B6}" type="datetimeFigureOut">
              <a:rPr lang="en-US" smtClean="0"/>
              <a:t>6/16/2016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454A4A-18FD-43BA-B10F-0CF63EA0135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69578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149747" y="541442"/>
            <a:ext cx="260116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 smtClean="0"/>
              <a:t>Performance Task </a:t>
            </a:r>
          </a:p>
          <a:p>
            <a:pPr algn="ctr"/>
            <a:r>
              <a:rPr lang="en-US" sz="2400" b="1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Science: </a:t>
            </a:r>
            <a:r>
              <a:rPr lang="en-US" sz="24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Weather</a:t>
            </a:r>
            <a:endParaRPr lang="en-US" sz="3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55574" y="1231707"/>
            <a:ext cx="6389511" cy="816223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0" lv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070C0"/>
              </a:buClr>
            </a:pPr>
            <a:r>
              <a:rPr lang="en-US" sz="1600" b="1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Objective:</a:t>
            </a:r>
          </a:p>
          <a:p>
            <a:pPr lvl="0"/>
            <a:r>
              <a:rPr lang="en-US" sz="1400" dirty="0" smtClean="0"/>
              <a:t>You will use </a:t>
            </a:r>
            <a:r>
              <a:rPr lang="en-US" sz="1400" dirty="0"/>
              <a:t>meteorologists’ instruments and technology to collect, record, and compare data related to day-to-day weather conditions in different locations. </a:t>
            </a:r>
            <a:r>
              <a:rPr lang="en-US" sz="1400" dirty="0" smtClean="0"/>
              <a:t>Then you will use </a:t>
            </a:r>
            <a:r>
              <a:rPr lang="en-US" sz="1400" dirty="0"/>
              <a:t>the information and data obtained to write about which location would be the better place for a field trip of </a:t>
            </a:r>
            <a:r>
              <a:rPr lang="en-US" sz="1400" dirty="0" smtClean="0"/>
              <a:t>your </a:t>
            </a:r>
            <a:r>
              <a:rPr lang="en-US" sz="1400" dirty="0"/>
              <a:t>choice. </a:t>
            </a:r>
            <a:endParaRPr lang="en-US" sz="1400" dirty="0" smtClean="0"/>
          </a:p>
          <a:p>
            <a:pPr lvl="0"/>
            <a:endParaRPr lang="en-US" sz="1400" dirty="0" smtClean="0"/>
          </a:p>
          <a:p>
            <a:pPr lvl="0"/>
            <a:r>
              <a:rPr lang="en-US" sz="1600" b="1" dirty="0" smtClean="0"/>
              <a:t>Steps:</a:t>
            </a:r>
          </a:p>
          <a:p>
            <a:pPr marL="285750" lvl="0" indent="-285750">
              <a:buFont typeface="Wingdings" panose="05000000000000000000" pitchFamily="2" charset="2"/>
              <a:buChar char="q"/>
            </a:pPr>
            <a:r>
              <a:rPr lang="en-US" sz="1400" b="1" dirty="0" smtClean="0"/>
              <a:t>Step 1: </a:t>
            </a:r>
            <a:r>
              <a:rPr lang="en-US" sz="1400" dirty="0" smtClean="0"/>
              <a:t>Observe, measure, and record last three (3) days of local weather data to include air temperature, wind direction, wind speed, and precipitation using meteorologists</a:t>
            </a:r>
            <a:r>
              <a:rPr lang="en-US" sz="1400" dirty="0"/>
              <a:t>’ instruments and </a:t>
            </a:r>
            <a:r>
              <a:rPr lang="en-US" sz="1400" dirty="0" smtClean="0"/>
              <a:t>technology.</a:t>
            </a:r>
          </a:p>
          <a:p>
            <a:pPr marL="285750" lvl="0" indent="-285750">
              <a:buFont typeface="Wingdings" panose="05000000000000000000" pitchFamily="2" charset="2"/>
              <a:buChar char="q"/>
            </a:pPr>
            <a:r>
              <a:rPr lang="en-US" sz="1400" b="1" dirty="0" smtClean="0"/>
              <a:t>Step 2: </a:t>
            </a:r>
            <a:r>
              <a:rPr lang="en-US" sz="1400" dirty="0" smtClean="0"/>
              <a:t>Select a field trip destination of your choice (must be outside of San Antonio, TX).</a:t>
            </a:r>
          </a:p>
          <a:p>
            <a:pPr marL="285750" lvl="0" indent="-285750">
              <a:buFont typeface="Wingdings" panose="05000000000000000000" pitchFamily="2" charset="2"/>
              <a:buChar char="q"/>
            </a:pPr>
            <a:r>
              <a:rPr lang="en-US" sz="1400" b="1" dirty="0" smtClean="0"/>
              <a:t>Step 3: </a:t>
            </a:r>
            <a:r>
              <a:rPr lang="en-US" sz="1400" dirty="0" smtClean="0"/>
              <a:t>Locate the last three (3) days of weather at your selected destination using technology.</a:t>
            </a:r>
          </a:p>
          <a:p>
            <a:pPr marL="285750" lvl="0" indent="-285750">
              <a:buFont typeface="Wingdings" panose="05000000000000000000" pitchFamily="2" charset="2"/>
              <a:buChar char="q"/>
            </a:pPr>
            <a:r>
              <a:rPr lang="en-US" sz="1400" b="1" dirty="0" smtClean="0"/>
              <a:t>Step 4: </a:t>
            </a:r>
            <a:r>
              <a:rPr lang="en-US" sz="1400" dirty="0" smtClean="0"/>
              <a:t>Record and compare the data from both locations using a MS Excel </a:t>
            </a:r>
            <a:r>
              <a:rPr lang="en-US" sz="1400" dirty="0" smtClean="0"/>
              <a:t>Spreadsheet or MS PowerPoint Presentation.</a:t>
            </a:r>
            <a:endParaRPr lang="en-US" sz="1400" dirty="0" smtClean="0"/>
          </a:p>
          <a:p>
            <a:pPr marL="285750" lvl="0" indent="-285750">
              <a:buFont typeface="Wingdings" panose="05000000000000000000" pitchFamily="2" charset="2"/>
              <a:buChar char="q"/>
            </a:pPr>
            <a:r>
              <a:rPr lang="en-US" sz="1400" b="1" dirty="0" smtClean="0"/>
              <a:t>Step 5: </a:t>
            </a:r>
            <a:r>
              <a:rPr lang="en-US" sz="1400" dirty="0" smtClean="0"/>
              <a:t>Use the information and data obtained to write about which location would be the better place for a field trip.</a:t>
            </a:r>
          </a:p>
          <a:p>
            <a:pPr marL="285750" lvl="0" indent="-285750">
              <a:buFont typeface="Wingdings" panose="05000000000000000000" pitchFamily="2" charset="2"/>
              <a:buChar char="q"/>
            </a:pPr>
            <a:endParaRPr lang="en-US" sz="1400" dirty="0"/>
          </a:p>
          <a:p>
            <a:pPr lvl="0"/>
            <a:r>
              <a:rPr lang="en-US" sz="1400" b="1" dirty="0" smtClean="0"/>
              <a:t>Products:</a:t>
            </a:r>
          </a:p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sz="1400" b="1" dirty="0" smtClean="0"/>
              <a:t>Product </a:t>
            </a:r>
            <a:r>
              <a:rPr lang="en-US" sz="1400" b="1" dirty="0"/>
              <a:t>1: </a:t>
            </a:r>
            <a:r>
              <a:rPr lang="en-US" sz="1400" dirty="0" smtClean="0"/>
              <a:t>A spreadsheet or presentation with </a:t>
            </a:r>
            <a:r>
              <a:rPr lang="en-US" sz="1400" dirty="0" smtClean="0"/>
              <a:t>data from each location compared using a chart, graph, table, and/or map.</a:t>
            </a:r>
          </a:p>
          <a:p>
            <a:pPr marL="519113" lvl="1" indent="-228600">
              <a:buFont typeface="Courier New" panose="02070309020205020404" pitchFamily="49" charset="0"/>
              <a:buChar char="o"/>
              <a:tabLst>
                <a:tab pos="971550" algn="l"/>
              </a:tabLst>
            </a:pPr>
            <a:r>
              <a:rPr lang="en-US" sz="1400" dirty="0" smtClean="0"/>
              <a:t>Three (3) days of </a:t>
            </a:r>
            <a:r>
              <a:rPr lang="en-US" sz="1400" dirty="0" smtClean="0"/>
              <a:t>clear and accurate local </a:t>
            </a:r>
            <a:r>
              <a:rPr lang="en-US" sz="1400" dirty="0" smtClean="0"/>
              <a:t>weather data </a:t>
            </a:r>
            <a:r>
              <a:rPr lang="en-US" sz="1400" dirty="0" smtClean="0"/>
              <a:t>to include air </a:t>
            </a:r>
            <a:r>
              <a:rPr lang="en-US" sz="1400" dirty="0"/>
              <a:t>temperature, wind direction, wind speed, and </a:t>
            </a:r>
            <a:r>
              <a:rPr lang="en-US" sz="1400" dirty="0" smtClean="0"/>
              <a:t>precipitation.</a:t>
            </a:r>
          </a:p>
          <a:p>
            <a:pPr marL="519113" lvl="1" indent="-228600">
              <a:buFont typeface="Courier New" panose="02070309020205020404" pitchFamily="49" charset="0"/>
              <a:buChar char="o"/>
              <a:tabLst>
                <a:tab pos="971550" algn="l"/>
              </a:tabLst>
            </a:pPr>
            <a:r>
              <a:rPr lang="en-US" sz="1400" dirty="0" smtClean="0"/>
              <a:t>Three </a:t>
            </a:r>
            <a:r>
              <a:rPr lang="en-US" sz="1400" dirty="0"/>
              <a:t>(3) days of clear and accurate </a:t>
            </a:r>
            <a:r>
              <a:rPr lang="en-US" sz="1400" dirty="0" smtClean="0"/>
              <a:t>destination </a:t>
            </a:r>
            <a:r>
              <a:rPr lang="en-US" sz="1400" dirty="0"/>
              <a:t>weather data to include </a:t>
            </a:r>
            <a:r>
              <a:rPr lang="en-US" sz="1400" dirty="0" smtClean="0"/>
              <a:t>air </a:t>
            </a:r>
            <a:r>
              <a:rPr lang="en-US" sz="1400" dirty="0"/>
              <a:t>temperature, wind direction, wind speed, and </a:t>
            </a:r>
            <a:r>
              <a:rPr lang="en-US" sz="1400" dirty="0" smtClean="0"/>
              <a:t>precipitation.</a:t>
            </a:r>
          </a:p>
          <a:p>
            <a:pPr marL="519113" lvl="1" indent="-228600">
              <a:buFont typeface="Courier New" panose="02070309020205020404" pitchFamily="49" charset="0"/>
              <a:buChar char="o"/>
              <a:tabLst>
                <a:tab pos="971550" algn="l"/>
              </a:tabLst>
            </a:pPr>
            <a:r>
              <a:rPr lang="en-US" sz="1400" dirty="0" smtClean="0"/>
              <a:t>Data </a:t>
            </a:r>
            <a:r>
              <a:rPr lang="en-US" sz="1400" dirty="0"/>
              <a:t>from each location </a:t>
            </a:r>
            <a:r>
              <a:rPr lang="en-US" sz="1400" dirty="0" smtClean="0"/>
              <a:t>clearly and accurately compared </a:t>
            </a:r>
            <a:r>
              <a:rPr lang="en-US" sz="1400" dirty="0"/>
              <a:t>using a chart, graph, table, and/or map</a:t>
            </a:r>
            <a:r>
              <a:rPr lang="en-US" sz="1400" dirty="0" smtClean="0"/>
              <a:t>.</a:t>
            </a:r>
            <a:endParaRPr lang="en-US" sz="1400" dirty="0" smtClean="0"/>
          </a:p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sz="1400" b="1" dirty="0" smtClean="0"/>
              <a:t>Product 2: </a:t>
            </a:r>
            <a:r>
              <a:rPr lang="en-US" sz="1400" dirty="0" smtClean="0"/>
              <a:t>A</a:t>
            </a:r>
            <a:r>
              <a:rPr lang="en-US" sz="1400" b="1" dirty="0" smtClean="0"/>
              <a:t> </a:t>
            </a:r>
            <a:r>
              <a:rPr lang="en-US" sz="1400" dirty="0"/>
              <a:t>h</a:t>
            </a:r>
            <a:r>
              <a:rPr lang="en-US" sz="1400" dirty="0" smtClean="0"/>
              <a:t>andwritten </a:t>
            </a:r>
            <a:r>
              <a:rPr lang="en-US" sz="1400" dirty="0" smtClean="0"/>
              <a:t>paper with an explanation of </a:t>
            </a:r>
            <a:r>
              <a:rPr lang="en-US" sz="1400" dirty="0" smtClean="0"/>
              <a:t>your choice of a </a:t>
            </a:r>
            <a:r>
              <a:rPr lang="en-US" sz="1400" dirty="0" smtClean="0"/>
              <a:t>better </a:t>
            </a:r>
            <a:r>
              <a:rPr lang="en-US" sz="1400" dirty="0"/>
              <a:t>place for a field </a:t>
            </a:r>
            <a:r>
              <a:rPr lang="en-US" sz="1400" dirty="0" smtClean="0"/>
              <a:t>trip using the data for product 1.</a:t>
            </a:r>
          </a:p>
          <a:p>
            <a:pPr marL="457200" indent="-228600">
              <a:buFont typeface="Courier New" panose="02070309020205020404" pitchFamily="49" charset="0"/>
              <a:buChar char="o"/>
            </a:pPr>
            <a:r>
              <a:rPr lang="en-US" sz="1400" dirty="0"/>
              <a:t>Specific and detailed writing about the location that would be the better place to take a field trip</a:t>
            </a:r>
            <a:r>
              <a:rPr lang="en-US" sz="1400" dirty="0" smtClean="0"/>
              <a:t>.</a:t>
            </a:r>
          </a:p>
          <a:p>
            <a:pPr marL="457200" indent="-228600">
              <a:buFont typeface="Courier New" panose="02070309020205020404" pitchFamily="49" charset="0"/>
              <a:buChar char="o"/>
            </a:pPr>
            <a:r>
              <a:rPr lang="en-US" sz="1400" dirty="0"/>
              <a:t>Accurate grade-level appropriate science vocabulary to describe and compare the day-to-day weather conditions in the two different </a:t>
            </a:r>
            <a:r>
              <a:rPr lang="en-US" sz="1400" dirty="0" smtClean="0"/>
              <a:t>locations.</a:t>
            </a:r>
            <a:r>
              <a:rPr lang="en-US" sz="1400" dirty="0"/>
              <a:t> </a:t>
            </a:r>
          </a:p>
          <a:p>
            <a:pPr marL="457200" indent="-228600">
              <a:buFont typeface="Courier New" panose="02070309020205020404" pitchFamily="49" charset="0"/>
              <a:buChar char="o"/>
            </a:pPr>
            <a:r>
              <a:rPr lang="en-US" sz="1400" dirty="0" smtClean="0"/>
              <a:t>Reasonable and supported </a:t>
            </a:r>
            <a:r>
              <a:rPr lang="en-US" sz="1400" dirty="0"/>
              <a:t>explanation for the choice of location that would be the better place to take a field trip</a:t>
            </a:r>
            <a:r>
              <a:rPr lang="en-US" sz="1400" dirty="0" smtClean="0"/>
              <a:t>.</a:t>
            </a:r>
            <a:endParaRPr lang="en-US" sz="1400" dirty="0"/>
          </a:p>
        </p:txBody>
      </p:sp>
      <p:sp>
        <p:nvSpPr>
          <p:cNvPr id="15" name="TextBox 14"/>
          <p:cNvSpPr txBox="1"/>
          <p:nvPr/>
        </p:nvSpPr>
        <p:spPr>
          <a:xfrm>
            <a:off x="246745" y="145148"/>
            <a:ext cx="39757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Name: ___________________________</a:t>
            </a:r>
            <a:endParaRPr lang="en-US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257800" y="191468"/>
            <a:ext cx="1248508" cy="13902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997886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150</TotalTime>
  <Words>342</Words>
  <Application>Microsoft Office PowerPoint</Application>
  <PresentationFormat>Letter Paper (8.5x11 in)</PresentationFormat>
  <Paragraphs>22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Calibri</vt:lpstr>
      <vt:lpstr>Calibri Light</vt:lpstr>
      <vt:lpstr>Courier New</vt:lpstr>
      <vt:lpstr>Times New Roman</vt:lpstr>
      <vt:lpstr>Wingdings</vt:lpstr>
      <vt:lpstr>Office Theme</vt:lpstr>
      <vt:lpstr>PowerPoint Presentation</vt:lpstr>
    </vt:vector>
  </TitlesOfParts>
  <Company>Trinity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ncate</dc:creator>
  <cp:lastModifiedBy>ncate</cp:lastModifiedBy>
  <cp:revision>19</cp:revision>
  <dcterms:created xsi:type="dcterms:W3CDTF">2016-06-15T18:40:17Z</dcterms:created>
  <dcterms:modified xsi:type="dcterms:W3CDTF">2016-06-16T16:14:07Z</dcterms:modified>
</cp:coreProperties>
</file>

<file path=docProps/thumbnail.jpeg>
</file>