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8" r:id="rId1"/>
  </p:sldMasterIdLst>
  <p:sldIdLst>
    <p:sldId id="256" r:id="rId2"/>
    <p:sldId id="260" r:id="rId3"/>
    <p:sldId id="257" r:id="rId4"/>
    <p:sldId id="258" r:id="rId5"/>
    <p:sldId id="259" r:id="rId6"/>
    <p:sldId id="261" r:id="rId7"/>
    <p:sldId id="262" r:id="rId8"/>
    <p:sldId id="265" r:id="rId9"/>
    <p:sldId id="263" r:id="rId10"/>
    <p:sldId id="264" r:id="rId11"/>
    <p:sldId id="271" r:id="rId12"/>
    <p:sldId id="267" r:id="rId13"/>
    <p:sldId id="270" r:id="rId14"/>
    <p:sldId id="266" r:id="rId15"/>
    <p:sldId id="268" r:id="rId16"/>
    <p:sldId id="269" r:id="rId17"/>
    <p:sldId id="272" r:id="rId18"/>
    <p:sldId id="273" r:id="rId19"/>
    <p:sldId id="282" r:id="rId20"/>
    <p:sldId id="283" r:id="rId21"/>
    <p:sldId id="284" r:id="rId22"/>
    <p:sldId id="285" r:id="rId23"/>
    <p:sldId id="281" r:id="rId24"/>
    <p:sldId id="286" r:id="rId25"/>
    <p:sldId id="280" r:id="rId26"/>
    <p:sldId id="274" r:id="rId27"/>
    <p:sldId id="275" r:id="rId28"/>
    <p:sldId id="287" r:id="rId29"/>
    <p:sldId id="279" r:id="rId30"/>
    <p:sldId id="277" r:id="rId31"/>
    <p:sldId id="288" r:id="rId32"/>
    <p:sldId id="28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0" autoAdjust="0"/>
    <p:restoredTop sz="94660"/>
  </p:normalViewPr>
  <p:slideViewPr>
    <p:cSldViewPr snapToGrid="0">
      <p:cViewPr varScale="1">
        <p:scale>
          <a:sx n="29" d="100"/>
          <a:sy n="29" d="100"/>
        </p:scale>
        <p:origin x="90" y="8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5822BF7-9C5D-433C-93F2-EEEFAA721F78}" type="datetimeFigureOut">
              <a:rPr lang="en-US" smtClean="0"/>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7A99CC-0105-4C48-8B2E-E136D8DE0859}" type="slidenum">
              <a:rPr lang="en-US" smtClean="0"/>
              <a:t>‹#›</a:t>
            </a:fld>
            <a:endParaRPr lang="en-US"/>
          </a:p>
        </p:txBody>
      </p:sp>
    </p:spTree>
    <p:extLst>
      <p:ext uri="{BB962C8B-B14F-4D97-AF65-F5344CB8AC3E}">
        <p14:creationId xmlns:p14="http://schemas.microsoft.com/office/powerpoint/2010/main" val="3717493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822BF7-9C5D-433C-93F2-EEEFAA721F78}" type="datetimeFigureOut">
              <a:rPr lang="en-US" smtClean="0"/>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7A99CC-0105-4C48-8B2E-E136D8DE0859}" type="slidenum">
              <a:rPr lang="en-US" smtClean="0"/>
              <a:t>‹#›</a:t>
            </a:fld>
            <a:endParaRPr lang="en-US"/>
          </a:p>
        </p:txBody>
      </p:sp>
    </p:spTree>
    <p:extLst>
      <p:ext uri="{BB962C8B-B14F-4D97-AF65-F5344CB8AC3E}">
        <p14:creationId xmlns:p14="http://schemas.microsoft.com/office/powerpoint/2010/main" val="634583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822BF7-9C5D-433C-93F2-EEEFAA721F78}" type="datetimeFigureOut">
              <a:rPr lang="en-US" smtClean="0"/>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7A99CC-0105-4C48-8B2E-E136D8DE0859}" type="slidenum">
              <a:rPr lang="en-US" smtClean="0"/>
              <a:t>‹#›</a:t>
            </a:fld>
            <a:endParaRPr lang="en-US"/>
          </a:p>
        </p:txBody>
      </p:sp>
    </p:spTree>
    <p:extLst>
      <p:ext uri="{BB962C8B-B14F-4D97-AF65-F5344CB8AC3E}">
        <p14:creationId xmlns:p14="http://schemas.microsoft.com/office/powerpoint/2010/main" val="223885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822BF7-9C5D-433C-93F2-EEEFAA721F78}" type="datetimeFigureOut">
              <a:rPr lang="en-US" smtClean="0"/>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7A99CC-0105-4C48-8B2E-E136D8DE0859}" type="slidenum">
              <a:rPr lang="en-US" smtClean="0"/>
              <a:t>‹#›</a:t>
            </a:fld>
            <a:endParaRPr lang="en-US"/>
          </a:p>
        </p:txBody>
      </p:sp>
    </p:spTree>
    <p:extLst>
      <p:ext uri="{BB962C8B-B14F-4D97-AF65-F5344CB8AC3E}">
        <p14:creationId xmlns:p14="http://schemas.microsoft.com/office/powerpoint/2010/main" val="816687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822BF7-9C5D-433C-93F2-EEEFAA721F78}" type="datetimeFigureOut">
              <a:rPr lang="en-US" smtClean="0"/>
              <a:t>6/11/2015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7A99CC-0105-4C48-8B2E-E136D8DE0859}" type="slidenum">
              <a:rPr lang="en-US" smtClean="0"/>
              <a:t>‹#›</a:t>
            </a:fld>
            <a:endParaRPr lang="en-US"/>
          </a:p>
        </p:txBody>
      </p:sp>
    </p:spTree>
    <p:extLst>
      <p:ext uri="{BB962C8B-B14F-4D97-AF65-F5344CB8AC3E}">
        <p14:creationId xmlns:p14="http://schemas.microsoft.com/office/powerpoint/2010/main" val="2600187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822BF7-9C5D-433C-93F2-EEEFAA721F78}" type="datetimeFigureOut">
              <a:rPr lang="en-US" smtClean="0"/>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7A99CC-0105-4C48-8B2E-E136D8DE0859}" type="slidenum">
              <a:rPr lang="en-US" smtClean="0"/>
              <a:t>‹#›</a:t>
            </a:fld>
            <a:endParaRPr lang="en-US"/>
          </a:p>
        </p:txBody>
      </p:sp>
    </p:spTree>
    <p:extLst>
      <p:ext uri="{BB962C8B-B14F-4D97-AF65-F5344CB8AC3E}">
        <p14:creationId xmlns:p14="http://schemas.microsoft.com/office/powerpoint/2010/main" val="1798672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822BF7-9C5D-433C-93F2-EEEFAA721F78}" type="datetimeFigureOut">
              <a:rPr lang="en-US" smtClean="0"/>
              <a:t>6/11/2015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7A99CC-0105-4C48-8B2E-E136D8DE0859}" type="slidenum">
              <a:rPr lang="en-US" smtClean="0"/>
              <a:t>‹#›</a:t>
            </a:fld>
            <a:endParaRPr lang="en-US"/>
          </a:p>
        </p:txBody>
      </p:sp>
    </p:spTree>
    <p:extLst>
      <p:ext uri="{BB962C8B-B14F-4D97-AF65-F5344CB8AC3E}">
        <p14:creationId xmlns:p14="http://schemas.microsoft.com/office/powerpoint/2010/main" val="1874324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822BF7-9C5D-433C-93F2-EEEFAA721F78}" type="datetimeFigureOut">
              <a:rPr lang="en-US" smtClean="0"/>
              <a:t>6/11/2015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7A99CC-0105-4C48-8B2E-E136D8DE0859}" type="slidenum">
              <a:rPr lang="en-US" smtClean="0"/>
              <a:t>‹#›</a:t>
            </a:fld>
            <a:endParaRPr lang="en-US"/>
          </a:p>
        </p:txBody>
      </p:sp>
    </p:spTree>
    <p:extLst>
      <p:ext uri="{BB962C8B-B14F-4D97-AF65-F5344CB8AC3E}">
        <p14:creationId xmlns:p14="http://schemas.microsoft.com/office/powerpoint/2010/main" val="404232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822BF7-9C5D-433C-93F2-EEEFAA721F78}" type="datetimeFigureOut">
              <a:rPr lang="en-US" smtClean="0"/>
              <a:t>6/11/2015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7A99CC-0105-4C48-8B2E-E136D8DE0859}" type="slidenum">
              <a:rPr lang="en-US" smtClean="0"/>
              <a:t>‹#›</a:t>
            </a:fld>
            <a:endParaRPr lang="en-US"/>
          </a:p>
        </p:txBody>
      </p:sp>
    </p:spTree>
    <p:extLst>
      <p:ext uri="{BB962C8B-B14F-4D97-AF65-F5344CB8AC3E}">
        <p14:creationId xmlns:p14="http://schemas.microsoft.com/office/powerpoint/2010/main" val="2109949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822BF7-9C5D-433C-93F2-EEEFAA721F78}" type="datetimeFigureOut">
              <a:rPr lang="en-US" smtClean="0"/>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7A99CC-0105-4C48-8B2E-E136D8DE0859}" type="slidenum">
              <a:rPr lang="en-US" smtClean="0"/>
              <a:t>‹#›</a:t>
            </a:fld>
            <a:endParaRPr lang="en-US"/>
          </a:p>
        </p:txBody>
      </p:sp>
    </p:spTree>
    <p:extLst>
      <p:ext uri="{BB962C8B-B14F-4D97-AF65-F5344CB8AC3E}">
        <p14:creationId xmlns:p14="http://schemas.microsoft.com/office/powerpoint/2010/main" val="1117593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822BF7-9C5D-433C-93F2-EEEFAA721F78}" type="datetimeFigureOut">
              <a:rPr lang="en-US" smtClean="0"/>
              <a:t>6/11/2015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7A99CC-0105-4C48-8B2E-E136D8DE0859}" type="slidenum">
              <a:rPr lang="en-US" smtClean="0"/>
              <a:t>‹#›</a:t>
            </a:fld>
            <a:endParaRPr lang="en-US"/>
          </a:p>
        </p:txBody>
      </p:sp>
    </p:spTree>
    <p:extLst>
      <p:ext uri="{BB962C8B-B14F-4D97-AF65-F5344CB8AC3E}">
        <p14:creationId xmlns:p14="http://schemas.microsoft.com/office/powerpoint/2010/main" val="358180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822BF7-9C5D-433C-93F2-EEEFAA721F78}" type="datetimeFigureOut">
              <a:rPr lang="en-US" smtClean="0"/>
              <a:t>6/11/2015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7A99CC-0105-4C48-8B2E-E136D8DE0859}" type="slidenum">
              <a:rPr lang="en-US" smtClean="0"/>
              <a:t>‹#›</a:t>
            </a:fld>
            <a:endParaRPr lang="en-US"/>
          </a:p>
        </p:txBody>
      </p:sp>
    </p:spTree>
    <p:extLst>
      <p:ext uri="{BB962C8B-B14F-4D97-AF65-F5344CB8AC3E}">
        <p14:creationId xmlns:p14="http://schemas.microsoft.com/office/powerpoint/2010/main" val="3116072280"/>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25.wmf"/><Relationship Id="rId5" Type="http://schemas.openxmlformats.org/officeDocument/2006/relationships/oleObject" Target="../embeddings/oleObject2.bin"/><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Torque and Rotational Motion</a:t>
            </a:r>
            <a:endParaRPr lang="en-US" dirty="0"/>
          </a:p>
        </p:txBody>
      </p:sp>
      <p:sp>
        <p:nvSpPr>
          <p:cNvPr id="3" name="Subtitle 2"/>
          <p:cNvSpPr>
            <a:spLocks noGrp="1"/>
          </p:cNvSpPr>
          <p:nvPr>
            <p:ph type="subTitle" idx="1"/>
          </p:nvPr>
        </p:nvSpPr>
        <p:spPr/>
        <p:txBody>
          <a:bodyPr/>
          <a:lstStyle/>
          <a:p>
            <a:r>
              <a:rPr lang="en-US" dirty="0" smtClean="0"/>
              <a:t>AP Physics 1</a:t>
            </a:r>
            <a:endParaRPr lang="en-US" dirty="0"/>
          </a:p>
        </p:txBody>
      </p:sp>
    </p:spTree>
    <p:extLst>
      <p:ext uri="{BB962C8B-B14F-4D97-AF65-F5344CB8AC3E}">
        <p14:creationId xmlns:p14="http://schemas.microsoft.com/office/powerpoint/2010/main" val="1974808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Acceleration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Angular acceleration is the rate of change in angular velocity with respect to time just like linear acceleration is the rate of change in linear velocity with respect to time.</a:t>
                </a:r>
              </a:p>
              <a:p>
                <a:pPr marL="0" indent="0">
                  <a:buNone/>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𝜔</m:t>
                          </m:r>
                        </m:num>
                        <m:den>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𝑡</m:t>
                          </m:r>
                        </m:den>
                      </m:f>
                    </m:oMath>
                  </m:oMathPara>
                </a14:m>
                <a:endParaRPr lang="en-US" dirty="0" smtClean="0"/>
              </a:p>
              <a:p>
                <a:r>
                  <a:rPr lang="en-US" dirty="0" smtClean="0"/>
                  <a:t>It is represented by the lower case Greek letter alpha and is measured in radians per second squared.</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241" r="-1739"/>
                </a:stretch>
              </a:blipFill>
            </p:spPr>
            <p:txBody>
              <a:bodyPr/>
              <a:lstStyle/>
              <a:p>
                <a:r>
                  <a:rPr lang="en-US">
                    <a:noFill/>
                  </a:rPr>
                  <a:t> </a:t>
                </a:r>
              </a:p>
            </p:txBody>
          </p:sp>
        </mc:Fallback>
      </mc:AlternateContent>
    </p:spTree>
    <p:extLst>
      <p:ext uri="{BB962C8B-B14F-4D97-AF65-F5344CB8AC3E}">
        <p14:creationId xmlns:p14="http://schemas.microsoft.com/office/powerpoint/2010/main" val="2411591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Acceleration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Just as with the previous two quantities, we can easily convert between angular acceleration and linear acceleration. It even follows the same relationship!</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𝑎</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ea typeface="Cambria Math" panose="02040503050406030204" pitchFamily="18" charset="0"/>
                        </a:rPr>
                        <m:t>𝛼</m:t>
                      </m:r>
                    </m:oMath>
                  </m:oMathPara>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241" r="-116"/>
                </a:stretch>
              </a:blipFill>
            </p:spPr>
            <p:txBody>
              <a:bodyPr/>
              <a:lstStyle/>
              <a:p>
                <a:r>
                  <a:rPr lang="en-US">
                    <a:noFill/>
                  </a:rPr>
                  <a:t> </a:t>
                </a:r>
              </a:p>
            </p:txBody>
          </p:sp>
        </mc:Fallback>
      </mc:AlternateContent>
    </p:spTree>
    <p:extLst>
      <p:ext uri="{BB962C8B-B14F-4D97-AF65-F5344CB8AC3E}">
        <p14:creationId xmlns:p14="http://schemas.microsoft.com/office/powerpoint/2010/main" val="365463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Acceleration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When there is angular acceleration, the angular displacement and angular velocity is effected in the same way that linear acceleration effects linear displacement and linear velocity.</a:t>
                </a:r>
              </a:p>
              <a:p>
                <a:endParaRPr lang="en-US" dirty="0" smtClean="0"/>
              </a:p>
              <a:p>
                <a:pPr marL="0" indent="0" fontAlgn="ctr">
                  <a:buNone/>
                </a:pPr>
                <a14:m>
                  <m:oMathPara xmlns:m="http://schemas.openxmlformats.org/officeDocument/2006/math">
                    <m:oMathParaPr>
                      <m:jc m:val="centerGroup"/>
                    </m:oMathParaPr>
                    <m:oMath xmlns:m="http://schemas.openxmlformats.org/officeDocument/2006/math">
                      <m:r>
                        <a:rPr lang="en-US" i="1"/>
                        <m:t>𝜃</m:t>
                      </m:r>
                      <m:r>
                        <a:rPr lang="en-US" i="1"/>
                        <m:t>=</m:t>
                      </m:r>
                      <m:sSub>
                        <m:sSubPr>
                          <m:ctrlPr>
                            <a:rPr lang="en-US" i="1"/>
                          </m:ctrlPr>
                        </m:sSubPr>
                        <m:e>
                          <m:r>
                            <a:rPr lang="en-US" i="1"/>
                            <m:t>𝜃</m:t>
                          </m:r>
                        </m:e>
                        <m:sub>
                          <m:r>
                            <a:rPr lang="en-US" i="1"/>
                            <m:t>0</m:t>
                          </m:r>
                        </m:sub>
                      </m:sSub>
                      <m:r>
                        <a:rPr lang="en-US" i="1"/>
                        <m:t>+</m:t>
                      </m:r>
                      <m:sSub>
                        <m:sSubPr>
                          <m:ctrlPr>
                            <a:rPr lang="en-US" i="1"/>
                          </m:ctrlPr>
                        </m:sSubPr>
                        <m:e>
                          <m:r>
                            <a:rPr lang="en-US" i="1"/>
                            <m:t>𝜔</m:t>
                          </m:r>
                        </m:e>
                        <m:sub>
                          <m:r>
                            <a:rPr lang="en-US" i="1"/>
                            <m:t>0</m:t>
                          </m:r>
                        </m:sub>
                      </m:sSub>
                      <m:r>
                        <a:rPr lang="en-US" i="1"/>
                        <m:t>𝑡</m:t>
                      </m:r>
                      <m:r>
                        <a:rPr lang="en-US" i="1"/>
                        <m:t>+</m:t>
                      </m:r>
                      <m:f>
                        <m:fPr>
                          <m:ctrlPr>
                            <a:rPr lang="en-US" i="1"/>
                          </m:ctrlPr>
                        </m:fPr>
                        <m:num>
                          <m:r>
                            <a:rPr lang="en-US" i="1"/>
                            <m:t>1</m:t>
                          </m:r>
                        </m:num>
                        <m:den>
                          <m:r>
                            <a:rPr lang="en-US" i="1"/>
                            <m:t>2</m:t>
                          </m:r>
                        </m:den>
                      </m:f>
                      <m:r>
                        <a:rPr lang="en-US" i="1"/>
                        <m:t>𝛼</m:t>
                      </m:r>
                      <m:sSup>
                        <m:sSupPr>
                          <m:ctrlPr>
                            <a:rPr lang="en-US" i="1"/>
                          </m:ctrlPr>
                        </m:sSupPr>
                        <m:e>
                          <m:r>
                            <a:rPr lang="en-US" i="1"/>
                            <m:t>𝑡</m:t>
                          </m:r>
                        </m:e>
                        <m:sup>
                          <m:r>
                            <a:rPr lang="en-US" i="1"/>
                            <m:t>2</m:t>
                          </m:r>
                        </m:sup>
                      </m:sSup>
                    </m:oMath>
                  </m:oMathPara>
                </a14:m>
                <a:endParaRPr lang="en-US" dirty="0"/>
              </a:p>
              <a:p>
                <a:pPr marL="0" indent="0" fontAlgn="ctr">
                  <a:buNone/>
                </a:pPr>
                <a14:m>
                  <m:oMathPara xmlns:m="http://schemas.openxmlformats.org/officeDocument/2006/math">
                    <m:oMathParaPr>
                      <m:jc m:val="centerGroup"/>
                    </m:oMathParaPr>
                    <m:oMath xmlns:m="http://schemas.openxmlformats.org/officeDocument/2006/math">
                      <m:sSub>
                        <m:sSubPr>
                          <m:ctrlPr>
                            <a:rPr lang="en-US" i="1"/>
                          </m:ctrlPr>
                        </m:sSubPr>
                        <m:e>
                          <m:r>
                            <a:rPr lang="en-US" i="1"/>
                            <m:t>𝜔</m:t>
                          </m:r>
                          <m:r>
                            <a:rPr lang="en-US" i="1"/>
                            <m:t>=</m:t>
                          </m:r>
                          <m:r>
                            <a:rPr lang="en-US" i="1"/>
                            <m:t>𝜔</m:t>
                          </m:r>
                        </m:e>
                        <m:sub>
                          <m:r>
                            <a:rPr lang="en-US" i="1"/>
                            <m:t>0</m:t>
                          </m:r>
                        </m:sub>
                      </m:sSub>
                      <m:r>
                        <a:rPr lang="en-US" i="1"/>
                        <m:t>+</m:t>
                      </m:r>
                      <m:r>
                        <a:rPr lang="en-US" i="1"/>
                        <m:t>𝛼</m:t>
                      </m:r>
                      <m:r>
                        <a:rPr lang="en-US" i="1"/>
                        <m:t>𝑡</m:t>
                      </m:r>
                    </m:oMath>
                  </m:oMathPara>
                </a14:m>
                <a:endParaRPr lang="en-US" dirty="0"/>
              </a:p>
              <a:p>
                <a:pPr marL="0" indent="0">
                  <a:buNone/>
                </a:pPr>
                <a14:m>
                  <m:oMathPara xmlns:m="http://schemas.openxmlformats.org/officeDocument/2006/math">
                    <m:oMathParaPr>
                      <m:jc m:val="centerGroup"/>
                    </m:oMathParaPr>
                    <m:oMath xmlns:m="http://schemas.openxmlformats.org/officeDocument/2006/math">
                      <m:sSup>
                        <m:sSupPr>
                          <m:ctrlPr>
                            <a:rPr lang="en-US" b="0" i="1" smtClean="0">
                              <a:latin typeface="Cambria Math" panose="02040503050406030204" pitchFamily="18" charset="0"/>
                              <a:cs typeface="Times New Roman" panose="02020603050405020304" pitchFamily="18" charset="0"/>
                            </a:rPr>
                          </m:ctrlPr>
                        </m:sSupPr>
                        <m:e>
                          <m:r>
                            <a:rPr lang="en-US" b="0" i="1" smtClean="0">
                              <a:latin typeface="Cambria Math" panose="02040503050406030204" pitchFamily="18" charset="0"/>
                              <a:ea typeface="Cambria Math" panose="02040503050406030204" pitchFamily="18" charset="0"/>
                              <a:cs typeface="Times New Roman" panose="02020603050405020304" pitchFamily="18" charset="0"/>
                            </a:rPr>
                            <m:t>𝜔</m:t>
                          </m:r>
                        </m:e>
                        <m:sup>
                          <m:r>
                            <a:rPr lang="en-US" b="0" i="1" smtClean="0">
                              <a:latin typeface="Cambria Math" panose="02040503050406030204" pitchFamily="18" charset="0"/>
                              <a:cs typeface="Times New Roman" panose="02020603050405020304" pitchFamily="18" charset="0"/>
                            </a:rPr>
                            <m:t>2</m:t>
                          </m:r>
                        </m:sup>
                      </m:sSup>
                      <m:r>
                        <a:rPr lang="en-US" b="0" i="1" smtClean="0">
                          <a:latin typeface="Cambria Math" panose="02040503050406030204" pitchFamily="18" charset="0"/>
                          <a:cs typeface="Times New Roman" panose="02020603050405020304" pitchFamily="18" charset="0"/>
                        </a:rPr>
                        <m:t>=</m:t>
                      </m:r>
                      <m:sSubSup>
                        <m:sSubSupPr>
                          <m:ctrlPr>
                            <a:rPr lang="en-US" b="0" i="1" smtClean="0">
                              <a:latin typeface="Cambria Math" panose="02040503050406030204" pitchFamily="18" charset="0"/>
                              <a:cs typeface="Times New Roman" panose="02020603050405020304" pitchFamily="18" charset="0"/>
                            </a:rPr>
                          </m:ctrlPr>
                        </m:sSubSupPr>
                        <m:e>
                          <m:r>
                            <a:rPr lang="en-US" b="0" i="1" smtClean="0">
                              <a:latin typeface="Cambria Math" panose="02040503050406030204" pitchFamily="18" charset="0"/>
                              <a:ea typeface="Cambria Math" panose="02040503050406030204" pitchFamily="18" charset="0"/>
                              <a:cs typeface="Times New Roman" panose="02020603050405020304" pitchFamily="18" charset="0"/>
                            </a:rPr>
                            <m:t>𝜔</m:t>
                          </m:r>
                        </m:e>
                        <m:sub>
                          <m:r>
                            <a:rPr lang="en-US" b="0" i="1" smtClean="0">
                              <a:latin typeface="Cambria Math" panose="02040503050406030204" pitchFamily="18" charset="0"/>
                              <a:cs typeface="Times New Roman" panose="02020603050405020304" pitchFamily="18" charset="0"/>
                            </a:rPr>
                            <m:t>0</m:t>
                          </m:r>
                        </m:sub>
                        <m:sup>
                          <m:r>
                            <a:rPr lang="en-US" b="0" i="1" smtClean="0">
                              <a:latin typeface="Cambria Math" panose="02040503050406030204" pitchFamily="18" charset="0"/>
                              <a:cs typeface="Times New Roman" panose="02020603050405020304" pitchFamily="18" charset="0"/>
                            </a:rPr>
                            <m:t>2</m:t>
                          </m:r>
                        </m:sup>
                      </m:sSubSup>
                      <m:r>
                        <a:rPr lang="en-US" b="0" i="1" smtClean="0">
                          <a:latin typeface="Cambria Math" panose="02040503050406030204" pitchFamily="18" charset="0"/>
                          <a:cs typeface="Times New Roman" panose="02020603050405020304" pitchFamily="18" charset="0"/>
                        </a:rPr>
                        <m:t>+</m:t>
                      </m:r>
                      <m:r>
                        <a:rPr lang="en-US" b="0" i="1" smtClean="0">
                          <a:latin typeface="Cambria Math" panose="02040503050406030204" pitchFamily="18" charset="0"/>
                          <a:ea typeface="Cambria Math" panose="02040503050406030204" pitchFamily="18" charset="0"/>
                          <a:cs typeface="Times New Roman" panose="02020603050405020304" pitchFamily="18" charset="0"/>
                        </a:rPr>
                        <m:t>𝛼</m:t>
                      </m:r>
                      <m:r>
                        <a:rPr lang="en-US" b="0" i="1" smtClean="0">
                          <a:latin typeface="Cambria Math" panose="02040503050406030204" pitchFamily="18" charset="0"/>
                          <a:cs typeface="Times New Roman" panose="02020603050405020304" pitchFamily="18" charset="0"/>
                        </a:rPr>
                        <m:t>𝑡</m:t>
                      </m:r>
                    </m:oMath>
                  </m:oMathPara>
                </a14:m>
                <a:endParaRPr lang="en-US" dirty="0">
                  <a:latin typeface="Times New Roman" panose="02020603050405020304" pitchFamily="18" charset="0"/>
                  <a:cs typeface="Times New Roman" panose="02020603050405020304" pitchFamily="18" charset="0"/>
                </a:endParaRPr>
              </a:p>
              <a:p>
                <a:endParaRPr lang="en-US" dirty="0" smtClean="0"/>
              </a:p>
              <a:p>
                <a:endParaRPr lang="en-US" dirty="0" smtClean="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241"/>
                </a:stretch>
              </a:blipFill>
            </p:spPr>
            <p:txBody>
              <a:bodyPr/>
              <a:lstStyle/>
              <a:p>
                <a:r>
                  <a:rPr lang="en-US">
                    <a:noFill/>
                  </a:rPr>
                  <a:t> </a:t>
                </a:r>
              </a:p>
            </p:txBody>
          </p:sp>
        </mc:Fallback>
      </mc:AlternateContent>
    </p:spTree>
    <p:extLst>
      <p:ext uri="{BB962C8B-B14F-4D97-AF65-F5344CB8AC3E}">
        <p14:creationId xmlns:p14="http://schemas.microsoft.com/office/powerpoint/2010/main" val="461144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Acceleration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0" indent="0">
                  <a:buNone/>
                </a:pPr>
                <a:r>
                  <a:rPr lang="en-US" dirty="0" smtClean="0"/>
                  <a:t>A disk with a radius of 0.2 m starts at rests and uniformly accelerates to  10 rad/sec in 4 seconds. </a:t>
                </a:r>
                <a:endParaRPr lang="en-US" dirty="0"/>
              </a:p>
              <a:p>
                <a:pPr lvl="1"/>
                <a:r>
                  <a:rPr lang="en-US" dirty="0" smtClean="0"/>
                  <a:t>What is the disk’s angular acceleration?</a:t>
                </a:r>
                <a:r>
                  <a:rPr lang="en-US"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𝛼</m:t>
                    </m:r>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𝜔</m:t>
                        </m:r>
                      </m:num>
                      <m:den>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𝑡</m:t>
                        </m:r>
                      </m:den>
                    </m:f>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10−0</m:t>
                        </m:r>
                      </m:num>
                      <m:den>
                        <m:r>
                          <a:rPr lang="en-US" i="1">
                            <a:latin typeface="Cambria Math" panose="02040503050406030204" pitchFamily="18" charset="0"/>
                            <a:ea typeface="Cambria Math" panose="02040503050406030204" pitchFamily="18" charset="0"/>
                          </a:rPr>
                          <m:t>4</m:t>
                        </m:r>
                      </m:den>
                    </m:f>
                    <m:r>
                      <a:rPr lang="en-US" i="1">
                        <a:latin typeface="Cambria Math" panose="02040503050406030204" pitchFamily="18" charset="0"/>
                        <a:ea typeface="Cambria Math" panose="02040503050406030204" pitchFamily="18" charset="0"/>
                      </a:rPr>
                      <m:t>=2.5</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𝑟𝑎𝑑</m:t>
                        </m:r>
                      </m:num>
                      <m:den>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𝑠𝑒𝑐</m:t>
                            </m:r>
                          </m:e>
                          <m:sup>
                            <m:r>
                              <a:rPr lang="en-US" i="1">
                                <a:latin typeface="Cambria Math" panose="02040503050406030204" pitchFamily="18" charset="0"/>
                                <a:ea typeface="Cambria Math" panose="02040503050406030204" pitchFamily="18" charset="0"/>
                              </a:rPr>
                              <m:t>2</m:t>
                            </m:r>
                          </m:sup>
                        </m:sSup>
                      </m:den>
                    </m:f>
                  </m:oMath>
                </a14:m>
                <a:endParaRPr lang="en-US" dirty="0" smtClean="0">
                  <a:ea typeface="Cambria Math" panose="02040503050406030204" pitchFamily="18" charset="0"/>
                </a:endParaRPr>
              </a:p>
              <a:p>
                <a:pPr lvl="1"/>
                <a:r>
                  <a:rPr lang="en-US" dirty="0" smtClean="0">
                    <a:ea typeface="Cambria Math" panose="02040503050406030204" pitchFamily="18" charset="0"/>
                  </a:rPr>
                  <a:t>What </a:t>
                </a:r>
                <a:r>
                  <a:rPr lang="en-US" dirty="0">
                    <a:ea typeface="Cambria Math" panose="02040503050406030204" pitchFamily="18" charset="0"/>
                  </a:rPr>
                  <a:t>is the disk’s linear acceleration</a:t>
                </a:r>
                <a:r>
                  <a:rPr lang="en-US" dirty="0" smtClean="0">
                    <a:ea typeface="Cambria Math" panose="02040503050406030204" pitchFamily="18" charset="0"/>
                  </a:rPr>
                  <a:t>? </a:t>
                </a:r>
                <a14:m>
                  <m:oMath xmlns:m="http://schemas.openxmlformats.org/officeDocument/2006/math">
                    <m:r>
                      <a:rPr lang="en-US" b="0" i="1" smtClean="0">
                        <a:latin typeface="Cambria Math" panose="02040503050406030204" pitchFamily="18" charset="0"/>
                        <a:ea typeface="Cambria Math" panose="02040503050406030204" pitchFamily="18" charset="0"/>
                      </a:rPr>
                      <m:t>𝑎</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𝑟</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=.2∗2.5=0.5</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𝑚</m:t>
                        </m:r>
                      </m:num>
                      <m:den>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𝑠</m:t>
                            </m:r>
                          </m:e>
                          <m:sup>
                            <m:r>
                              <a:rPr lang="en-US" b="0" i="1" smtClean="0">
                                <a:latin typeface="Cambria Math" panose="02040503050406030204" pitchFamily="18" charset="0"/>
                                <a:ea typeface="Cambria Math" panose="02040503050406030204" pitchFamily="18" charset="0"/>
                              </a:rPr>
                              <m:t>2</m:t>
                            </m:r>
                          </m:sup>
                        </m:sSup>
                      </m:den>
                    </m:f>
                  </m:oMath>
                </a14:m>
                <a:endParaRPr lang="en-US" dirty="0" smtClean="0">
                  <a:ea typeface="Cambria Math" panose="02040503050406030204" pitchFamily="18" charset="0"/>
                </a:endParaRPr>
              </a:p>
              <a:p>
                <a:pPr lvl="1"/>
                <a:r>
                  <a:rPr lang="en-US" dirty="0" smtClean="0">
                    <a:ea typeface="Cambria Math" panose="02040503050406030204" pitchFamily="18" charset="0"/>
                  </a:rPr>
                  <a:t>How many times has the disk rotated in 4 seconds? </a:t>
                </a:r>
              </a:p>
              <a:p>
                <a:pPr marL="128016" lvl="1"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mbria Math" panose="02040503050406030204" pitchFamily="18" charset="0"/>
                          <a:cs typeface="Times New Roman" panose="02020603050405020304" pitchFamily="18" charset="0"/>
                        </a:rPr>
                        <m:t>𝜃</m:t>
                      </m:r>
                      <m:r>
                        <a:rPr lang="en-US" i="1">
                          <a:latin typeface="Cambria Math" panose="02040503050406030204" pitchFamily="18" charset="0"/>
                          <a:cs typeface="Times New Roman" panose="02020603050405020304" pitchFamily="18" charset="0"/>
                        </a:rPr>
                        <m:t>=</m:t>
                      </m:r>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ea typeface="Cambria Math" panose="02040503050406030204" pitchFamily="18" charset="0"/>
                              <a:cs typeface="Times New Roman" panose="02020603050405020304" pitchFamily="18" charset="0"/>
                            </a:rPr>
                            <m:t>𝜃</m:t>
                          </m:r>
                        </m:e>
                        <m:sub>
                          <m:r>
                            <a:rPr lang="en-US" i="1">
                              <a:latin typeface="Cambria Math" panose="02040503050406030204" pitchFamily="18" charset="0"/>
                              <a:cs typeface="Times New Roman" panose="02020603050405020304" pitchFamily="18" charset="0"/>
                            </a:rPr>
                            <m:t>0</m:t>
                          </m:r>
                        </m:sub>
                      </m:sSub>
                      <m:r>
                        <a:rPr lang="en-US" i="1">
                          <a:latin typeface="Cambria Math" panose="02040503050406030204" pitchFamily="18" charset="0"/>
                          <a:cs typeface="Times New Roman" panose="02020603050405020304" pitchFamily="18" charset="0"/>
                        </a:rPr>
                        <m:t>+</m:t>
                      </m:r>
                      <m:sSub>
                        <m:sSubPr>
                          <m:ctrlPr>
                            <a:rPr lang="en-US" i="1">
                              <a:latin typeface="Cambria Math" panose="02040503050406030204" pitchFamily="18" charset="0"/>
                              <a:cs typeface="Times New Roman" panose="02020603050405020304" pitchFamily="18" charset="0"/>
                            </a:rPr>
                          </m:ctrlPr>
                        </m:sSubPr>
                        <m:e>
                          <m:r>
                            <a:rPr lang="en-US" i="1">
                              <a:latin typeface="Cambria Math" panose="02040503050406030204" pitchFamily="18" charset="0"/>
                              <a:ea typeface="Cambria Math" panose="02040503050406030204" pitchFamily="18" charset="0"/>
                              <a:cs typeface="Times New Roman" panose="02020603050405020304" pitchFamily="18" charset="0"/>
                            </a:rPr>
                            <m:t>𝜔</m:t>
                          </m:r>
                        </m:e>
                        <m:sub>
                          <m:r>
                            <a:rPr lang="en-US" i="1">
                              <a:latin typeface="Cambria Math" panose="02040503050406030204" pitchFamily="18" charset="0"/>
                              <a:cs typeface="Times New Roman" panose="02020603050405020304" pitchFamily="18" charset="0"/>
                            </a:rPr>
                            <m:t>0</m:t>
                          </m:r>
                        </m:sub>
                      </m:sSub>
                      <m:r>
                        <a:rPr lang="en-US" i="1">
                          <a:latin typeface="Cambria Math" panose="02040503050406030204" pitchFamily="18" charset="0"/>
                          <a:cs typeface="Times New Roman" panose="02020603050405020304" pitchFamily="18" charset="0"/>
                        </a:rPr>
                        <m:t>𝑡</m:t>
                      </m:r>
                      <m:r>
                        <a:rPr lang="en-US" i="1">
                          <a:latin typeface="Cambria Math" panose="02040503050406030204" pitchFamily="18" charset="0"/>
                          <a:cs typeface="Times New Roman" panose="02020603050405020304" pitchFamily="18" charset="0"/>
                        </a:rPr>
                        <m:t>+</m:t>
                      </m:r>
                      <m:f>
                        <m:fPr>
                          <m:ctrlPr>
                            <a:rPr lang="en-US" i="1">
                              <a:latin typeface="Cambria Math" panose="02040503050406030204" pitchFamily="18" charset="0"/>
                              <a:cs typeface="Times New Roman" panose="02020603050405020304" pitchFamily="18" charset="0"/>
                            </a:rPr>
                          </m:ctrlPr>
                        </m:fPr>
                        <m:num>
                          <m:r>
                            <a:rPr lang="en-US" i="1">
                              <a:latin typeface="Cambria Math" panose="02040503050406030204" pitchFamily="18" charset="0"/>
                              <a:cs typeface="Times New Roman" panose="02020603050405020304" pitchFamily="18" charset="0"/>
                            </a:rPr>
                            <m:t>1</m:t>
                          </m:r>
                        </m:num>
                        <m:den>
                          <m:r>
                            <a:rPr lang="en-US" i="1">
                              <a:latin typeface="Cambria Math" panose="02040503050406030204" pitchFamily="18" charset="0"/>
                              <a:cs typeface="Times New Roman" panose="02020603050405020304" pitchFamily="18" charset="0"/>
                            </a:rPr>
                            <m:t>2</m:t>
                          </m:r>
                        </m:den>
                      </m:f>
                      <m:r>
                        <a:rPr lang="en-US" i="1">
                          <a:latin typeface="Cambria Math" panose="02040503050406030204" pitchFamily="18" charset="0"/>
                          <a:ea typeface="Cambria Math" panose="02040503050406030204" pitchFamily="18" charset="0"/>
                          <a:cs typeface="Times New Roman" panose="02020603050405020304" pitchFamily="18" charset="0"/>
                        </a:rPr>
                        <m:t>𝛼</m:t>
                      </m:r>
                      <m:sSup>
                        <m:sSupPr>
                          <m:ctrlPr>
                            <a:rPr lang="en-US" i="1">
                              <a:latin typeface="Cambria Math" panose="02040503050406030204" pitchFamily="18" charset="0"/>
                              <a:cs typeface="Times New Roman" panose="02020603050405020304" pitchFamily="18" charset="0"/>
                            </a:rPr>
                          </m:ctrlPr>
                        </m:sSupPr>
                        <m:e>
                          <m:r>
                            <a:rPr lang="en-US" i="1">
                              <a:latin typeface="Cambria Math" panose="02040503050406030204" pitchFamily="18" charset="0"/>
                              <a:cs typeface="Times New Roman" panose="02020603050405020304" pitchFamily="18" charset="0"/>
                            </a:rPr>
                            <m:t>𝑡</m:t>
                          </m:r>
                        </m:e>
                        <m:sup>
                          <m:r>
                            <a:rPr lang="en-US" i="1">
                              <a:latin typeface="Cambria Math" panose="02040503050406030204" pitchFamily="18" charset="0"/>
                              <a:cs typeface="Times New Roman" panose="02020603050405020304" pitchFamily="18" charset="0"/>
                            </a:rPr>
                            <m:t>2</m:t>
                          </m:r>
                        </m:sup>
                      </m:sSup>
                      <m:r>
                        <a:rPr lang="en-US" b="0" i="1" smtClean="0">
                          <a:latin typeface="Cambria Math" panose="02040503050406030204" pitchFamily="18" charset="0"/>
                          <a:cs typeface="Times New Roman" panose="02020603050405020304" pitchFamily="18" charset="0"/>
                        </a:rPr>
                        <m:t>=0+0+</m:t>
                      </m:r>
                      <m:f>
                        <m:fPr>
                          <m:ctrlPr>
                            <a:rPr lang="en-US" b="0" i="1" smtClean="0">
                              <a:latin typeface="Cambria Math" panose="02040503050406030204" pitchFamily="18" charset="0"/>
                              <a:cs typeface="Times New Roman" panose="02020603050405020304" pitchFamily="18" charset="0"/>
                            </a:rPr>
                          </m:ctrlPr>
                        </m:fPr>
                        <m:num>
                          <m:r>
                            <a:rPr lang="en-US" b="0" i="1" smtClean="0">
                              <a:latin typeface="Cambria Math" panose="02040503050406030204" pitchFamily="18" charset="0"/>
                              <a:cs typeface="Times New Roman" panose="02020603050405020304" pitchFamily="18" charset="0"/>
                            </a:rPr>
                            <m:t>1</m:t>
                          </m:r>
                        </m:num>
                        <m:den>
                          <m:r>
                            <a:rPr lang="en-US" b="0" i="1" smtClean="0">
                              <a:latin typeface="Cambria Math" panose="02040503050406030204" pitchFamily="18" charset="0"/>
                              <a:cs typeface="Times New Roman" panose="02020603050405020304" pitchFamily="18" charset="0"/>
                            </a:rPr>
                            <m:t>2</m:t>
                          </m:r>
                        </m:den>
                      </m:f>
                      <m:d>
                        <m:dPr>
                          <m:ctrlPr>
                            <a:rPr lang="en-US" b="0" i="1" smtClean="0">
                              <a:latin typeface="Cambria Math" panose="02040503050406030204" pitchFamily="18" charset="0"/>
                              <a:cs typeface="Times New Roman" panose="02020603050405020304" pitchFamily="18" charset="0"/>
                            </a:rPr>
                          </m:ctrlPr>
                        </m:dPr>
                        <m:e>
                          <m:r>
                            <a:rPr lang="en-US" b="0" i="1" smtClean="0">
                              <a:latin typeface="Cambria Math" panose="02040503050406030204" pitchFamily="18" charset="0"/>
                              <a:cs typeface="Times New Roman" panose="02020603050405020304" pitchFamily="18" charset="0"/>
                            </a:rPr>
                            <m:t>2.5</m:t>
                          </m:r>
                        </m:e>
                      </m:d>
                      <m:sSup>
                        <m:sSupPr>
                          <m:ctrlPr>
                            <a:rPr lang="en-US" b="0" i="1" smtClean="0">
                              <a:latin typeface="Cambria Math" panose="02040503050406030204" pitchFamily="18" charset="0"/>
                              <a:cs typeface="Times New Roman" panose="02020603050405020304" pitchFamily="18" charset="0"/>
                            </a:rPr>
                          </m:ctrlPr>
                        </m:sSupPr>
                        <m:e>
                          <m:r>
                            <a:rPr lang="en-US" b="0" i="1" smtClean="0">
                              <a:latin typeface="Cambria Math" panose="02040503050406030204" pitchFamily="18" charset="0"/>
                              <a:cs typeface="Times New Roman" panose="02020603050405020304" pitchFamily="18" charset="0"/>
                            </a:rPr>
                            <m:t>4</m:t>
                          </m:r>
                        </m:e>
                        <m:sup>
                          <m:r>
                            <a:rPr lang="en-US" b="0" i="1" smtClean="0">
                              <a:latin typeface="Cambria Math" panose="02040503050406030204" pitchFamily="18" charset="0"/>
                              <a:cs typeface="Times New Roman" panose="02020603050405020304" pitchFamily="18" charset="0"/>
                            </a:rPr>
                            <m:t>2</m:t>
                          </m:r>
                        </m:sup>
                      </m:sSup>
                      <m:r>
                        <a:rPr lang="en-US" b="0" i="1" smtClean="0">
                          <a:latin typeface="Cambria Math" panose="02040503050406030204" pitchFamily="18" charset="0"/>
                          <a:cs typeface="Times New Roman" panose="02020603050405020304" pitchFamily="18" charset="0"/>
                        </a:rPr>
                        <m:t>=20 </m:t>
                      </m:r>
                      <m:r>
                        <a:rPr lang="en-US" b="0" i="1" smtClean="0">
                          <a:latin typeface="Cambria Math" panose="02040503050406030204" pitchFamily="18" charset="0"/>
                          <a:cs typeface="Times New Roman" panose="02020603050405020304" pitchFamily="18" charset="0"/>
                        </a:rPr>
                        <m:t>𝑟𝑎𝑑𝑖𝑎𝑛𝑠</m:t>
                      </m:r>
                    </m:oMath>
                  </m:oMathPara>
                </a14:m>
                <a:endParaRPr lang="en-US" dirty="0" smtClean="0">
                  <a:ea typeface="Cambria Math" panose="02040503050406030204" pitchFamily="18" charset="0"/>
                </a:endParaRPr>
              </a:p>
              <a:p>
                <a:pPr marL="128016" lvl="1"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20 </m:t>
                      </m:r>
                      <m:r>
                        <a:rPr lang="en-US" b="0" i="1" smtClean="0">
                          <a:latin typeface="Cambria Math" panose="02040503050406030204" pitchFamily="18" charset="0"/>
                          <a:ea typeface="Cambria Math" panose="02040503050406030204" pitchFamily="18" charset="0"/>
                        </a:rPr>
                        <m:t>𝑟𝑎𝑑𝑖𝑎𝑛𝑠</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1 </m:t>
                          </m:r>
                          <m:r>
                            <a:rPr lang="en-US" b="0" i="1" smtClean="0">
                              <a:latin typeface="Cambria Math" panose="02040503050406030204" pitchFamily="18" charset="0"/>
                              <a:ea typeface="Cambria Math" panose="02040503050406030204" pitchFamily="18" charset="0"/>
                            </a:rPr>
                            <m:t>𝑟𝑜𝑡𝑎𝑡𝑖𝑜𝑛</m:t>
                          </m:r>
                        </m:num>
                        <m:den>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𝑟𝑎𝑑𝑖𝑎𝑛𝑠</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10</m:t>
                          </m:r>
                        </m:num>
                        <m:den>
                          <m:r>
                            <a:rPr lang="en-US" b="0" i="1" smtClean="0">
                              <a:latin typeface="Cambria Math" panose="02040503050406030204" pitchFamily="18" charset="0"/>
                              <a:ea typeface="Cambria Math" panose="02040503050406030204" pitchFamily="18" charset="0"/>
                            </a:rPr>
                            <m:t>𝜋</m:t>
                          </m:r>
                        </m:den>
                      </m:f>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𝑟𝑜𝑡𝑎𝑡𝑖𝑜𝑛𝑠</m:t>
                      </m:r>
                    </m:oMath>
                  </m:oMathPara>
                </a14:m>
                <a:endParaRPr lang="en-US" b="0" dirty="0" smtClean="0">
                  <a:ea typeface="Cambria Math" panose="02040503050406030204" pitchFamily="18" charset="0"/>
                </a:endParaRPr>
              </a:p>
              <a:p>
                <a:pPr lvl="1"/>
                <a:endParaRPr lang="en-US" dirty="0">
                  <a:ea typeface="Cambria Math" panose="02040503050406030204" pitchFamily="18" charset="0"/>
                </a:endParaRPr>
              </a:p>
              <a:p>
                <a:pPr lvl="1"/>
                <a:endParaRPr lang="en-US" dirty="0" smtClean="0"/>
              </a:p>
              <a:p>
                <a:pPr marL="457200" lvl="1" indent="0">
                  <a:buNone/>
                </a:pPr>
                <a:endParaRPr lang="en-US" b="0" dirty="0" smtClean="0">
                  <a:ea typeface="Cambria Math" panose="02040503050406030204" pitchFamily="18" charset="0"/>
                </a:endParaRPr>
              </a:p>
              <a:p>
                <a:pPr lvl="1"/>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217" t="-2241" r="-2145"/>
                </a:stretch>
              </a:blipFill>
            </p:spPr>
            <p:txBody>
              <a:bodyPr/>
              <a:lstStyle/>
              <a:p>
                <a:r>
                  <a:rPr lang="en-US">
                    <a:noFill/>
                  </a:rPr>
                  <a:t> </a:t>
                </a:r>
              </a:p>
            </p:txBody>
          </p:sp>
        </mc:Fallback>
      </mc:AlternateContent>
    </p:spTree>
    <p:extLst>
      <p:ext uri="{BB962C8B-B14F-4D97-AF65-F5344CB8AC3E}">
        <p14:creationId xmlns:p14="http://schemas.microsoft.com/office/powerpoint/2010/main" val="56586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127" y="585216"/>
            <a:ext cx="10167613" cy="1499616"/>
          </a:xfrm>
        </p:spPr>
        <p:txBody>
          <a:bodyPr>
            <a:normAutofit/>
          </a:bodyPr>
          <a:lstStyle/>
          <a:p>
            <a:r>
              <a:rPr lang="en-US" dirty="0" smtClean="0"/>
              <a:t>Comparison of linear and angular quantities</a:t>
            </a:r>
            <a:endParaRPr lang="en-US" dirty="0"/>
          </a:p>
        </p:txBody>
      </p:sp>
      <mc:AlternateContent xmlns:mc="http://schemas.openxmlformats.org/markup-compatibility/2006">
        <mc:Choice xmlns:a14="http://schemas.microsoft.com/office/drawing/2010/main" Requires="a14">
          <p:graphicFrame>
            <p:nvGraphicFramePr>
              <p:cNvPr id="4" name="Content Placeholder 3"/>
              <p:cNvGraphicFramePr>
                <a:graphicFrameLocks noGrp="1"/>
              </p:cNvGraphicFramePr>
              <p:nvPr>
                <p:ph idx="1"/>
                <p:extLst>
                  <p:ext uri="{D42A27DB-BD31-4B8C-83A1-F6EECF244321}">
                    <p14:modId xmlns:p14="http://schemas.microsoft.com/office/powerpoint/2010/main" val="3998533116"/>
                  </p:ext>
                </p:extLst>
              </p:nvPr>
            </p:nvGraphicFramePr>
            <p:xfrm>
              <a:off x="759854" y="2084831"/>
              <a:ext cx="10593946" cy="2604664"/>
            </p:xfrm>
            <a:graphic>
              <a:graphicData uri="http://schemas.openxmlformats.org/drawingml/2006/table">
                <a:tbl>
                  <a:tblPr firstRow="1" bandRow="1">
                    <a:tableStyleId>{5C22544A-7EE6-4342-B048-85BDC9FD1C3A}</a:tableStyleId>
                  </a:tblPr>
                  <a:tblGrid>
                    <a:gridCol w="5296973"/>
                    <a:gridCol w="5296973"/>
                  </a:tblGrid>
                  <a:tr h="548308">
                    <a:tc>
                      <a:txBody>
                        <a:bodyPr/>
                        <a:lstStyle/>
                        <a:p>
                          <a:pPr algn="ctr"/>
                          <a:r>
                            <a:rPr lang="en-US" sz="2800" dirty="0" smtClean="0">
                              <a:latin typeface="Times New Roman" panose="02020603050405020304" pitchFamily="18" charset="0"/>
                              <a:cs typeface="Times New Roman" panose="02020603050405020304" pitchFamily="18" charset="0"/>
                            </a:rPr>
                            <a:t>Linear</a:t>
                          </a:r>
                          <a:r>
                            <a:rPr lang="en-US" sz="2800" baseline="0" dirty="0" smtClean="0">
                              <a:latin typeface="Times New Roman" panose="02020603050405020304" pitchFamily="18" charset="0"/>
                              <a:cs typeface="Times New Roman" panose="02020603050405020304" pitchFamily="18" charset="0"/>
                            </a:rPr>
                            <a:t> Quantity</a:t>
                          </a:r>
                          <a:endParaRPr lang="en-US" sz="2800"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dirty="0" smtClean="0">
                              <a:latin typeface="Times New Roman" panose="02020603050405020304" pitchFamily="18" charset="0"/>
                              <a:cs typeface="Times New Roman" panose="02020603050405020304" pitchFamily="18" charset="0"/>
                            </a:rPr>
                            <a:t>Angular Quantity</a:t>
                          </a:r>
                          <a:endParaRPr lang="en-US" sz="2800" dirty="0">
                            <a:latin typeface="Times New Roman" panose="02020603050405020304" pitchFamily="18" charset="0"/>
                            <a:cs typeface="Times New Roman" panose="02020603050405020304" pitchFamily="18" charset="0"/>
                          </a:endParaRPr>
                        </a:p>
                      </a:txBody>
                      <a:tcPr anchor="ctr"/>
                    </a:tc>
                  </a:tr>
                  <a:tr h="548308">
                    <a:tc>
                      <a:txBody>
                        <a:bodyPr/>
                        <a:lstStyle/>
                        <a:p>
                          <a:pPr algn="ctr"/>
                          <a:r>
                            <a:rPr lang="en-US" sz="2800" dirty="0" smtClean="0">
                              <a:latin typeface="Times New Roman" panose="02020603050405020304" pitchFamily="18" charset="0"/>
                              <a:cs typeface="Times New Roman" panose="02020603050405020304" pitchFamily="18" charset="0"/>
                            </a:rPr>
                            <a:t>Displacement, </a:t>
                          </a:r>
                          <a:r>
                            <a:rPr lang="en-US" sz="2800" i="1" dirty="0" smtClean="0">
                              <a:latin typeface="Times New Roman" panose="02020603050405020304" pitchFamily="18" charset="0"/>
                              <a:cs typeface="Times New Roman" panose="02020603050405020304" pitchFamily="18" charset="0"/>
                            </a:rPr>
                            <a:t>x</a:t>
                          </a:r>
                          <a:endParaRPr lang="en-US" sz="2800" i="1"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dirty="0" smtClean="0">
                              <a:latin typeface="Times New Roman" panose="02020603050405020304" pitchFamily="18" charset="0"/>
                              <a:cs typeface="Times New Roman" panose="02020603050405020304" pitchFamily="18" charset="0"/>
                            </a:rPr>
                            <a:t>Angular Displacement, </a:t>
                          </a:r>
                          <a:r>
                            <a:rPr lang="el-GR" sz="2800" i="1" dirty="0" smtClean="0">
                              <a:latin typeface="Times New Roman" panose="02020603050405020304" pitchFamily="18" charset="0"/>
                              <a:cs typeface="Times New Roman" panose="02020603050405020304" pitchFamily="18" charset="0"/>
                            </a:rPr>
                            <a:t>θ</a:t>
                          </a:r>
                          <a:r>
                            <a:rPr lang="en-US" sz="2800" baseline="0" dirty="0" smtClean="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a:txBody>
                      <a:tcPr anchor="ctr"/>
                    </a:tc>
                  </a:tr>
                  <a:tr h="758829">
                    <a:tc>
                      <a:txBody>
                        <a:bodyPr/>
                        <a:lstStyle/>
                        <a:p>
                          <a:pPr algn="ctr"/>
                          <a:r>
                            <a:rPr lang="en-US" sz="2800" dirty="0" smtClean="0">
                              <a:latin typeface="Times New Roman" panose="02020603050405020304" pitchFamily="18" charset="0"/>
                              <a:cs typeface="Times New Roman" panose="02020603050405020304" pitchFamily="18" charset="0"/>
                            </a:rPr>
                            <a:t>Velocity,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𝑣</m:t>
                                  </m:r>
                                </m:e>
                                <m:sub>
                                  <m:r>
                                    <a:rPr lang="en-US" sz="2800" b="0" i="1" smtClean="0">
                                      <a:latin typeface="Cambria Math" panose="02040503050406030204" pitchFamily="18" charset="0"/>
                                    </a:rPr>
                                    <m:t>𝑥</m:t>
                                  </m:r>
                                </m:sub>
                              </m:sSub>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𝑥</m:t>
                                  </m:r>
                                </m:num>
                                <m:den>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𝑡</m:t>
                                  </m:r>
                                </m:den>
                              </m:f>
                            </m:oMath>
                          </a14:m>
                          <a:endParaRPr lang="en-US" sz="2800"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dirty="0" smtClean="0">
                              <a:latin typeface="Times New Roman" panose="02020603050405020304" pitchFamily="18" charset="0"/>
                              <a:cs typeface="Times New Roman" panose="02020603050405020304" pitchFamily="18" charset="0"/>
                            </a:rPr>
                            <a:t>Angular Velocity, </a:t>
                          </a:r>
                          <a14:m>
                            <m:oMath xmlns:m="http://schemas.openxmlformats.org/officeDocument/2006/math">
                              <m:r>
                                <a:rPr lang="en-US" sz="2800" b="0" i="1" smtClean="0">
                                  <a:latin typeface="Cambria Math" panose="02040503050406030204" pitchFamily="18" charset="0"/>
                                  <a:ea typeface="Cambria Math" panose="02040503050406030204" pitchFamily="18" charset="0"/>
                                </a:rPr>
                                <m:t>𝜔</m:t>
                              </m:r>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𝜃</m:t>
                                  </m:r>
                                </m:num>
                                <m:den>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𝑡</m:t>
                                  </m:r>
                                </m:den>
                              </m:f>
                            </m:oMath>
                          </a14:m>
                          <a:r>
                            <a:rPr lang="en-US" sz="2800" dirty="0" smtClean="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a:txBody>
                      <a:tcPr anchor="ctr"/>
                    </a:tc>
                  </a:tr>
                  <a:tr h="749219">
                    <a:tc>
                      <a:txBody>
                        <a:bodyPr/>
                        <a:lstStyle/>
                        <a:p>
                          <a:pPr algn="ctr"/>
                          <a:r>
                            <a:rPr lang="en-US" sz="2800" dirty="0" smtClean="0">
                              <a:latin typeface="Times New Roman" panose="02020603050405020304" pitchFamily="18" charset="0"/>
                              <a:cs typeface="Times New Roman" panose="02020603050405020304" pitchFamily="18" charset="0"/>
                            </a:rPr>
                            <a:t>Acceleration, </a:t>
                          </a:r>
                          <a14:m>
                            <m:oMath xmlns:m="http://schemas.openxmlformats.org/officeDocument/2006/math">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𝑎</m:t>
                                  </m:r>
                                </m:e>
                                <m:sub>
                                  <m:r>
                                    <a:rPr lang="en-US" sz="2800" b="0" i="1" smtClean="0">
                                      <a:latin typeface="Cambria Math" panose="02040503050406030204" pitchFamily="18" charset="0"/>
                                    </a:rPr>
                                    <m:t>𝑥</m:t>
                                  </m:r>
                                </m:sub>
                              </m:sSub>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𝑣</m:t>
                                      </m:r>
                                    </m:e>
                                    <m:sub>
                                      <m:r>
                                        <a:rPr lang="en-US" sz="2800" b="0" i="1" smtClean="0">
                                          <a:latin typeface="Cambria Math" panose="02040503050406030204" pitchFamily="18" charset="0"/>
                                        </a:rPr>
                                        <m:t>𝑥</m:t>
                                      </m:r>
                                    </m:sub>
                                  </m:sSub>
                                </m:num>
                                <m:den>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𝑡</m:t>
                                  </m:r>
                                </m:den>
                              </m:f>
                            </m:oMath>
                          </a14:m>
                          <a:endParaRPr lang="en-US" sz="2800"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dirty="0" smtClean="0">
                              <a:latin typeface="Times New Roman" panose="02020603050405020304" pitchFamily="18" charset="0"/>
                              <a:cs typeface="Times New Roman" panose="02020603050405020304" pitchFamily="18" charset="0"/>
                            </a:rPr>
                            <a:t>Angular</a:t>
                          </a:r>
                          <a:r>
                            <a:rPr lang="en-US" sz="2800" baseline="0" dirty="0" smtClean="0">
                              <a:latin typeface="Times New Roman" panose="02020603050405020304" pitchFamily="18" charset="0"/>
                              <a:cs typeface="Times New Roman" panose="02020603050405020304" pitchFamily="18" charset="0"/>
                            </a:rPr>
                            <a:t> Acceleration, </a:t>
                          </a:r>
                          <a14:m>
                            <m:oMath xmlns:m="http://schemas.openxmlformats.org/officeDocument/2006/math">
                              <m:r>
                                <a:rPr lang="en-US" sz="2800" b="0" i="1" smtClean="0">
                                  <a:latin typeface="Cambria Math" panose="02040503050406030204" pitchFamily="18" charset="0"/>
                                  <a:ea typeface="Cambria Math" panose="02040503050406030204" pitchFamily="18" charset="0"/>
                                </a:rPr>
                                <m:t>𝛼</m:t>
                              </m:r>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𝜔</m:t>
                                  </m:r>
                                </m:num>
                                <m:den>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𝑡</m:t>
                                  </m:r>
                                </m:den>
                              </m:f>
                            </m:oMath>
                          </a14:m>
                          <a:endParaRPr lang="en-US" sz="2800" dirty="0">
                            <a:latin typeface="Times New Roman" panose="02020603050405020304" pitchFamily="18" charset="0"/>
                            <a:cs typeface="Times New Roman" panose="02020603050405020304" pitchFamily="18" charset="0"/>
                          </a:endParaRPr>
                        </a:p>
                      </a:txBody>
                      <a:tcPr anchor="ctr"/>
                    </a:tc>
                  </a:tr>
                </a:tbl>
              </a:graphicData>
            </a:graphic>
          </p:graphicFrame>
        </mc:Choice>
        <mc:Fallback>
          <p:graphicFrame>
            <p:nvGraphicFramePr>
              <p:cNvPr id="4" name="Content Placeholder 3"/>
              <p:cNvGraphicFramePr>
                <a:graphicFrameLocks noGrp="1"/>
              </p:cNvGraphicFramePr>
              <p:nvPr>
                <p:ph idx="1"/>
                <p:extLst>
                  <p:ext uri="{D42A27DB-BD31-4B8C-83A1-F6EECF244321}">
                    <p14:modId xmlns:p14="http://schemas.microsoft.com/office/powerpoint/2010/main" val="3998533116"/>
                  </p:ext>
                </p:extLst>
              </p:nvPr>
            </p:nvGraphicFramePr>
            <p:xfrm>
              <a:off x="759854" y="2084831"/>
              <a:ext cx="10593946" cy="2604664"/>
            </p:xfrm>
            <a:graphic>
              <a:graphicData uri="http://schemas.openxmlformats.org/drawingml/2006/table">
                <a:tbl>
                  <a:tblPr firstRow="1" bandRow="1">
                    <a:tableStyleId>{5C22544A-7EE6-4342-B048-85BDC9FD1C3A}</a:tableStyleId>
                  </a:tblPr>
                  <a:tblGrid>
                    <a:gridCol w="5296973"/>
                    <a:gridCol w="5296973"/>
                  </a:tblGrid>
                  <a:tr h="548308">
                    <a:tc>
                      <a:txBody>
                        <a:bodyPr/>
                        <a:lstStyle/>
                        <a:p>
                          <a:pPr algn="ctr"/>
                          <a:r>
                            <a:rPr lang="en-US" sz="2800" dirty="0" smtClean="0">
                              <a:latin typeface="Times New Roman" panose="02020603050405020304" pitchFamily="18" charset="0"/>
                              <a:cs typeface="Times New Roman" panose="02020603050405020304" pitchFamily="18" charset="0"/>
                            </a:rPr>
                            <a:t>Linear</a:t>
                          </a:r>
                          <a:r>
                            <a:rPr lang="en-US" sz="2800" baseline="0" dirty="0" smtClean="0">
                              <a:latin typeface="Times New Roman" panose="02020603050405020304" pitchFamily="18" charset="0"/>
                              <a:cs typeface="Times New Roman" panose="02020603050405020304" pitchFamily="18" charset="0"/>
                            </a:rPr>
                            <a:t> Quantity</a:t>
                          </a:r>
                          <a:endParaRPr lang="en-US" sz="2800"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dirty="0" smtClean="0">
                              <a:latin typeface="Times New Roman" panose="02020603050405020304" pitchFamily="18" charset="0"/>
                              <a:cs typeface="Times New Roman" panose="02020603050405020304" pitchFamily="18" charset="0"/>
                            </a:rPr>
                            <a:t>Angular Quantity</a:t>
                          </a:r>
                          <a:endParaRPr lang="en-US" sz="2800" dirty="0">
                            <a:latin typeface="Times New Roman" panose="02020603050405020304" pitchFamily="18" charset="0"/>
                            <a:cs typeface="Times New Roman" panose="02020603050405020304" pitchFamily="18" charset="0"/>
                          </a:endParaRPr>
                        </a:p>
                      </a:txBody>
                      <a:tcPr anchor="ctr"/>
                    </a:tc>
                  </a:tr>
                  <a:tr h="548308">
                    <a:tc>
                      <a:txBody>
                        <a:bodyPr/>
                        <a:lstStyle/>
                        <a:p>
                          <a:pPr algn="ctr"/>
                          <a:r>
                            <a:rPr lang="en-US" sz="2800" dirty="0" smtClean="0">
                              <a:latin typeface="Times New Roman" panose="02020603050405020304" pitchFamily="18" charset="0"/>
                              <a:cs typeface="Times New Roman" panose="02020603050405020304" pitchFamily="18" charset="0"/>
                            </a:rPr>
                            <a:t>Displacement, </a:t>
                          </a:r>
                          <a:r>
                            <a:rPr lang="en-US" sz="2800" i="1" dirty="0" smtClean="0">
                              <a:latin typeface="Times New Roman" panose="02020603050405020304" pitchFamily="18" charset="0"/>
                              <a:cs typeface="Times New Roman" panose="02020603050405020304" pitchFamily="18" charset="0"/>
                            </a:rPr>
                            <a:t>x</a:t>
                          </a:r>
                          <a:endParaRPr lang="en-US" sz="2800" i="1"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dirty="0" smtClean="0">
                              <a:latin typeface="Times New Roman" panose="02020603050405020304" pitchFamily="18" charset="0"/>
                              <a:cs typeface="Times New Roman" panose="02020603050405020304" pitchFamily="18" charset="0"/>
                            </a:rPr>
                            <a:t>Angular Displacement, </a:t>
                          </a:r>
                          <a:r>
                            <a:rPr lang="el-GR" sz="2800" i="1" dirty="0" smtClean="0">
                              <a:latin typeface="Times New Roman" panose="02020603050405020304" pitchFamily="18" charset="0"/>
                              <a:cs typeface="Times New Roman" panose="02020603050405020304" pitchFamily="18" charset="0"/>
                            </a:rPr>
                            <a:t>θ</a:t>
                          </a:r>
                          <a:r>
                            <a:rPr lang="en-US" sz="2800" baseline="0" dirty="0" smtClean="0">
                              <a:latin typeface="Times New Roman" panose="02020603050405020304" pitchFamily="18" charset="0"/>
                              <a:cs typeface="Times New Roman" panose="02020603050405020304" pitchFamily="18" charset="0"/>
                            </a:rPr>
                            <a:t> </a:t>
                          </a:r>
                          <a:endParaRPr lang="en-US" sz="2800" dirty="0">
                            <a:latin typeface="Times New Roman" panose="02020603050405020304" pitchFamily="18" charset="0"/>
                            <a:cs typeface="Times New Roman" panose="02020603050405020304" pitchFamily="18" charset="0"/>
                          </a:endParaRPr>
                        </a:p>
                      </a:txBody>
                      <a:tcPr anchor="ctr"/>
                    </a:tc>
                  </a:tr>
                  <a:tr h="758829">
                    <a:tc>
                      <a:txBody>
                        <a:bodyPr/>
                        <a:lstStyle/>
                        <a:p>
                          <a:endParaRPr lang="en-US"/>
                        </a:p>
                      </a:txBody>
                      <a:tcPr anchor="ctr">
                        <a:blipFill rotWithShape="0">
                          <a:blip r:embed="rId2"/>
                          <a:stretch>
                            <a:fillRect l="-115" t="-150400" r="-100345" b="-104800"/>
                          </a:stretch>
                        </a:blipFill>
                      </a:tcPr>
                    </a:tc>
                    <a:tc>
                      <a:txBody>
                        <a:bodyPr/>
                        <a:lstStyle/>
                        <a:p>
                          <a:endParaRPr lang="en-US"/>
                        </a:p>
                      </a:txBody>
                      <a:tcPr anchor="ctr">
                        <a:blipFill rotWithShape="0">
                          <a:blip r:embed="rId2"/>
                          <a:stretch>
                            <a:fillRect l="-100230" t="-150400" r="-460" b="-104800"/>
                          </a:stretch>
                        </a:blipFill>
                      </a:tcPr>
                    </a:tc>
                  </a:tr>
                  <a:tr h="749219">
                    <a:tc>
                      <a:txBody>
                        <a:bodyPr/>
                        <a:lstStyle/>
                        <a:p>
                          <a:endParaRPr lang="en-US"/>
                        </a:p>
                      </a:txBody>
                      <a:tcPr anchor="ctr">
                        <a:blipFill rotWithShape="0">
                          <a:blip r:embed="rId2"/>
                          <a:stretch>
                            <a:fillRect l="-115" t="-254472" r="-100345" b="-6504"/>
                          </a:stretch>
                        </a:blipFill>
                      </a:tcPr>
                    </a:tc>
                    <a:tc>
                      <a:txBody>
                        <a:bodyPr/>
                        <a:lstStyle/>
                        <a:p>
                          <a:endParaRPr lang="en-US"/>
                        </a:p>
                      </a:txBody>
                      <a:tcPr anchor="ctr">
                        <a:blipFill rotWithShape="0">
                          <a:blip r:embed="rId2"/>
                          <a:stretch>
                            <a:fillRect l="-100230" t="-254472" r="-460" b="-6504"/>
                          </a:stretch>
                        </a:blipFill>
                      </a:tcPr>
                    </a:tc>
                  </a:tr>
                </a:tbl>
              </a:graphicData>
            </a:graphic>
          </p:graphicFrame>
        </mc:Fallback>
      </mc:AlternateContent>
      <mc:AlternateContent xmlns:mc="http://schemas.openxmlformats.org/markup-compatibility/2006">
        <mc:Choice xmlns:a14="http://schemas.microsoft.com/office/drawing/2010/main" Requires="a14">
          <p:graphicFrame>
            <p:nvGraphicFramePr>
              <p:cNvPr id="5" name="Table 4"/>
              <p:cNvGraphicFramePr>
                <a:graphicFrameLocks noGrp="1"/>
              </p:cNvGraphicFramePr>
              <p:nvPr>
                <p:extLst>
                  <p:ext uri="{D42A27DB-BD31-4B8C-83A1-F6EECF244321}">
                    <p14:modId xmlns:p14="http://schemas.microsoft.com/office/powerpoint/2010/main" val="1984441811"/>
                  </p:ext>
                </p:extLst>
              </p:nvPr>
            </p:nvGraphicFramePr>
            <p:xfrm>
              <a:off x="772732" y="4829576"/>
              <a:ext cx="10581068" cy="1840820"/>
            </p:xfrm>
            <a:graphic>
              <a:graphicData uri="http://schemas.openxmlformats.org/drawingml/2006/table">
                <a:tbl>
                  <a:tblPr firstRow="1" bandRow="1">
                    <a:tableStyleId>{5C22544A-7EE6-4342-B048-85BDC9FD1C3A}</a:tableStyleId>
                  </a:tblPr>
                  <a:tblGrid>
                    <a:gridCol w="10581068"/>
                  </a:tblGrid>
                  <a:tr h="460205">
                    <a:tc>
                      <a:txBody>
                        <a:bodyPr/>
                        <a:lstStyle/>
                        <a:p>
                          <a:pPr algn="ctr"/>
                          <a:r>
                            <a:rPr lang="en-US" sz="2400" dirty="0" smtClean="0">
                              <a:latin typeface="Times New Roman" panose="02020603050405020304" pitchFamily="18" charset="0"/>
                              <a:cs typeface="Times New Roman" panose="02020603050405020304" pitchFamily="18" charset="0"/>
                            </a:rPr>
                            <a:t>Converting between linear and angular</a:t>
                          </a:r>
                          <a:r>
                            <a:rPr lang="en-US" sz="2400" baseline="0" dirty="0" smtClean="0">
                              <a:latin typeface="Times New Roman" panose="02020603050405020304" pitchFamily="18" charset="0"/>
                              <a:cs typeface="Times New Roman" panose="02020603050405020304" pitchFamily="18" charset="0"/>
                            </a:rPr>
                            <a:t> quantities</a:t>
                          </a:r>
                          <a:endParaRPr lang="en-US" sz="2400" dirty="0">
                            <a:latin typeface="Times New Roman" panose="02020603050405020304" pitchFamily="18" charset="0"/>
                            <a:cs typeface="Times New Roman" panose="02020603050405020304" pitchFamily="18" charset="0"/>
                          </a:endParaRPr>
                        </a:p>
                      </a:txBody>
                      <a:tcPr/>
                    </a:tc>
                  </a:tr>
                  <a:tr h="46020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ea typeface="Cambria Math" panose="02040503050406030204" pitchFamily="18" charset="0"/>
                                  </a:rPr>
                                  <m:t>𝑥</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𝑟</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𝜃</m:t>
                                </m:r>
                              </m:oMath>
                            </m:oMathPara>
                          </a14:m>
                          <a:endParaRPr lang="en-US" sz="2400" b="0" dirty="0" smtClean="0">
                            <a:ea typeface="Cambria Math" panose="02040503050406030204" pitchFamily="18" charset="0"/>
                          </a:endParaRPr>
                        </a:p>
                      </a:txBody>
                      <a:tcPr/>
                    </a:tc>
                  </a:tr>
                  <a:tr h="460205">
                    <a:tc>
                      <a:txBody>
                        <a:bodyPr/>
                        <a:lstStyle/>
                        <a:p>
                          <a:pPr algn="ct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𝑣</m:t>
                                </m:r>
                                <m:r>
                                  <a:rPr lang="en-US" sz="2400" b="0" i="1" smtClean="0">
                                    <a:latin typeface="Cambria Math" panose="02040503050406030204" pitchFamily="18" charset="0"/>
                                  </a:rPr>
                                  <m:t>=</m:t>
                                </m:r>
                                <m:r>
                                  <a:rPr lang="en-US" sz="2400" b="0" i="1" smtClean="0">
                                    <a:latin typeface="Cambria Math" panose="02040503050406030204" pitchFamily="18" charset="0"/>
                                  </a:rPr>
                                  <m:t>𝑟</m:t>
                                </m:r>
                                <m:r>
                                  <a:rPr lang="en-US" sz="2400" b="0" i="1" smtClean="0">
                                    <a:latin typeface="Cambria Math" panose="02040503050406030204" pitchFamily="18" charset="0"/>
                                    <a:ea typeface="Cambria Math" panose="02040503050406030204" pitchFamily="18" charset="0"/>
                                  </a:rPr>
                                  <m:t>𝜔</m:t>
                                </m:r>
                              </m:oMath>
                            </m:oMathPara>
                          </a14:m>
                          <a:endParaRPr lang="en-US" sz="2400" dirty="0">
                            <a:latin typeface="Times New Roman" panose="02020603050405020304" pitchFamily="18" charset="0"/>
                            <a:cs typeface="Times New Roman" panose="02020603050405020304" pitchFamily="18" charset="0"/>
                          </a:endParaRPr>
                        </a:p>
                      </a:txBody>
                      <a:tcPr/>
                    </a:tc>
                  </a:tr>
                  <a:tr h="460205">
                    <a:tc>
                      <a:txBody>
                        <a:bodyPr/>
                        <a:lstStyle/>
                        <a:p>
                          <a:pPr algn="ct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cs typeface="Times New Roman" panose="02020603050405020304" pitchFamily="18" charset="0"/>
                                  </a:rPr>
                                  <m:t>𝑎</m:t>
                                </m:r>
                                <m:r>
                                  <a:rPr lang="en-US" sz="2400" b="0" i="1" smtClean="0">
                                    <a:latin typeface="Cambria Math" panose="02040503050406030204" pitchFamily="18" charset="0"/>
                                    <a:cs typeface="Times New Roman" panose="02020603050405020304" pitchFamily="18" charset="0"/>
                                  </a:rPr>
                                  <m:t>=</m:t>
                                </m:r>
                                <m:r>
                                  <a:rPr lang="en-US" sz="2400" b="0" i="1" smtClean="0">
                                    <a:latin typeface="Cambria Math" panose="02040503050406030204" pitchFamily="18" charset="0"/>
                                    <a:cs typeface="Times New Roman" panose="02020603050405020304" pitchFamily="18" charset="0"/>
                                  </a:rPr>
                                  <m:t>𝑟</m:t>
                                </m:r>
                                <m:r>
                                  <a:rPr lang="en-US" sz="2400" b="0" i="1" smtClean="0">
                                    <a:latin typeface="Cambria Math" panose="02040503050406030204" pitchFamily="18" charset="0"/>
                                    <a:ea typeface="Cambria Math" panose="02040503050406030204" pitchFamily="18" charset="0"/>
                                    <a:cs typeface="Times New Roman" panose="02020603050405020304" pitchFamily="18" charset="0"/>
                                  </a:rPr>
                                  <m:t>𝛼</m:t>
                                </m:r>
                              </m:oMath>
                            </m:oMathPara>
                          </a14:m>
                          <a:endParaRPr lang="en-US" sz="2400" dirty="0">
                            <a:latin typeface="Times New Roman" panose="02020603050405020304" pitchFamily="18" charset="0"/>
                            <a:cs typeface="Times New Roman" panose="02020603050405020304" pitchFamily="18" charset="0"/>
                          </a:endParaRPr>
                        </a:p>
                      </a:txBody>
                      <a:tcPr/>
                    </a:tc>
                  </a:tr>
                </a:tbl>
              </a:graphicData>
            </a:graphic>
          </p:graphicFrame>
        </mc:Choice>
        <mc:Fallback>
          <p:graphicFrame>
            <p:nvGraphicFramePr>
              <p:cNvPr id="5" name="Table 4"/>
              <p:cNvGraphicFramePr>
                <a:graphicFrameLocks noGrp="1"/>
              </p:cNvGraphicFramePr>
              <p:nvPr>
                <p:extLst>
                  <p:ext uri="{D42A27DB-BD31-4B8C-83A1-F6EECF244321}">
                    <p14:modId xmlns:p14="http://schemas.microsoft.com/office/powerpoint/2010/main" val="1984441811"/>
                  </p:ext>
                </p:extLst>
              </p:nvPr>
            </p:nvGraphicFramePr>
            <p:xfrm>
              <a:off x="772732" y="4829576"/>
              <a:ext cx="10581068" cy="1840820"/>
            </p:xfrm>
            <a:graphic>
              <a:graphicData uri="http://schemas.openxmlformats.org/drawingml/2006/table">
                <a:tbl>
                  <a:tblPr firstRow="1" bandRow="1">
                    <a:tableStyleId>{5C22544A-7EE6-4342-B048-85BDC9FD1C3A}</a:tableStyleId>
                  </a:tblPr>
                  <a:tblGrid>
                    <a:gridCol w="10581068"/>
                  </a:tblGrid>
                  <a:tr h="460205">
                    <a:tc>
                      <a:txBody>
                        <a:bodyPr/>
                        <a:lstStyle/>
                        <a:p>
                          <a:pPr algn="ctr"/>
                          <a:r>
                            <a:rPr lang="en-US" sz="2400" dirty="0" smtClean="0">
                              <a:latin typeface="Times New Roman" panose="02020603050405020304" pitchFamily="18" charset="0"/>
                              <a:cs typeface="Times New Roman" panose="02020603050405020304" pitchFamily="18" charset="0"/>
                            </a:rPr>
                            <a:t>Converting between linear and angular</a:t>
                          </a:r>
                          <a:r>
                            <a:rPr lang="en-US" sz="2400" baseline="0" dirty="0" smtClean="0">
                              <a:latin typeface="Times New Roman" panose="02020603050405020304" pitchFamily="18" charset="0"/>
                              <a:cs typeface="Times New Roman" panose="02020603050405020304" pitchFamily="18" charset="0"/>
                            </a:rPr>
                            <a:t> quantities</a:t>
                          </a:r>
                          <a:endParaRPr lang="en-US" sz="2400" dirty="0">
                            <a:latin typeface="Times New Roman" panose="02020603050405020304" pitchFamily="18" charset="0"/>
                            <a:cs typeface="Times New Roman" panose="02020603050405020304" pitchFamily="18" charset="0"/>
                          </a:endParaRPr>
                        </a:p>
                      </a:txBody>
                      <a:tcPr/>
                    </a:tc>
                  </a:tr>
                  <a:tr h="460205">
                    <a:tc>
                      <a:txBody>
                        <a:bodyPr/>
                        <a:lstStyle/>
                        <a:p>
                          <a:endParaRPr lang="en-US"/>
                        </a:p>
                      </a:txBody>
                      <a:tcPr>
                        <a:blipFill rotWithShape="0">
                          <a:blip r:embed="rId3"/>
                          <a:stretch>
                            <a:fillRect l="-58" t="-110526" r="-230" b="-201316"/>
                          </a:stretch>
                        </a:blipFill>
                      </a:tcPr>
                    </a:tc>
                  </a:tr>
                  <a:tr h="460205">
                    <a:tc>
                      <a:txBody>
                        <a:bodyPr/>
                        <a:lstStyle/>
                        <a:p>
                          <a:endParaRPr lang="en-US"/>
                        </a:p>
                      </a:txBody>
                      <a:tcPr>
                        <a:blipFill rotWithShape="0">
                          <a:blip r:embed="rId3"/>
                          <a:stretch>
                            <a:fillRect l="-58" t="-213333" r="-230" b="-104000"/>
                          </a:stretch>
                        </a:blipFill>
                      </a:tcPr>
                    </a:tc>
                  </a:tr>
                  <a:tr h="460205">
                    <a:tc>
                      <a:txBody>
                        <a:bodyPr/>
                        <a:lstStyle/>
                        <a:p>
                          <a:endParaRPr lang="en-US"/>
                        </a:p>
                      </a:txBody>
                      <a:tcPr>
                        <a:blipFill rotWithShape="0">
                          <a:blip r:embed="rId3"/>
                          <a:stretch>
                            <a:fillRect l="-58" t="-309211" r="-230" b="-2632"/>
                          </a:stretch>
                        </a:blipFill>
                      </a:tcPr>
                    </a:tc>
                  </a:tr>
                </a:tbl>
              </a:graphicData>
            </a:graphic>
          </p:graphicFrame>
        </mc:Fallback>
      </mc:AlternateContent>
    </p:spTree>
    <p:extLst>
      <p:ext uri="{BB962C8B-B14F-4D97-AF65-F5344CB8AC3E}">
        <p14:creationId xmlns:p14="http://schemas.microsoft.com/office/powerpoint/2010/main" val="3321053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Comparison of linear and angular kinematic formulas</a:t>
            </a:r>
            <a:endParaRPr lang="en-US" dirty="0"/>
          </a:p>
        </p:txBody>
      </p:sp>
      <mc:AlternateContent xmlns:mc="http://schemas.openxmlformats.org/markup-compatibility/2006">
        <mc:Choice xmlns:a14="http://schemas.microsoft.com/office/drawing/2010/main" Requires="a14">
          <p:graphicFrame>
            <p:nvGraphicFramePr>
              <p:cNvPr id="4" name="Content Placeholder 3"/>
              <p:cNvGraphicFramePr>
                <a:graphicFrameLocks noGrp="1"/>
              </p:cNvGraphicFramePr>
              <p:nvPr>
                <p:ph idx="1"/>
                <p:extLst>
                  <p:ext uri="{D42A27DB-BD31-4B8C-83A1-F6EECF244321}">
                    <p14:modId xmlns:p14="http://schemas.microsoft.com/office/powerpoint/2010/main" val="3973884950"/>
                  </p:ext>
                </p:extLst>
              </p:nvPr>
            </p:nvGraphicFramePr>
            <p:xfrm>
              <a:off x="838200" y="1825625"/>
              <a:ext cx="10515600" cy="4310479"/>
            </p:xfrm>
            <a:graphic>
              <a:graphicData uri="http://schemas.openxmlformats.org/drawingml/2006/table">
                <a:tbl>
                  <a:tblPr firstRow="1" bandRow="1">
                    <a:tableStyleId>{5C22544A-7EE6-4342-B048-85BDC9FD1C3A}</a:tableStyleId>
                  </a:tblPr>
                  <a:tblGrid>
                    <a:gridCol w="5257800"/>
                    <a:gridCol w="5257800"/>
                  </a:tblGrid>
                  <a:tr h="904729">
                    <a:tc>
                      <a:txBody>
                        <a:bodyPr/>
                        <a:lstStyle/>
                        <a:p>
                          <a:pPr algn="ctr"/>
                          <a:r>
                            <a:rPr lang="en-US" sz="3600" dirty="0" smtClean="0">
                              <a:latin typeface="Times New Roman" panose="02020603050405020304" pitchFamily="18" charset="0"/>
                              <a:cs typeface="Times New Roman" panose="02020603050405020304" pitchFamily="18" charset="0"/>
                            </a:rPr>
                            <a:t>Linear</a:t>
                          </a:r>
                          <a:r>
                            <a:rPr lang="en-US" sz="3600" baseline="0" dirty="0" smtClean="0">
                              <a:latin typeface="Times New Roman" panose="02020603050405020304" pitchFamily="18" charset="0"/>
                              <a:cs typeface="Times New Roman" panose="02020603050405020304" pitchFamily="18" charset="0"/>
                            </a:rPr>
                            <a:t> Quantity</a:t>
                          </a:r>
                          <a:endParaRPr lang="en-US" sz="3600" dirty="0">
                            <a:latin typeface="Times New Roman" panose="02020603050405020304" pitchFamily="18" charset="0"/>
                            <a:cs typeface="Times New Roman" panose="02020603050405020304" pitchFamily="18" charset="0"/>
                          </a:endParaRPr>
                        </a:p>
                      </a:txBody>
                      <a:tcPr marL="91441" marR="91441" anchor="ctr"/>
                    </a:tc>
                    <a:tc>
                      <a:txBody>
                        <a:bodyPr/>
                        <a:lstStyle/>
                        <a:p>
                          <a:pPr algn="ctr"/>
                          <a:r>
                            <a:rPr lang="en-US" sz="3600" dirty="0" smtClean="0">
                              <a:latin typeface="Times New Roman" panose="02020603050405020304" pitchFamily="18" charset="0"/>
                              <a:cs typeface="Times New Roman" panose="02020603050405020304" pitchFamily="18" charset="0"/>
                            </a:rPr>
                            <a:t>Angular Quantity</a:t>
                          </a:r>
                          <a:endParaRPr lang="en-US" sz="3600" dirty="0">
                            <a:latin typeface="Times New Roman" panose="02020603050405020304" pitchFamily="18" charset="0"/>
                            <a:cs typeface="Times New Roman" panose="02020603050405020304" pitchFamily="18" charset="0"/>
                          </a:endParaRPr>
                        </a:p>
                      </a:txBody>
                      <a:tcPr marL="91441" marR="91441" anchor="ctr"/>
                    </a:tc>
                  </a:tr>
                  <a:tr h="1581033">
                    <a:tc>
                      <a:txBody>
                        <a:bodyPr/>
                        <a:lstStyle/>
                        <a:p>
                          <a:pPr algn="ctr"/>
                          <a14:m>
                            <m:oMathPara xmlns:m="http://schemas.openxmlformats.org/officeDocument/2006/math">
                              <m:oMathParaPr>
                                <m:jc m:val="centerGroup"/>
                              </m:oMathParaPr>
                              <m:oMath xmlns:m="http://schemas.openxmlformats.org/officeDocument/2006/math">
                                <m:r>
                                  <a:rPr lang="en-US" sz="3600" b="0" i="1" smtClean="0">
                                    <a:latin typeface="Cambria Math" panose="02040503050406030204" pitchFamily="18" charset="0"/>
                                    <a:cs typeface="Times New Roman" panose="02020603050405020304" pitchFamily="18" charset="0"/>
                                  </a:rPr>
                                  <m:t>𝑥</m:t>
                                </m:r>
                                <m:r>
                                  <a:rPr lang="en-US" sz="3600" b="0" i="1" smtClean="0">
                                    <a:latin typeface="Cambria Math" panose="02040503050406030204" pitchFamily="18" charset="0"/>
                                    <a:cs typeface="Times New Roman" panose="02020603050405020304" pitchFamily="18" charset="0"/>
                                  </a:rPr>
                                  <m:t>=</m:t>
                                </m:r>
                                <m:sSub>
                                  <m:sSubPr>
                                    <m:ctrlPr>
                                      <a:rPr lang="en-US" sz="3600" b="0" i="1" smtClean="0">
                                        <a:latin typeface="Cambria Math" panose="02040503050406030204" pitchFamily="18" charset="0"/>
                                        <a:cs typeface="Times New Roman" panose="02020603050405020304" pitchFamily="18" charset="0"/>
                                      </a:rPr>
                                    </m:ctrlPr>
                                  </m:sSubPr>
                                  <m:e>
                                    <m:r>
                                      <a:rPr lang="en-US" sz="3600" b="0" i="1" smtClean="0">
                                        <a:latin typeface="Cambria Math" panose="02040503050406030204" pitchFamily="18" charset="0"/>
                                        <a:cs typeface="Times New Roman" panose="02020603050405020304" pitchFamily="18" charset="0"/>
                                      </a:rPr>
                                      <m:t>𝑥</m:t>
                                    </m:r>
                                  </m:e>
                                  <m:sub>
                                    <m:r>
                                      <a:rPr lang="en-US" sz="3600" b="0" i="1" smtClean="0">
                                        <a:latin typeface="Cambria Math" panose="02040503050406030204" pitchFamily="18" charset="0"/>
                                        <a:cs typeface="Times New Roman" panose="02020603050405020304" pitchFamily="18" charset="0"/>
                                      </a:rPr>
                                      <m:t>0</m:t>
                                    </m:r>
                                  </m:sub>
                                </m:sSub>
                                <m:r>
                                  <a:rPr lang="en-US" sz="3600" b="0" i="1" smtClean="0">
                                    <a:latin typeface="Cambria Math" panose="02040503050406030204" pitchFamily="18" charset="0"/>
                                    <a:cs typeface="Times New Roman" panose="02020603050405020304" pitchFamily="18" charset="0"/>
                                  </a:rPr>
                                  <m:t>+</m:t>
                                </m:r>
                                <m:sSub>
                                  <m:sSubPr>
                                    <m:ctrlPr>
                                      <a:rPr lang="en-US" sz="3600" b="0" i="1" smtClean="0">
                                        <a:latin typeface="Cambria Math" panose="02040503050406030204" pitchFamily="18" charset="0"/>
                                        <a:cs typeface="Times New Roman" panose="02020603050405020304" pitchFamily="18" charset="0"/>
                                      </a:rPr>
                                    </m:ctrlPr>
                                  </m:sSubPr>
                                  <m:e>
                                    <m:r>
                                      <a:rPr lang="en-US" sz="3600" b="0" i="1" smtClean="0">
                                        <a:latin typeface="Cambria Math" panose="02040503050406030204" pitchFamily="18" charset="0"/>
                                        <a:cs typeface="Times New Roman" panose="02020603050405020304" pitchFamily="18" charset="0"/>
                                      </a:rPr>
                                      <m:t>𝑣</m:t>
                                    </m:r>
                                  </m:e>
                                  <m:sub>
                                    <m:r>
                                      <a:rPr lang="en-US" sz="3600" b="0" i="1" smtClean="0">
                                        <a:latin typeface="Cambria Math" panose="02040503050406030204" pitchFamily="18" charset="0"/>
                                        <a:cs typeface="Times New Roman" panose="02020603050405020304" pitchFamily="18" charset="0"/>
                                      </a:rPr>
                                      <m:t>𝑥</m:t>
                                    </m:r>
                                    <m:r>
                                      <a:rPr lang="en-US" sz="3600" b="0" i="1" smtClean="0">
                                        <a:latin typeface="Cambria Math" panose="02040503050406030204" pitchFamily="18" charset="0"/>
                                        <a:cs typeface="Times New Roman" panose="02020603050405020304" pitchFamily="18" charset="0"/>
                                      </a:rPr>
                                      <m:t>0</m:t>
                                    </m:r>
                                  </m:sub>
                                </m:sSub>
                                <m:r>
                                  <a:rPr lang="en-US" sz="3600" b="0" i="1" smtClean="0">
                                    <a:latin typeface="Cambria Math" panose="02040503050406030204" pitchFamily="18" charset="0"/>
                                    <a:cs typeface="Times New Roman" panose="02020603050405020304" pitchFamily="18" charset="0"/>
                                  </a:rPr>
                                  <m:t>𝑡</m:t>
                                </m:r>
                                <m:r>
                                  <a:rPr lang="en-US" sz="3600" b="0" i="1" smtClean="0">
                                    <a:latin typeface="Cambria Math" panose="02040503050406030204" pitchFamily="18" charset="0"/>
                                    <a:cs typeface="Times New Roman" panose="02020603050405020304" pitchFamily="18" charset="0"/>
                                  </a:rPr>
                                  <m:t>+</m:t>
                                </m:r>
                                <m:f>
                                  <m:fPr>
                                    <m:ctrlPr>
                                      <a:rPr lang="en-US" sz="3600" b="0" i="1" smtClean="0">
                                        <a:latin typeface="Cambria Math" panose="02040503050406030204" pitchFamily="18" charset="0"/>
                                        <a:cs typeface="Times New Roman" panose="02020603050405020304" pitchFamily="18" charset="0"/>
                                      </a:rPr>
                                    </m:ctrlPr>
                                  </m:fPr>
                                  <m:num>
                                    <m:r>
                                      <a:rPr lang="en-US" sz="3600" b="0" i="1" smtClean="0">
                                        <a:latin typeface="Cambria Math" panose="02040503050406030204" pitchFamily="18" charset="0"/>
                                        <a:cs typeface="Times New Roman" panose="02020603050405020304" pitchFamily="18" charset="0"/>
                                      </a:rPr>
                                      <m:t>1</m:t>
                                    </m:r>
                                  </m:num>
                                  <m:den>
                                    <m:r>
                                      <a:rPr lang="en-US" sz="3600" b="0" i="1" smtClean="0">
                                        <a:latin typeface="Cambria Math" panose="02040503050406030204" pitchFamily="18" charset="0"/>
                                        <a:cs typeface="Times New Roman" panose="02020603050405020304" pitchFamily="18" charset="0"/>
                                      </a:rPr>
                                      <m:t>2</m:t>
                                    </m:r>
                                  </m:den>
                                </m:f>
                                <m:sSub>
                                  <m:sSubPr>
                                    <m:ctrlPr>
                                      <a:rPr lang="en-US" sz="3600" b="0" i="1" smtClean="0">
                                        <a:latin typeface="Cambria Math" panose="02040503050406030204" pitchFamily="18" charset="0"/>
                                        <a:cs typeface="Times New Roman" panose="02020603050405020304" pitchFamily="18" charset="0"/>
                                      </a:rPr>
                                    </m:ctrlPr>
                                  </m:sSubPr>
                                  <m:e>
                                    <m:r>
                                      <a:rPr lang="en-US" sz="3600" b="0" i="1" smtClean="0">
                                        <a:latin typeface="Cambria Math" panose="02040503050406030204" pitchFamily="18" charset="0"/>
                                        <a:cs typeface="Times New Roman" panose="02020603050405020304" pitchFamily="18" charset="0"/>
                                      </a:rPr>
                                      <m:t>𝑎</m:t>
                                    </m:r>
                                  </m:e>
                                  <m:sub>
                                    <m:r>
                                      <a:rPr lang="en-US" sz="3600" b="0" i="1" smtClean="0">
                                        <a:latin typeface="Cambria Math" panose="02040503050406030204" pitchFamily="18" charset="0"/>
                                        <a:cs typeface="Times New Roman" panose="02020603050405020304" pitchFamily="18" charset="0"/>
                                      </a:rPr>
                                      <m:t>𝑥</m:t>
                                    </m:r>
                                  </m:sub>
                                </m:sSub>
                                <m:sSup>
                                  <m:sSupPr>
                                    <m:ctrlPr>
                                      <a:rPr lang="en-US" sz="3600" b="0" i="1" smtClean="0">
                                        <a:latin typeface="Cambria Math" panose="02040503050406030204" pitchFamily="18" charset="0"/>
                                        <a:cs typeface="Times New Roman" panose="02020603050405020304" pitchFamily="18" charset="0"/>
                                      </a:rPr>
                                    </m:ctrlPr>
                                  </m:sSupPr>
                                  <m:e>
                                    <m:r>
                                      <a:rPr lang="en-US" sz="3600" b="0" i="1" smtClean="0">
                                        <a:latin typeface="Cambria Math" panose="02040503050406030204" pitchFamily="18" charset="0"/>
                                        <a:cs typeface="Times New Roman" panose="02020603050405020304" pitchFamily="18" charset="0"/>
                                      </a:rPr>
                                      <m:t>𝑡</m:t>
                                    </m:r>
                                  </m:e>
                                  <m:sup>
                                    <m:r>
                                      <a:rPr lang="en-US" sz="3600" b="0" i="1" smtClean="0">
                                        <a:latin typeface="Cambria Math" panose="02040503050406030204" pitchFamily="18" charset="0"/>
                                        <a:cs typeface="Times New Roman" panose="02020603050405020304" pitchFamily="18" charset="0"/>
                                      </a:rPr>
                                      <m:t>2</m:t>
                                    </m:r>
                                  </m:sup>
                                </m:sSup>
                              </m:oMath>
                            </m:oMathPara>
                          </a14:m>
                          <a:endParaRPr lang="en-US" sz="3600" i="1" dirty="0">
                            <a:latin typeface="Times New Roman" panose="02020603050405020304" pitchFamily="18" charset="0"/>
                            <a:cs typeface="Times New Roman" panose="02020603050405020304" pitchFamily="18" charset="0"/>
                          </a:endParaRPr>
                        </a:p>
                      </a:txBody>
                      <a:tcPr marL="91441" marR="91441" anchor="ctr"/>
                    </a:tc>
                    <a:tc>
                      <a:txBody>
                        <a:bodyPr/>
                        <a:lstStyle/>
                        <a:p>
                          <a:pPr algn="ctr"/>
                          <a14:m>
                            <m:oMathPara xmlns:m="http://schemas.openxmlformats.org/officeDocument/2006/math">
                              <m:oMathParaPr>
                                <m:jc m:val="centerGroup"/>
                              </m:oMathParaPr>
                              <m:oMath xmlns:m="http://schemas.openxmlformats.org/officeDocument/2006/math">
                                <m:r>
                                  <a:rPr lang="en-US" sz="3600" b="0" i="1" smtClean="0">
                                    <a:latin typeface="Cambria Math" panose="02040503050406030204" pitchFamily="18" charset="0"/>
                                    <a:ea typeface="Cambria Math" panose="02040503050406030204" pitchFamily="18" charset="0"/>
                                    <a:cs typeface="Times New Roman" panose="02020603050405020304" pitchFamily="18" charset="0"/>
                                  </a:rPr>
                                  <m:t>𝜃</m:t>
                                </m:r>
                                <m:r>
                                  <a:rPr lang="en-US" sz="3600" b="0" i="1" smtClean="0">
                                    <a:latin typeface="Cambria Math" panose="02040503050406030204" pitchFamily="18" charset="0"/>
                                    <a:cs typeface="Times New Roman" panose="02020603050405020304" pitchFamily="18" charset="0"/>
                                  </a:rPr>
                                  <m:t>=</m:t>
                                </m:r>
                                <m:sSub>
                                  <m:sSubPr>
                                    <m:ctrlPr>
                                      <a:rPr lang="en-US" sz="3600" b="0" i="1" smtClean="0">
                                        <a:latin typeface="Cambria Math" panose="02040503050406030204" pitchFamily="18" charset="0"/>
                                        <a:cs typeface="Times New Roman" panose="02020603050405020304" pitchFamily="18" charset="0"/>
                                      </a:rPr>
                                    </m:ctrlPr>
                                  </m:sSubPr>
                                  <m:e>
                                    <m:r>
                                      <a:rPr lang="en-US" sz="3600" b="0" i="1" smtClean="0">
                                        <a:latin typeface="Cambria Math" panose="02040503050406030204" pitchFamily="18" charset="0"/>
                                        <a:ea typeface="Cambria Math" panose="02040503050406030204" pitchFamily="18" charset="0"/>
                                        <a:cs typeface="Times New Roman" panose="02020603050405020304" pitchFamily="18" charset="0"/>
                                      </a:rPr>
                                      <m:t>𝜃</m:t>
                                    </m:r>
                                  </m:e>
                                  <m:sub>
                                    <m:r>
                                      <a:rPr lang="en-US" sz="3600" b="0" i="1" smtClean="0">
                                        <a:latin typeface="Cambria Math" panose="02040503050406030204" pitchFamily="18" charset="0"/>
                                        <a:cs typeface="Times New Roman" panose="02020603050405020304" pitchFamily="18" charset="0"/>
                                      </a:rPr>
                                      <m:t>0</m:t>
                                    </m:r>
                                  </m:sub>
                                </m:sSub>
                                <m:r>
                                  <a:rPr lang="en-US" sz="3600" b="0" i="1" smtClean="0">
                                    <a:latin typeface="Cambria Math" panose="02040503050406030204" pitchFamily="18" charset="0"/>
                                    <a:cs typeface="Times New Roman" panose="02020603050405020304" pitchFamily="18" charset="0"/>
                                  </a:rPr>
                                  <m:t>+</m:t>
                                </m:r>
                                <m:sSub>
                                  <m:sSubPr>
                                    <m:ctrlPr>
                                      <a:rPr lang="en-US" sz="3600" b="0" i="1" smtClean="0">
                                        <a:latin typeface="Cambria Math" panose="02040503050406030204" pitchFamily="18" charset="0"/>
                                        <a:cs typeface="Times New Roman" panose="02020603050405020304" pitchFamily="18" charset="0"/>
                                      </a:rPr>
                                    </m:ctrlPr>
                                  </m:sSubPr>
                                  <m:e>
                                    <m:r>
                                      <a:rPr lang="en-US" sz="3600" b="0" i="1" smtClean="0">
                                        <a:latin typeface="Cambria Math" panose="02040503050406030204" pitchFamily="18" charset="0"/>
                                        <a:ea typeface="Cambria Math" panose="02040503050406030204" pitchFamily="18" charset="0"/>
                                        <a:cs typeface="Times New Roman" panose="02020603050405020304" pitchFamily="18" charset="0"/>
                                      </a:rPr>
                                      <m:t>𝜔</m:t>
                                    </m:r>
                                  </m:e>
                                  <m:sub>
                                    <m:r>
                                      <a:rPr lang="en-US" sz="3600" b="0" i="1" smtClean="0">
                                        <a:latin typeface="Cambria Math" panose="02040503050406030204" pitchFamily="18" charset="0"/>
                                        <a:cs typeface="Times New Roman" panose="02020603050405020304" pitchFamily="18" charset="0"/>
                                      </a:rPr>
                                      <m:t>0</m:t>
                                    </m:r>
                                  </m:sub>
                                </m:sSub>
                                <m:r>
                                  <a:rPr lang="en-US" sz="3600" b="0" i="1" smtClean="0">
                                    <a:latin typeface="Cambria Math" panose="02040503050406030204" pitchFamily="18" charset="0"/>
                                    <a:cs typeface="Times New Roman" panose="02020603050405020304" pitchFamily="18" charset="0"/>
                                  </a:rPr>
                                  <m:t>𝑡</m:t>
                                </m:r>
                                <m:r>
                                  <a:rPr lang="en-US" sz="3600" b="0" i="1" smtClean="0">
                                    <a:latin typeface="Cambria Math" panose="02040503050406030204" pitchFamily="18" charset="0"/>
                                    <a:cs typeface="Times New Roman" panose="02020603050405020304" pitchFamily="18" charset="0"/>
                                  </a:rPr>
                                  <m:t>+</m:t>
                                </m:r>
                                <m:f>
                                  <m:fPr>
                                    <m:ctrlPr>
                                      <a:rPr lang="en-US" sz="3600" b="0" i="1" smtClean="0">
                                        <a:latin typeface="Cambria Math" panose="02040503050406030204" pitchFamily="18" charset="0"/>
                                        <a:cs typeface="Times New Roman" panose="02020603050405020304" pitchFamily="18" charset="0"/>
                                      </a:rPr>
                                    </m:ctrlPr>
                                  </m:fPr>
                                  <m:num>
                                    <m:r>
                                      <a:rPr lang="en-US" sz="3600" b="0" i="1" smtClean="0">
                                        <a:latin typeface="Cambria Math" panose="02040503050406030204" pitchFamily="18" charset="0"/>
                                        <a:cs typeface="Times New Roman" panose="02020603050405020304" pitchFamily="18" charset="0"/>
                                      </a:rPr>
                                      <m:t>1</m:t>
                                    </m:r>
                                  </m:num>
                                  <m:den>
                                    <m:r>
                                      <a:rPr lang="en-US" sz="3600" b="0" i="1" smtClean="0">
                                        <a:latin typeface="Cambria Math" panose="02040503050406030204" pitchFamily="18" charset="0"/>
                                        <a:cs typeface="Times New Roman" panose="02020603050405020304" pitchFamily="18" charset="0"/>
                                      </a:rPr>
                                      <m:t>2</m:t>
                                    </m:r>
                                  </m:den>
                                </m:f>
                                <m:r>
                                  <a:rPr lang="en-US" sz="3600" b="0" i="1" smtClean="0">
                                    <a:latin typeface="Cambria Math" panose="02040503050406030204" pitchFamily="18" charset="0"/>
                                    <a:ea typeface="Cambria Math" panose="02040503050406030204" pitchFamily="18" charset="0"/>
                                    <a:cs typeface="Times New Roman" panose="02020603050405020304" pitchFamily="18" charset="0"/>
                                  </a:rPr>
                                  <m:t>𝛼</m:t>
                                </m:r>
                                <m:sSup>
                                  <m:sSupPr>
                                    <m:ctrlPr>
                                      <a:rPr lang="en-US" sz="3600" b="0" i="1" smtClean="0">
                                        <a:latin typeface="Cambria Math" panose="02040503050406030204" pitchFamily="18" charset="0"/>
                                        <a:cs typeface="Times New Roman" panose="02020603050405020304" pitchFamily="18" charset="0"/>
                                      </a:rPr>
                                    </m:ctrlPr>
                                  </m:sSupPr>
                                  <m:e>
                                    <m:r>
                                      <a:rPr lang="en-US" sz="3600" b="0" i="1" smtClean="0">
                                        <a:latin typeface="Cambria Math" panose="02040503050406030204" pitchFamily="18" charset="0"/>
                                        <a:cs typeface="Times New Roman" panose="02020603050405020304" pitchFamily="18" charset="0"/>
                                      </a:rPr>
                                      <m:t>𝑡</m:t>
                                    </m:r>
                                  </m:e>
                                  <m:sup>
                                    <m:r>
                                      <a:rPr lang="en-US" sz="3600" b="0" i="1" smtClean="0">
                                        <a:latin typeface="Cambria Math" panose="02040503050406030204" pitchFamily="18" charset="0"/>
                                        <a:cs typeface="Times New Roman" panose="02020603050405020304" pitchFamily="18" charset="0"/>
                                      </a:rPr>
                                      <m:t>2</m:t>
                                    </m:r>
                                  </m:sup>
                                </m:sSup>
                              </m:oMath>
                            </m:oMathPara>
                          </a14:m>
                          <a:endParaRPr lang="en-US" sz="3600" dirty="0">
                            <a:latin typeface="Times New Roman" panose="02020603050405020304" pitchFamily="18" charset="0"/>
                            <a:cs typeface="Times New Roman" panose="02020603050405020304" pitchFamily="18" charset="0"/>
                          </a:endParaRPr>
                        </a:p>
                      </a:txBody>
                      <a:tcPr marL="91441" marR="91441" anchor="ctr"/>
                    </a:tc>
                  </a:tr>
                  <a:tr h="904729">
                    <a:tc>
                      <a:txBody>
                        <a:bodyPr/>
                        <a:lstStyle/>
                        <a:p>
                          <a:pPr algn="ctr"/>
                          <a14:m>
                            <m:oMath xmlns:m="http://schemas.openxmlformats.org/officeDocument/2006/math">
                              <m:sSub>
                                <m:sSubPr>
                                  <m:ctrlPr>
                                    <a:rPr lang="en-US" sz="3600" b="0" i="1" smtClean="0">
                                      <a:latin typeface="Cambria Math" panose="02040503050406030204" pitchFamily="18" charset="0"/>
                                      <a:cs typeface="Times New Roman" panose="02020603050405020304" pitchFamily="18" charset="0"/>
                                    </a:rPr>
                                  </m:ctrlPr>
                                </m:sSubPr>
                                <m:e>
                                  <m:sSub>
                                    <m:sSubPr>
                                      <m:ctrlPr>
                                        <a:rPr lang="en-US" sz="3600" b="0" i="1" smtClean="0">
                                          <a:latin typeface="Cambria Math" panose="02040503050406030204" pitchFamily="18" charset="0"/>
                                          <a:cs typeface="Times New Roman" panose="02020603050405020304" pitchFamily="18" charset="0"/>
                                        </a:rPr>
                                      </m:ctrlPr>
                                    </m:sSubPr>
                                    <m:e>
                                      <m:r>
                                        <a:rPr lang="en-US" sz="3600" b="0" i="1" smtClean="0">
                                          <a:latin typeface="Cambria Math" panose="02040503050406030204" pitchFamily="18" charset="0"/>
                                          <a:cs typeface="Times New Roman" panose="02020603050405020304" pitchFamily="18" charset="0"/>
                                        </a:rPr>
                                        <m:t>𝑣</m:t>
                                      </m:r>
                                    </m:e>
                                    <m:sub>
                                      <m:r>
                                        <a:rPr lang="en-US" sz="3600" b="0" i="1" smtClean="0">
                                          <a:latin typeface="Cambria Math" panose="02040503050406030204" pitchFamily="18" charset="0"/>
                                          <a:cs typeface="Times New Roman" panose="02020603050405020304" pitchFamily="18" charset="0"/>
                                        </a:rPr>
                                        <m:t>𝑥</m:t>
                                      </m:r>
                                    </m:sub>
                                  </m:sSub>
                                  <m:r>
                                    <a:rPr lang="en-US" sz="3600" b="0" i="1" smtClean="0">
                                      <a:latin typeface="Cambria Math" panose="02040503050406030204" pitchFamily="18" charset="0"/>
                                      <a:cs typeface="Times New Roman" panose="02020603050405020304" pitchFamily="18" charset="0"/>
                                    </a:rPr>
                                    <m:t>=</m:t>
                                  </m:r>
                                  <m:r>
                                    <a:rPr lang="en-US" sz="3600" b="0" i="1" smtClean="0">
                                      <a:latin typeface="Cambria Math" panose="02040503050406030204" pitchFamily="18" charset="0"/>
                                      <a:cs typeface="Times New Roman" panose="02020603050405020304" pitchFamily="18" charset="0"/>
                                    </a:rPr>
                                    <m:t>𝑣</m:t>
                                  </m:r>
                                </m:e>
                                <m:sub>
                                  <m:r>
                                    <a:rPr lang="en-US" sz="3600" b="0" i="1" smtClean="0">
                                      <a:latin typeface="Cambria Math" panose="02040503050406030204" pitchFamily="18" charset="0"/>
                                      <a:cs typeface="Times New Roman" panose="02020603050405020304" pitchFamily="18" charset="0"/>
                                    </a:rPr>
                                    <m:t>𝑥</m:t>
                                  </m:r>
                                  <m:r>
                                    <a:rPr lang="en-US" sz="3600" b="0" i="1" smtClean="0">
                                      <a:latin typeface="Cambria Math" panose="02040503050406030204" pitchFamily="18" charset="0"/>
                                      <a:cs typeface="Times New Roman" panose="02020603050405020304" pitchFamily="18" charset="0"/>
                                    </a:rPr>
                                    <m:t>0</m:t>
                                  </m:r>
                                </m:sub>
                              </m:sSub>
                              <m:r>
                                <a:rPr lang="en-US" sz="3600" b="0" i="1" smtClean="0">
                                  <a:latin typeface="Cambria Math" panose="02040503050406030204" pitchFamily="18" charset="0"/>
                                  <a:cs typeface="Times New Roman" panose="02020603050405020304" pitchFamily="18" charset="0"/>
                                </a:rPr>
                                <m:t>+</m:t>
                              </m:r>
                              <m:sSub>
                                <m:sSubPr>
                                  <m:ctrlPr>
                                    <a:rPr lang="en-US" sz="3600" b="0" i="1" smtClean="0">
                                      <a:latin typeface="Cambria Math" panose="02040503050406030204" pitchFamily="18" charset="0"/>
                                      <a:cs typeface="Times New Roman" panose="02020603050405020304" pitchFamily="18" charset="0"/>
                                    </a:rPr>
                                  </m:ctrlPr>
                                </m:sSubPr>
                                <m:e>
                                  <m:r>
                                    <a:rPr lang="en-US" sz="3600" b="0" i="1" smtClean="0">
                                      <a:latin typeface="Cambria Math" panose="02040503050406030204" pitchFamily="18" charset="0"/>
                                      <a:cs typeface="Times New Roman" panose="02020603050405020304" pitchFamily="18" charset="0"/>
                                    </a:rPr>
                                    <m:t>𝑎</m:t>
                                  </m:r>
                                </m:e>
                                <m:sub>
                                  <m:r>
                                    <a:rPr lang="en-US" sz="3600" b="0" i="1" smtClean="0">
                                      <a:latin typeface="Cambria Math" panose="02040503050406030204" pitchFamily="18" charset="0"/>
                                      <a:cs typeface="Times New Roman" panose="02020603050405020304" pitchFamily="18" charset="0"/>
                                    </a:rPr>
                                    <m:t>𝑥</m:t>
                                  </m:r>
                                </m:sub>
                              </m:sSub>
                            </m:oMath>
                          </a14:m>
                          <a:r>
                            <a:rPr lang="en-US" sz="3600" dirty="0" smtClean="0">
                              <a:latin typeface="Times New Roman" panose="02020603050405020304" pitchFamily="18" charset="0"/>
                              <a:cs typeface="Times New Roman" panose="02020603050405020304" pitchFamily="18" charset="0"/>
                            </a:rPr>
                            <a:t>t</a:t>
                          </a:r>
                          <a:endParaRPr lang="en-US" sz="3600" dirty="0">
                            <a:latin typeface="Times New Roman" panose="02020603050405020304" pitchFamily="18" charset="0"/>
                            <a:cs typeface="Times New Roman" panose="02020603050405020304" pitchFamily="18" charset="0"/>
                          </a:endParaRPr>
                        </a:p>
                      </a:txBody>
                      <a:tcPr marL="91441" marR="91441"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3600" b="0" i="1" smtClean="0">
                                        <a:latin typeface="Cambria Math" panose="02040503050406030204" pitchFamily="18" charset="0"/>
                                        <a:cs typeface="Times New Roman" panose="02020603050405020304" pitchFamily="18" charset="0"/>
                                      </a:rPr>
                                    </m:ctrlPr>
                                  </m:sSubPr>
                                  <m:e>
                                    <m:r>
                                      <a:rPr lang="en-US" sz="3600" b="0" i="1" smtClean="0">
                                        <a:latin typeface="Cambria Math" panose="02040503050406030204" pitchFamily="18" charset="0"/>
                                        <a:ea typeface="Cambria Math" panose="02040503050406030204" pitchFamily="18" charset="0"/>
                                        <a:cs typeface="Times New Roman" panose="02020603050405020304" pitchFamily="18" charset="0"/>
                                      </a:rPr>
                                      <m:t>𝜔</m:t>
                                    </m:r>
                                    <m:r>
                                      <a:rPr lang="en-US" sz="3600" b="0" i="1" smtClean="0">
                                        <a:latin typeface="Cambria Math" panose="02040503050406030204" pitchFamily="18" charset="0"/>
                                        <a:ea typeface="Cambria Math" panose="02040503050406030204" pitchFamily="18" charset="0"/>
                                        <a:cs typeface="Times New Roman" panose="02020603050405020304" pitchFamily="18" charset="0"/>
                                      </a:rPr>
                                      <m:t>=</m:t>
                                    </m:r>
                                    <m:r>
                                      <a:rPr lang="en-US" sz="3600" b="0" i="1" smtClean="0">
                                        <a:latin typeface="Cambria Math" panose="02040503050406030204" pitchFamily="18" charset="0"/>
                                        <a:ea typeface="Cambria Math" panose="02040503050406030204" pitchFamily="18" charset="0"/>
                                        <a:cs typeface="Times New Roman" panose="02020603050405020304" pitchFamily="18" charset="0"/>
                                      </a:rPr>
                                      <m:t>𝜔</m:t>
                                    </m:r>
                                  </m:e>
                                  <m:sub>
                                    <m:r>
                                      <a:rPr lang="en-US" sz="3600" b="0" i="1" smtClean="0">
                                        <a:latin typeface="Cambria Math" panose="02040503050406030204" pitchFamily="18" charset="0"/>
                                        <a:cs typeface="Times New Roman" panose="02020603050405020304" pitchFamily="18" charset="0"/>
                                      </a:rPr>
                                      <m:t>0</m:t>
                                    </m:r>
                                  </m:sub>
                                </m:sSub>
                                <m:r>
                                  <a:rPr lang="en-US" sz="3600" b="0" i="1" smtClean="0">
                                    <a:latin typeface="Cambria Math" panose="02040503050406030204" pitchFamily="18" charset="0"/>
                                    <a:cs typeface="Times New Roman" panose="02020603050405020304" pitchFamily="18" charset="0"/>
                                  </a:rPr>
                                  <m:t>+</m:t>
                                </m:r>
                                <m:r>
                                  <a:rPr lang="en-US" sz="3600" b="0" i="1" smtClean="0">
                                    <a:latin typeface="Cambria Math" panose="02040503050406030204" pitchFamily="18" charset="0"/>
                                    <a:ea typeface="Cambria Math" panose="02040503050406030204" pitchFamily="18" charset="0"/>
                                    <a:cs typeface="Times New Roman" panose="02020603050405020304" pitchFamily="18" charset="0"/>
                                  </a:rPr>
                                  <m:t>𝛼</m:t>
                                </m:r>
                                <m:r>
                                  <a:rPr lang="en-US" sz="3600" b="0" i="1" smtClean="0">
                                    <a:latin typeface="Cambria Math" panose="02040503050406030204" pitchFamily="18" charset="0"/>
                                    <a:cs typeface="Times New Roman" panose="02020603050405020304" pitchFamily="18" charset="0"/>
                                  </a:rPr>
                                  <m:t>𝑡</m:t>
                                </m:r>
                              </m:oMath>
                            </m:oMathPara>
                          </a14:m>
                          <a:endParaRPr lang="en-US" sz="3600" dirty="0">
                            <a:latin typeface="Times New Roman" panose="02020603050405020304" pitchFamily="18" charset="0"/>
                            <a:cs typeface="Times New Roman" panose="02020603050405020304" pitchFamily="18" charset="0"/>
                          </a:endParaRPr>
                        </a:p>
                      </a:txBody>
                      <a:tcPr marL="91441" marR="91441" anchor="ctr"/>
                    </a:tc>
                  </a:tr>
                  <a:tr h="919988">
                    <a:tc>
                      <a:txBody>
                        <a:bodyPr/>
                        <a:lstStyle/>
                        <a:p>
                          <a:pPr algn="ctr"/>
                          <a14:m>
                            <m:oMathPara xmlns:m="http://schemas.openxmlformats.org/officeDocument/2006/math">
                              <m:oMathParaPr>
                                <m:jc m:val="centerGroup"/>
                              </m:oMathParaPr>
                              <m:oMath xmlns:m="http://schemas.openxmlformats.org/officeDocument/2006/math">
                                <m:sSubSup>
                                  <m:sSubSupPr>
                                    <m:ctrlPr>
                                      <a:rPr lang="en-US" sz="3600" b="0" i="1" smtClean="0">
                                        <a:latin typeface="Cambria Math" panose="02040503050406030204" pitchFamily="18" charset="0"/>
                                        <a:cs typeface="Times New Roman" panose="02020603050405020304" pitchFamily="18" charset="0"/>
                                      </a:rPr>
                                    </m:ctrlPr>
                                  </m:sSubSupPr>
                                  <m:e>
                                    <m:r>
                                      <a:rPr lang="en-US" sz="3600" b="0" i="1" smtClean="0">
                                        <a:latin typeface="Cambria Math" panose="02040503050406030204" pitchFamily="18" charset="0"/>
                                        <a:cs typeface="Times New Roman" panose="02020603050405020304" pitchFamily="18" charset="0"/>
                                      </a:rPr>
                                      <m:t>𝑣</m:t>
                                    </m:r>
                                  </m:e>
                                  <m:sub>
                                    <m:r>
                                      <a:rPr lang="en-US" sz="3600" b="0" i="1" smtClean="0">
                                        <a:latin typeface="Cambria Math" panose="02040503050406030204" pitchFamily="18" charset="0"/>
                                        <a:cs typeface="Times New Roman" panose="02020603050405020304" pitchFamily="18" charset="0"/>
                                      </a:rPr>
                                      <m:t>𝑥</m:t>
                                    </m:r>
                                  </m:sub>
                                  <m:sup>
                                    <m:r>
                                      <a:rPr lang="en-US" sz="3600" b="0" i="1" smtClean="0">
                                        <a:latin typeface="Cambria Math" panose="02040503050406030204" pitchFamily="18" charset="0"/>
                                        <a:cs typeface="Times New Roman" panose="02020603050405020304" pitchFamily="18" charset="0"/>
                                      </a:rPr>
                                      <m:t>2</m:t>
                                    </m:r>
                                  </m:sup>
                                </m:sSubSup>
                                <m:sSubSup>
                                  <m:sSubSupPr>
                                    <m:ctrlPr>
                                      <a:rPr lang="en-US" sz="3600" b="0" i="1" smtClean="0">
                                        <a:latin typeface="Cambria Math" panose="02040503050406030204" pitchFamily="18" charset="0"/>
                                        <a:cs typeface="Times New Roman" panose="02020603050405020304" pitchFamily="18" charset="0"/>
                                      </a:rPr>
                                    </m:ctrlPr>
                                  </m:sSubSupPr>
                                  <m:e>
                                    <m:r>
                                      <a:rPr lang="en-US" sz="3600" b="0" i="1" smtClean="0">
                                        <a:latin typeface="Cambria Math" panose="02040503050406030204" pitchFamily="18" charset="0"/>
                                        <a:cs typeface="Times New Roman" panose="02020603050405020304" pitchFamily="18" charset="0"/>
                                      </a:rPr>
                                      <m:t>=</m:t>
                                    </m:r>
                                    <m:r>
                                      <a:rPr lang="en-US" sz="3600" b="0" i="1" smtClean="0">
                                        <a:latin typeface="Cambria Math" panose="02040503050406030204" pitchFamily="18" charset="0"/>
                                        <a:cs typeface="Times New Roman" panose="02020603050405020304" pitchFamily="18" charset="0"/>
                                      </a:rPr>
                                      <m:t>𝑣</m:t>
                                    </m:r>
                                  </m:e>
                                  <m:sub>
                                    <m:r>
                                      <a:rPr lang="en-US" sz="3600" b="0" i="1" smtClean="0">
                                        <a:latin typeface="Cambria Math" panose="02040503050406030204" pitchFamily="18" charset="0"/>
                                        <a:cs typeface="Times New Roman" panose="02020603050405020304" pitchFamily="18" charset="0"/>
                                      </a:rPr>
                                      <m:t>𝑥</m:t>
                                    </m:r>
                                    <m:r>
                                      <a:rPr lang="en-US" sz="3600" b="0" i="1" smtClean="0">
                                        <a:latin typeface="Cambria Math" panose="02040503050406030204" pitchFamily="18" charset="0"/>
                                        <a:cs typeface="Times New Roman" panose="02020603050405020304" pitchFamily="18" charset="0"/>
                                      </a:rPr>
                                      <m:t>0</m:t>
                                    </m:r>
                                  </m:sub>
                                  <m:sup>
                                    <m:r>
                                      <a:rPr lang="en-US" sz="3600" b="0" i="1" smtClean="0">
                                        <a:latin typeface="Cambria Math" panose="02040503050406030204" pitchFamily="18" charset="0"/>
                                        <a:cs typeface="Times New Roman" panose="02020603050405020304" pitchFamily="18" charset="0"/>
                                      </a:rPr>
                                      <m:t>2</m:t>
                                    </m:r>
                                  </m:sup>
                                </m:sSubSup>
                                <m:r>
                                  <a:rPr lang="en-US" sz="3600" b="0" i="1" smtClean="0">
                                    <a:latin typeface="Cambria Math" panose="02040503050406030204" pitchFamily="18" charset="0"/>
                                    <a:cs typeface="Times New Roman" panose="02020603050405020304" pitchFamily="18" charset="0"/>
                                  </a:rPr>
                                  <m:t>+2</m:t>
                                </m:r>
                                <m:sSub>
                                  <m:sSubPr>
                                    <m:ctrlPr>
                                      <a:rPr lang="en-US" sz="3600" b="0" i="1" smtClean="0">
                                        <a:latin typeface="Cambria Math" panose="02040503050406030204" pitchFamily="18" charset="0"/>
                                        <a:cs typeface="Times New Roman" panose="02020603050405020304" pitchFamily="18" charset="0"/>
                                      </a:rPr>
                                    </m:ctrlPr>
                                  </m:sSubPr>
                                  <m:e>
                                    <m:r>
                                      <a:rPr lang="en-US" sz="3600" b="0" i="1" smtClean="0">
                                        <a:latin typeface="Cambria Math" panose="02040503050406030204" pitchFamily="18" charset="0"/>
                                        <a:cs typeface="Times New Roman" panose="02020603050405020304" pitchFamily="18" charset="0"/>
                                      </a:rPr>
                                      <m:t>𝑎</m:t>
                                    </m:r>
                                  </m:e>
                                  <m:sub>
                                    <m:r>
                                      <a:rPr lang="en-US" sz="3600" b="0" i="1" smtClean="0">
                                        <a:latin typeface="Cambria Math" panose="02040503050406030204" pitchFamily="18" charset="0"/>
                                        <a:cs typeface="Times New Roman" panose="02020603050405020304" pitchFamily="18" charset="0"/>
                                      </a:rPr>
                                      <m:t>𝑥</m:t>
                                    </m:r>
                                  </m:sub>
                                </m:sSub>
                                <m:r>
                                  <a:rPr lang="en-US" sz="3600" b="0" i="1" smtClean="0">
                                    <a:latin typeface="Cambria Math" panose="02040503050406030204" pitchFamily="18" charset="0"/>
                                    <a:cs typeface="Times New Roman" panose="02020603050405020304" pitchFamily="18" charset="0"/>
                                  </a:rPr>
                                  <m:t>(</m:t>
                                </m:r>
                                <m:r>
                                  <a:rPr lang="en-US" sz="3600" b="0" i="1" smtClean="0">
                                    <a:latin typeface="Cambria Math" panose="02040503050406030204" pitchFamily="18" charset="0"/>
                                    <a:cs typeface="Times New Roman" panose="02020603050405020304" pitchFamily="18" charset="0"/>
                                  </a:rPr>
                                  <m:t>𝑥</m:t>
                                </m:r>
                                <m:r>
                                  <a:rPr lang="en-US" sz="3600" b="0" i="1" smtClean="0">
                                    <a:latin typeface="Cambria Math" panose="02040503050406030204" pitchFamily="18" charset="0"/>
                                    <a:cs typeface="Times New Roman" panose="02020603050405020304" pitchFamily="18" charset="0"/>
                                  </a:rPr>
                                  <m:t>−</m:t>
                                </m:r>
                                <m:sSub>
                                  <m:sSubPr>
                                    <m:ctrlPr>
                                      <a:rPr lang="en-US" sz="3600" b="0" i="1" smtClean="0">
                                        <a:latin typeface="Cambria Math" panose="02040503050406030204" pitchFamily="18" charset="0"/>
                                        <a:cs typeface="Times New Roman" panose="02020603050405020304" pitchFamily="18" charset="0"/>
                                      </a:rPr>
                                    </m:ctrlPr>
                                  </m:sSubPr>
                                  <m:e>
                                    <m:r>
                                      <a:rPr lang="en-US" sz="3600" b="0" i="1" smtClean="0">
                                        <a:latin typeface="Cambria Math" panose="02040503050406030204" pitchFamily="18" charset="0"/>
                                        <a:cs typeface="Times New Roman" panose="02020603050405020304" pitchFamily="18" charset="0"/>
                                      </a:rPr>
                                      <m:t>𝑥</m:t>
                                    </m:r>
                                  </m:e>
                                  <m:sub>
                                    <m:r>
                                      <a:rPr lang="en-US" sz="3600" b="0" i="1" smtClean="0">
                                        <a:latin typeface="Cambria Math" panose="02040503050406030204" pitchFamily="18" charset="0"/>
                                        <a:cs typeface="Times New Roman" panose="02020603050405020304" pitchFamily="18" charset="0"/>
                                      </a:rPr>
                                      <m:t>0</m:t>
                                    </m:r>
                                  </m:sub>
                                </m:sSub>
                                <m:r>
                                  <a:rPr lang="en-US" sz="3600" b="0" i="1" smtClean="0">
                                    <a:latin typeface="Cambria Math" panose="02040503050406030204" pitchFamily="18" charset="0"/>
                                    <a:cs typeface="Times New Roman" panose="02020603050405020304" pitchFamily="18" charset="0"/>
                                  </a:rPr>
                                  <m:t>)</m:t>
                                </m:r>
                              </m:oMath>
                            </m:oMathPara>
                          </a14:m>
                          <a:endParaRPr lang="en-US" sz="3600" dirty="0">
                            <a:latin typeface="Times New Roman" panose="02020603050405020304" pitchFamily="18" charset="0"/>
                            <a:cs typeface="Times New Roman" panose="02020603050405020304" pitchFamily="18" charset="0"/>
                          </a:endParaRPr>
                        </a:p>
                      </a:txBody>
                      <a:tcPr marL="91441" marR="91441"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n-US" sz="3600" b="0" i="1" smtClean="0">
                                        <a:latin typeface="Cambria Math" panose="02040503050406030204" pitchFamily="18" charset="0"/>
                                        <a:cs typeface="Times New Roman" panose="02020603050405020304" pitchFamily="18" charset="0"/>
                                      </a:rPr>
                                    </m:ctrlPr>
                                  </m:sSupPr>
                                  <m:e>
                                    <m:r>
                                      <a:rPr lang="en-US" sz="3600" b="0" i="1" smtClean="0">
                                        <a:latin typeface="Cambria Math" panose="02040503050406030204" pitchFamily="18" charset="0"/>
                                        <a:ea typeface="Cambria Math" panose="02040503050406030204" pitchFamily="18" charset="0"/>
                                        <a:cs typeface="Times New Roman" panose="02020603050405020304" pitchFamily="18" charset="0"/>
                                      </a:rPr>
                                      <m:t>𝜔</m:t>
                                    </m:r>
                                  </m:e>
                                  <m:sup>
                                    <m:r>
                                      <a:rPr lang="en-US" sz="3600" b="0" i="1" smtClean="0">
                                        <a:latin typeface="Cambria Math" panose="02040503050406030204" pitchFamily="18" charset="0"/>
                                        <a:cs typeface="Times New Roman" panose="02020603050405020304" pitchFamily="18" charset="0"/>
                                      </a:rPr>
                                      <m:t>2</m:t>
                                    </m:r>
                                  </m:sup>
                                </m:sSup>
                                <m:r>
                                  <a:rPr lang="en-US" sz="3600" b="0" i="1" smtClean="0">
                                    <a:latin typeface="Cambria Math" panose="02040503050406030204" pitchFamily="18" charset="0"/>
                                    <a:cs typeface="Times New Roman" panose="02020603050405020304" pitchFamily="18" charset="0"/>
                                  </a:rPr>
                                  <m:t>=</m:t>
                                </m:r>
                                <m:sSubSup>
                                  <m:sSubSupPr>
                                    <m:ctrlPr>
                                      <a:rPr lang="en-US" sz="3600" b="0" i="1" smtClean="0">
                                        <a:latin typeface="Cambria Math" panose="02040503050406030204" pitchFamily="18" charset="0"/>
                                        <a:cs typeface="Times New Roman" panose="02020603050405020304" pitchFamily="18" charset="0"/>
                                      </a:rPr>
                                    </m:ctrlPr>
                                  </m:sSubSupPr>
                                  <m:e>
                                    <m:r>
                                      <a:rPr lang="en-US" sz="3600" b="0" i="1" smtClean="0">
                                        <a:latin typeface="Cambria Math" panose="02040503050406030204" pitchFamily="18" charset="0"/>
                                        <a:ea typeface="Cambria Math" panose="02040503050406030204" pitchFamily="18" charset="0"/>
                                        <a:cs typeface="Times New Roman" panose="02020603050405020304" pitchFamily="18" charset="0"/>
                                      </a:rPr>
                                      <m:t>𝜔</m:t>
                                    </m:r>
                                  </m:e>
                                  <m:sub>
                                    <m:r>
                                      <a:rPr lang="en-US" sz="3600" b="0" i="1" smtClean="0">
                                        <a:latin typeface="Cambria Math" panose="02040503050406030204" pitchFamily="18" charset="0"/>
                                        <a:cs typeface="Times New Roman" panose="02020603050405020304" pitchFamily="18" charset="0"/>
                                      </a:rPr>
                                      <m:t>0</m:t>
                                    </m:r>
                                  </m:sub>
                                  <m:sup>
                                    <m:r>
                                      <a:rPr lang="en-US" sz="3600" b="0" i="1" smtClean="0">
                                        <a:latin typeface="Cambria Math" panose="02040503050406030204" pitchFamily="18" charset="0"/>
                                        <a:cs typeface="Times New Roman" panose="02020603050405020304" pitchFamily="18" charset="0"/>
                                      </a:rPr>
                                      <m:t>2</m:t>
                                    </m:r>
                                  </m:sup>
                                </m:sSubSup>
                                <m:r>
                                  <a:rPr lang="en-US" sz="3600" b="0" i="1" smtClean="0">
                                    <a:latin typeface="Cambria Math" panose="02040503050406030204" pitchFamily="18" charset="0"/>
                                    <a:cs typeface="Times New Roman" panose="02020603050405020304" pitchFamily="18" charset="0"/>
                                  </a:rPr>
                                  <m:t>+</m:t>
                                </m:r>
                                <m:r>
                                  <a:rPr lang="en-US" sz="3600" b="0" i="1" smtClean="0">
                                    <a:latin typeface="Cambria Math" panose="02040503050406030204" pitchFamily="18" charset="0"/>
                                    <a:ea typeface="Cambria Math" panose="02040503050406030204" pitchFamily="18" charset="0"/>
                                    <a:cs typeface="Times New Roman" panose="02020603050405020304" pitchFamily="18" charset="0"/>
                                  </a:rPr>
                                  <m:t>𝛼</m:t>
                                </m:r>
                                <m:r>
                                  <a:rPr lang="en-US" sz="3600" b="0" i="1" smtClean="0">
                                    <a:latin typeface="Cambria Math" panose="02040503050406030204" pitchFamily="18" charset="0"/>
                                    <a:cs typeface="Times New Roman" panose="02020603050405020304" pitchFamily="18" charset="0"/>
                                  </a:rPr>
                                  <m:t>𝑡</m:t>
                                </m:r>
                              </m:oMath>
                            </m:oMathPara>
                          </a14:m>
                          <a:endParaRPr lang="en-US" sz="3600" dirty="0">
                            <a:latin typeface="Times New Roman" panose="02020603050405020304" pitchFamily="18" charset="0"/>
                            <a:cs typeface="Times New Roman" panose="02020603050405020304" pitchFamily="18" charset="0"/>
                          </a:endParaRPr>
                        </a:p>
                      </a:txBody>
                      <a:tcPr marL="91441" marR="91441" anchor="ctr"/>
                    </a:tc>
                  </a:tr>
                </a:tbl>
              </a:graphicData>
            </a:graphic>
          </p:graphicFrame>
        </mc:Choice>
        <mc:Fallback>
          <p:graphicFrame>
            <p:nvGraphicFramePr>
              <p:cNvPr id="4" name="Content Placeholder 3"/>
              <p:cNvGraphicFramePr>
                <a:graphicFrameLocks noGrp="1"/>
              </p:cNvGraphicFramePr>
              <p:nvPr>
                <p:ph idx="1"/>
                <p:extLst>
                  <p:ext uri="{D42A27DB-BD31-4B8C-83A1-F6EECF244321}">
                    <p14:modId xmlns:p14="http://schemas.microsoft.com/office/powerpoint/2010/main" val="3973884950"/>
                  </p:ext>
                </p:extLst>
              </p:nvPr>
            </p:nvGraphicFramePr>
            <p:xfrm>
              <a:off x="838200" y="1825625"/>
              <a:ext cx="10515600" cy="4310479"/>
            </p:xfrm>
            <a:graphic>
              <a:graphicData uri="http://schemas.openxmlformats.org/drawingml/2006/table">
                <a:tbl>
                  <a:tblPr firstRow="1" bandRow="1">
                    <a:tableStyleId>{5C22544A-7EE6-4342-B048-85BDC9FD1C3A}</a:tableStyleId>
                  </a:tblPr>
                  <a:tblGrid>
                    <a:gridCol w="5257800"/>
                    <a:gridCol w="5257800"/>
                  </a:tblGrid>
                  <a:tr h="904729">
                    <a:tc>
                      <a:txBody>
                        <a:bodyPr/>
                        <a:lstStyle/>
                        <a:p>
                          <a:pPr algn="ctr"/>
                          <a:r>
                            <a:rPr lang="en-US" sz="3600" dirty="0" smtClean="0">
                              <a:latin typeface="Times New Roman" panose="02020603050405020304" pitchFamily="18" charset="0"/>
                              <a:cs typeface="Times New Roman" panose="02020603050405020304" pitchFamily="18" charset="0"/>
                            </a:rPr>
                            <a:t>Linear</a:t>
                          </a:r>
                          <a:r>
                            <a:rPr lang="en-US" sz="3600" baseline="0" dirty="0" smtClean="0">
                              <a:latin typeface="Times New Roman" panose="02020603050405020304" pitchFamily="18" charset="0"/>
                              <a:cs typeface="Times New Roman" panose="02020603050405020304" pitchFamily="18" charset="0"/>
                            </a:rPr>
                            <a:t> Quantity</a:t>
                          </a:r>
                          <a:endParaRPr lang="en-US" sz="3600" dirty="0">
                            <a:latin typeface="Times New Roman" panose="02020603050405020304" pitchFamily="18" charset="0"/>
                            <a:cs typeface="Times New Roman" panose="02020603050405020304" pitchFamily="18" charset="0"/>
                          </a:endParaRPr>
                        </a:p>
                      </a:txBody>
                      <a:tcPr marL="91441" marR="91441" anchor="ctr"/>
                    </a:tc>
                    <a:tc>
                      <a:txBody>
                        <a:bodyPr/>
                        <a:lstStyle/>
                        <a:p>
                          <a:pPr algn="ctr"/>
                          <a:r>
                            <a:rPr lang="en-US" sz="3600" dirty="0" smtClean="0">
                              <a:latin typeface="Times New Roman" panose="02020603050405020304" pitchFamily="18" charset="0"/>
                              <a:cs typeface="Times New Roman" panose="02020603050405020304" pitchFamily="18" charset="0"/>
                            </a:rPr>
                            <a:t>Angular Quantity</a:t>
                          </a:r>
                          <a:endParaRPr lang="en-US" sz="3600" dirty="0">
                            <a:latin typeface="Times New Roman" panose="02020603050405020304" pitchFamily="18" charset="0"/>
                            <a:cs typeface="Times New Roman" panose="02020603050405020304" pitchFamily="18" charset="0"/>
                          </a:endParaRPr>
                        </a:p>
                      </a:txBody>
                      <a:tcPr marL="91441" marR="91441" anchor="ctr"/>
                    </a:tc>
                  </a:tr>
                  <a:tr h="1581033">
                    <a:tc>
                      <a:txBody>
                        <a:bodyPr/>
                        <a:lstStyle/>
                        <a:p>
                          <a:endParaRPr lang="en-US"/>
                        </a:p>
                      </a:txBody>
                      <a:tcPr marL="91441" marR="91441" anchor="ctr">
                        <a:blipFill rotWithShape="0">
                          <a:blip r:embed="rId2"/>
                          <a:stretch>
                            <a:fillRect l="-116" t="-57915" r="-100463" b="-116602"/>
                          </a:stretch>
                        </a:blipFill>
                      </a:tcPr>
                    </a:tc>
                    <a:tc>
                      <a:txBody>
                        <a:bodyPr/>
                        <a:lstStyle/>
                        <a:p>
                          <a:endParaRPr lang="en-US"/>
                        </a:p>
                      </a:txBody>
                      <a:tcPr marL="91441" marR="91441" anchor="ctr">
                        <a:blipFill rotWithShape="0">
                          <a:blip r:embed="rId2"/>
                          <a:stretch>
                            <a:fillRect l="-100116" t="-57915" r="-463" b="-116602"/>
                          </a:stretch>
                        </a:blipFill>
                      </a:tcPr>
                    </a:tc>
                  </a:tr>
                  <a:tr h="904729">
                    <a:tc>
                      <a:txBody>
                        <a:bodyPr/>
                        <a:lstStyle/>
                        <a:p>
                          <a:endParaRPr lang="en-US"/>
                        </a:p>
                      </a:txBody>
                      <a:tcPr marL="91441" marR="91441" anchor="ctr">
                        <a:blipFill rotWithShape="0">
                          <a:blip r:embed="rId2"/>
                          <a:stretch>
                            <a:fillRect l="-116" t="-274497" r="-100463" b="-102685"/>
                          </a:stretch>
                        </a:blipFill>
                      </a:tcPr>
                    </a:tc>
                    <a:tc>
                      <a:txBody>
                        <a:bodyPr/>
                        <a:lstStyle/>
                        <a:p>
                          <a:endParaRPr lang="en-US"/>
                        </a:p>
                      </a:txBody>
                      <a:tcPr marL="91441" marR="91441" anchor="ctr">
                        <a:blipFill rotWithShape="0">
                          <a:blip r:embed="rId2"/>
                          <a:stretch>
                            <a:fillRect l="-100116" t="-274497" r="-463" b="-102685"/>
                          </a:stretch>
                        </a:blipFill>
                      </a:tcPr>
                    </a:tc>
                  </a:tr>
                  <a:tr h="919988">
                    <a:tc>
                      <a:txBody>
                        <a:bodyPr/>
                        <a:lstStyle/>
                        <a:p>
                          <a:endParaRPr lang="en-US"/>
                        </a:p>
                      </a:txBody>
                      <a:tcPr marL="91441" marR="91441" anchor="ctr">
                        <a:blipFill rotWithShape="0">
                          <a:blip r:embed="rId2"/>
                          <a:stretch>
                            <a:fillRect l="-116" t="-369536" r="-100463" b="-1325"/>
                          </a:stretch>
                        </a:blipFill>
                      </a:tcPr>
                    </a:tc>
                    <a:tc>
                      <a:txBody>
                        <a:bodyPr/>
                        <a:lstStyle/>
                        <a:p>
                          <a:endParaRPr lang="en-US"/>
                        </a:p>
                      </a:txBody>
                      <a:tcPr marL="91441" marR="91441" anchor="ctr">
                        <a:blipFill rotWithShape="0">
                          <a:blip r:embed="rId2"/>
                          <a:stretch>
                            <a:fillRect l="-100116" t="-369536" r="-463" b="-1325"/>
                          </a:stretch>
                        </a:blipFill>
                      </a:tcPr>
                    </a:tc>
                  </a:tr>
                </a:tbl>
              </a:graphicData>
            </a:graphic>
          </p:graphicFrame>
        </mc:Fallback>
      </mc:AlternateContent>
    </p:spTree>
    <p:extLst>
      <p:ext uri="{BB962C8B-B14F-4D97-AF65-F5344CB8AC3E}">
        <p14:creationId xmlns:p14="http://schemas.microsoft.com/office/powerpoint/2010/main" val="9747030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Torque</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7422020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Discussion Questions</a:t>
            </a:r>
            <a:endParaRPr lang="en-US" dirty="0"/>
          </a:p>
        </p:txBody>
      </p:sp>
      <p:sp>
        <p:nvSpPr>
          <p:cNvPr id="5" name="Content Placeholder 4"/>
          <p:cNvSpPr>
            <a:spLocks noGrp="1"/>
          </p:cNvSpPr>
          <p:nvPr>
            <p:ph idx="1"/>
          </p:nvPr>
        </p:nvSpPr>
        <p:spPr/>
        <p:txBody>
          <a:bodyPr/>
          <a:lstStyle/>
          <a:p>
            <a:r>
              <a:rPr lang="en-US" dirty="0" smtClean="0"/>
              <a:t>What causes things to rotate?</a:t>
            </a:r>
          </a:p>
          <a:p>
            <a:endParaRPr lang="en-US" dirty="0" smtClean="0"/>
          </a:p>
          <a:p>
            <a:r>
              <a:rPr lang="en-US" dirty="0" smtClean="0"/>
              <a:t>How do you get things to rotate faster or slower?</a:t>
            </a:r>
            <a:endParaRPr lang="en-US" dirty="0"/>
          </a:p>
        </p:txBody>
      </p:sp>
    </p:spTree>
    <p:extLst>
      <p:ext uri="{BB962C8B-B14F-4D97-AF65-F5344CB8AC3E}">
        <p14:creationId xmlns:p14="http://schemas.microsoft.com/office/powerpoint/2010/main" val="13371014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Torque </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77500" lnSpcReduction="20000"/>
              </a:bodyPr>
              <a:lstStyle/>
              <a:p>
                <a:r>
                  <a:rPr lang="en-US" dirty="0" smtClean="0"/>
                  <a:t>What is a force?</a:t>
                </a:r>
              </a:p>
              <a:p>
                <a:r>
                  <a:rPr lang="en-US" dirty="0" smtClean="0"/>
                  <a:t>A torque is a twist! </a:t>
                </a:r>
              </a:p>
              <a:p>
                <a14:m>
                  <m:oMath xmlns:m="http://schemas.openxmlformats.org/officeDocument/2006/math">
                    <m:r>
                      <a:rPr lang="el-GR" i="1" dirty="0" smtClean="0">
                        <a:latin typeface="Cambria Math" panose="02040503050406030204" pitchFamily="18" charset="0"/>
                      </a:rPr>
                      <m:t>𝜏</m:t>
                    </m:r>
                    <m:r>
                      <a:rPr lang="el-GR" i="1" dirty="0" smtClean="0">
                        <a:latin typeface="Cambria Math" panose="02040503050406030204" pitchFamily="18" charset="0"/>
                      </a:rPr>
                      <m:t> = </m:t>
                    </m:r>
                    <m:r>
                      <a:rPr lang="en-US" i="1" dirty="0">
                        <a:latin typeface="Cambria Math" panose="02040503050406030204" pitchFamily="18" charset="0"/>
                      </a:rPr>
                      <m:t>𝑟</m:t>
                    </m:r>
                    <m:r>
                      <a:rPr lang="en-US" i="1" dirty="0">
                        <a:latin typeface="Cambria Math" panose="02040503050406030204" pitchFamily="18" charset="0"/>
                      </a:rPr>
                      <m:t> × </m:t>
                    </m:r>
                    <m:r>
                      <a:rPr lang="en-US" i="1" dirty="0" smtClean="0">
                        <a:latin typeface="Cambria Math" panose="02040503050406030204" pitchFamily="18" charset="0"/>
                      </a:rPr>
                      <m:t>𝐹</m:t>
                    </m:r>
                  </m:oMath>
                </a14:m>
                <a:endParaRPr lang="en-US" i="1" dirty="0" smtClean="0"/>
              </a:p>
              <a:p>
                <a:r>
                  <a:rPr lang="en-US" i="1" dirty="0" smtClean="0"/>
                  <a:t>r </a:t>
                </a:r>
                <a:r>
                  <a:rPr lang="en-US" dirty="0" smtClean="0"/>
                  <a:t>is the distance between the axis of rotation and  the location of the force.</a:t>
                </a:r>
              </a:p>
              <a:p>
                <a:r>
                  <a:rPr lang="en-US" dirty="0" smtClean="0"/>
                  <a:t>x is a cross product. A cross product is similar to the dot product that we saw in work, except that now you take the sine instead of the cosine.</a:t>
                </a:r>
                <a:endParaRPr lang="en-US" i="1" dirty="0" smtClean="0"/>
              </a:p>
              <a:p>
                <a14:m>
                  <m:oMath xmlns:m="http://schemas.openxmlformats.org/officeDocument/2006/math">
                    <m:r>
                      <a:rPr lang="en-US" i="1" smtClean="0">
                        <a:latin typeface="Cambria Math" panose="02040503050406030204" pitchFamily="18" charset="0"/>
                        <a:ea typeface="Cambria Math" panose="02040503050406030204" pitchFamily="18" charset="0"/>
                      </a:rPr>
                      <m:t>𝜏</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𝑟</m:t>
                        </m:r>
                      </m:e>
                      <m:sub>
                        <m:r>
                          <a:rPr lang="en-US" b="0" i="1" smtClean="0">
                            <a:latin typeface="Cambria Math" panose="02040503050406030204" pitchFamily="18" charset="0"/>
                            <a:ea typeface="Cambria Math" panose="02040503050406030204" pitchFamily="18" charset="0"/>
                          </a:rPr>
                          <m:t>⊥</m:t>
                        </m:r>
                      </m:sub>
                    </m:sSub>
                    <m:r>
                      <a:rPr lang="en-US" b="0" i="1" smtClean="0">
                        <a:latin typeface="Cambria Math" panose="02040503050406030204" pitchFamily="18" charset="0"/>
                        <a:ea typeface="Cambria Math" panose="02040503050406030204" pitchFamily="18" charset="0"/>
                      </a:rPr>
                      <m:t>𝐹</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𝑟𝐹</m:t>
                    </m:r>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𝜃</m:t>
                        </m:r>
                      </m:e>
                    </m:func>
                    <m:r>
                      <a:rPr lang="en-US" b="0" i="1" smtClean="0">
                        <a:latin typeface="Cambria Math" panose="02040503050406030204" pitchFamily="18" charset="0"/>
                        <a:ea typeface="Cambria Math" panose="02040503050406030204" pitchFamily="18" charset="0"/>
                      </a:rPr>
                      <m:t> </m:t>
                    </m:r>
                  </m:oMath>
                </a14:m>
                <a:endParaRPr lang="en-US" dirty="0" smtClean="0"/>
              </a:p>
              <a:p>
                <a:r>
                  <a:rPr lang="en-US" dirty="0" smtClean="0"/>
                  <a:t>Torque is represented by the lower case Greek letter Tau and is measured in Newton-Meters</a:t>
                </a:r>
              </a:p>
              <a:p>
                <a:r>
                  <a:rPr lang="en-US" dirty="0" smtClean="0"/>
                  <a:t>Torque is a vector quantity however the direction is not up, down, left, or right! It is clockwise or counterclockwise since torques cause rotations. (Counterclockwise is conventionally positive)</a:t>
                </a:r>
                <a:endParaRPr lang="en-US" i="1" dirty="0"/>
              </a:p>
              <a:p>
                <a:r>
                  <a:rPr lang="en-US" dirty="0" smtClean="0"/>
                  <a:t>It </a:t>
                </a:r>
                <a:r>
                  <a:rPr lang="en-US" dirty="0"/>
                  <a:t>is the rotational analogue of force.</a:t>
                </a: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696" t="-2801" b="-1961"/>
                </a:stretch>
              </a:blipFill>
            </p:spPr>
            <p:txBody>
              <a:bodyPr/>
              <a:lstStyle/>
              <a:p>
                <a:r>
                  <a:rPr lang="en-US">
                    <a:noFill/>
                  </a:rPr>
                  <a:t> </a:t>
                </a:r>
              </a:p>
            </p:txBody>
          </p:sp>
        </mc:Fallback>
      </mc:AlternateContent>
    </p:spTree>
    <p:extLst>
      <p:ext uri="{BB962C8B-B14F-4D97-AF65-F5344CB8AC3E}">
        <p14:creationId xmlns:p14="http://schemas.microsoft.com/office/powerpoint/2010/main" val="514730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Torque</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838200" y="1825625"/>
                <a:ext cx="4120166" cy="3802443"/>
              </a:xfrm>
            </p:spPr>
            <p:txBody>
              <a:bodyPr/>
              <a:lstStyle/>
              <a:p>
                <a:r>
                  <a:rPr lang="en-US" dirty="0" smtClean="0"/>
                  <a:t>If the board to the right is 3 meters long and a force of F=5N is applied at r=2.8 m. What is the torque on the board?</a:t>
                </a:r>
              </a:p>
              <a:p>
                <a14:m>
                  <m:oMath xmlns:m="http://schemas.openxmlformats.org/officeDocument/2006/math">
                    <m:r>
                      <a:rPr lang="en-US" i="1" smtClean="0">
                        <a:latin typeface="Cambria Math" panose="02040503050406030204" pitchFamily="18" charset="0"/>
                        <a:ea typeface="Cambria Math" panose="02040503050406030204" pitchFamily="18" charset="0"/>
                      </a:rPr>
                      <m:t>𝜏</m:t>
                    </m:r>
                    <m:r>
                      <a:rPr lang="en-US" b="0" i="1" smtClean="0">
                        <a:latin typeface="Cambria Math" panose="02040503050406030204" pitchFamily="18" charset="0"/>
                        <a:ea typeface="Cambria Math" panose="02040503050406030204" pitchFamily="18" charset="0"/>
                      </a:rPr>
                      <m:t>=2.8×5=14 </m:t>
                    </m:r>
                    <m:r>
                      <a:rPr lang="en-US" b="0" i="1" smtClean="0">
                        <a:latin typeface="Cambria Math" panose="02040503050406030204" pitchFamily="18" charset="0"/>
                        <a:ea typeface="Cambria Math" panose="02040503050406030204" pitchFamily="18" charset="0"/>
                      </a:rPr>
                      <m:t>𝑁𝑚</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𝑐𝑙𝑜𝑐𝑘𝑤𝑖𝑠𝑒</m:t>
                    </m:r>
                  </m:oMath>
                </a14:m>
                <a:r>
                  <a:rPr lang="en-US" dirty="0" smtClean="0"/>
                  <a:t>   </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838200" y="1825625"/>
                <a:ext cx="4120166" cy="3802443"/>
              </a:xfrm>
              <a:blipFill rotWithShape="0">
                <a:blip r:embed="rId2"/>
                <a:stretch>
                  <a:fillRect l="-2667" t="-2564" r="-4889"/>
                </a:stretch>
              </a:blipFill>
            </p:spPr>
            <p:txBody>
              <a:bodyPr/>
              <a:lstStyle/>
              <a:p>
                <a:r>
                  <a:rPr lang="en-US">
                    <a:noFill/>
                  </a:rPr>
                  <a:t> </a:t>
                </a:r>
              </a:p>
            </p:txBody>
          </p:sp>
        </mc:Fallback>
      </mc:AlternateContent>
      <p:grpSp>
        <p:nvGrpSpPr>
          <p:cNvPr id="20" name="Group 19"/>
          <p:cNvGrpSpPr/>
          <p:nvPr/>
        </p:nvGrpSpPr>
        <p:grpSpPr>
          <a:xfrm>
            <a:off x="6096000" y="2588654"/>
            <a:ext cx="3807854" cy="1507524"/>
            <a:chOff x="6096000" y="2588654"/>
            <a:chExt cx="3807854" cy="1507524"/>
          </a:xfrm>
        </p:grpSpPr>
        <p:sp>
          <p:nvSpPr>
            <p:cNvPr id="8" name="Rectangle 7"/>
            <p:cNvSpPr/>
            <p:nvPr/>
          </p:nvSpPr>
          <p:spPr>
            <a:xfrm>
              <a:off x="6096000" y="2588654"/>
              <a:ext cx="3524518" cy="528033"/>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Oval 11"/>
            <p:cNvSpPr/>
            <p:nvPr/>
          </p:nvSpPr>
          <p:spPr>
            <a:xfrm>
              <a:off x="6096000" y="2775397"/>
              <a:ext cx="124496" cy="15454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TextBox 12"/>
            <p:cNvSpPr txBox="1"/>
            <p:nvPr/>
          </p:nvSpPr>
          <p:spPr>
            <a:xfrm>
              <a:off x="9388699" y="3486019"/>
              <a:ext cx="515155" cy="369332"/>
            </a:xfrm>
            <a:prstGeom prst="rect">
              <a:avLst/>
            </a:prstGeom>
            <a:noFill/>
          </p:spPr>
          <p:txBody>
            <a:bodyPr wrap="square" rtlCol="0">
              <a:spAutoFit/>
            </a:bodyPr>
            <a:lstStyle/>
            <a:p>
              <a:r>
                <a:rPr lang="en-US" dirty="0" smtClean="0"/>
                <a:t>F</a:t>
              </a:r>
              <a:endParaRPr lang="en-US" dirty="0"/>
            </a:p>
          </p:txBody>
        </p:sp>
        <p:sp>
          <p:nvSpPr>
            <p:cNvPr id="14" name="TextBox 13"/>
            <p:cNvSpPr txBox="1"/>
            <p:nvPr/>
          </p:nvSpPr>
          <p:spPr>
            <a:xfrm>
              <a:off x="7632878" y="3116687"/>
              <a:ext cx="450761" cy="369332"/>
            </a:xfrm>
            <a:prstGeom prst="rect">
              <a:avLst/>
            </a:prstGeom>
            <a:noFill/>
          </p:spPr>
          <p:txBody>
            <a:bodyPr wrap="square" rtlCol="0">
              <a:spAutoFit/>
            </a:bodyPr>
            <a:lstStyle/>
            <a:p>
              <a:r>
                <a:rPr lang="en-US" dirty="0" smtClean="0"/>
                <a:t>r</a:t>
              </a:r>
              <a:endParaRPr lang="en-US" dirty="0"/>
            </a:p>
          </p:txBody>
        </p:sp>
        <p:cxnSp>
          <p:nvCxnSpPr>
            <p:cNvPr id="16" name="Straight Arrow Connector 15"/>
            <p:cNvCxnSpPr/>
            <p:nvPr/>
          </p:nvCxnSpPr>
          <p:spPr>
            <a:xfrm>
              <a:off x="6158248" y="3116687"/>
              <a:ext cx="3230451"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a:off x="9388699" y="3116687"/>
              <a:ext cx="0" cy="97949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046047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Angular Kinematics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5146714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Torque</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838200" y="1825625"/>
                <a:ext cx="4120166" cy="3802443"/>
              </a:xfrm>
            </p:spPr>
            <p:txBody>
              <a:bodyPr/>
              <a:lstStyle/>
              <a:p>
                <a:r>
                  <a:rPr lang="en-US" dirty="0" smtClean="0"/>
                  <a:t>If the board to the right is 3 meters long and a force of F=5N is applied at r=2.8 m. What is the torque on the board?</a:t>
                </a:r>
              </a:p>
              <a:p>
                <a14:m>
                  <m:oMath xmlns:m="http://schemas.openxmlformats.org/officeDocument/2006/math">
                    <m:r>
                      <a:rPr lang="en-US" i="1" smtClean="0">
                        <a:latin typeface="Cambria Math" panose="02040503050406030204" pitchFamily="18" charset="0"/>
                        <a:ea typeface="Cambria Math" panose="02040503050406030204" pitchFamily="18" charset="0"/>
                      </a:rPr>
                      <m:t>𝜏</m:t>
                    </m:r>
                    <m:r>
                      <a:rPr lang="en-US" b="0" i="1" smtClean="0">
                        <a:latin typeface="Cambria Math" panose="02040503050406030204" pitchFamily="18" charset="0"/>
                        <a:ea typeface="Cambria Math" panose="02040503050406030204" pitchFamily="18" charset="0"/>
                      </a:rPr>
                      <m:t>=2.8∗5</m:t>
                    </m:r>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r>
                          <a:rPr lang="en-US" b="0" i="1" smtClean="0">
                            <a:latin typeface="Cambria Math" panose="02040503050406030204" pitchFamily="18" charset="0"/>
                            <a:ea typeface="Cambria Math" panose="02040503050406030204" pitchFamily="18" charset="0"/>
                          </a:rPr>
                          <m:t>45°</m:t>
                        </m:r>
                      </m:e>
                    </m:func>
                    <m:r>
                      <a:rPr lang="en-US" b="0" i="1" smtClean="0">
                        <a:latin typeface="Cambria Math" panose="02040503050406030204" pitchFamily="18" charset="0"/>
                        <a:ea typeface="Cambria Math" panose="02040503050406030204" pitchFamily="18" charset="0"/>
                      </a:rPr>
                      <m:t>=9.9 </m:t>
                    </m:r>
                    <m:r>
                      <a:rPr lang="en-US" b="0" i="1" smtClean="0">
                        <a:latin typeface="Cambria Math" panose="02040503050406030204" pitchFamily="18" charset="0"/>
                        <a:ea typeface="Cambria Math" panose="02040503050406030204" pitchFamily="18" charset="0"/>
                      </a:rPr>
                      <m:t>𝑁𝑚</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𝑐𝑙𝑜𝑐𝑘𝑤𝑖𝑠𝑒</m:t>
                    </m:r>
                  </m:oMath>
                </a14:m>
                <a:r>
                  <a:rPr lang="en-US" dirty="0" smtClean="0"/>
                  <a:t>   </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838200" y="1825625"/>
                <a:ext cx="4120166" cy="3802443"/>
              </a:xfrm>
              <a:blipFill rotWithShape="0">
                <a:blip r:embed="rId2"/>
                <a:stretch>
                  <a:fillRect l="-2667" t="-2564" r="-4889"/>
                </a:stretch>
              </a:blipFill>
            </p:spPr>
            <p:txBody>
              <a:bodyPr/>
              <a:lstStyle/>
              <a:p>
                <a:r>
                  <a:rPr lang="en-US">
                    <a:noFill/>
                  </a:rPr>
                  <a:t> </a:t>
                </a:r>
              </a:p>
            </p:txBody>
          </p:sp>
        </mc:Fallback>
      </mc:AlternateContent>
      <p:grpSp>
        <p:nvGrpSpPr>
          <p:cNvPr id="11" name="Group 10"/>
          <p:cNvGrpSpPr/>
          <p:nvPr/>
        </p:nvGrpSpPr>
        <p:grpSpPr>
          <a:xfrm>
            <a:off x="6096000" y="1453364"/>
            <a:ext cx="4155583" cy="1663323"/>
            <a:chOff x="6096000" y="1453364"/>
            <a:chExt cx="4155583" cy="1663323"/>
          </a:xfrm>
        </p:grpSpPr>
        <p:sp>
          <p:nvSpPr>
            <p:cNvPr id="8" name="Rectangle 7"/>
            <p:cNvSpPr/>
            <p:nvPr/>
          </p:nvSpPr>
          <p:spPr>
            <a:xfrm>
              <a:off x="6096000" y="2588654"/>
              <a:ext cx="3524518" cy="528033"/>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Oval 11"/>
            <p:cNvSpPr/>
            <p:nvPr/>
          </p:nvSpPr>
          <p:spPr>
            <a:xfrm>
              <a:off x="6096000" y="2775397"/>
              <a:ext cx="124496" cy="15454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TextBox 12"/>
            <p:cNvSpPr txBox="1"/>
            <p:nvPr/>
          </p:nvSpPr>
          <p:spPr>
            <a:xfrm>
              <a:off x="9068873" y="1453364"/>
              <a:ext cx="515155" cy="369332"/>
            </a:xfrm>
            <a:prstGeom prst="rect">
              <a:avLst/>
            </a:prstGeom>
            <a:noFill/>
          </p:spPr>
          <p:txBody>
            <a:bodyPr wrap="square" rtlCol="0">
              <a:spAutoFit/>
            </a:bodyPr>
            <a:lstStyle/>
            <a:p>
              <a:r>
                <a:rPr lang="en-US" dirty="0" smtClean="0"/>
                <a:t>F</a:t>
              </a:r>
              <a:endParaRPr lang="en-US" dirty="0"/>
            </a:p>
          </p:txBody>
        </p:sp>
        <p:sp>
          <p:nvSpPr>
            <p:cNvPr id="14" name="TextBox 13"/>
            <p:cNvSpPr txBox="1"/>
            <p:nvPr/>
          </p:nvSpPr>
          <p:spPr>
            <a:xfrm>
              <a:off x="7632878" y="2286004"/>
              <a:ext cx="450761" cy="369332"/>
            </a:xfrm>
            <a:prstGeom prst="rect">
              <a:avLst/>
            </a:prstGeom>
            <a:noFill/>
          </p:spPr>
          <p:txBody>
            <a:bodyPr wrap="square" rtlCol="0">
              <a:spAutoFit/>
            </a:bodyPr>
            <a:lstStyle/>
            <a:p>
              <a:r>
                <a:rPr lang="en-US" dirty="0" smtClean="0"/>
                <a:t>r</a:t>
              </a:r>
              <a:endParaRPr lang="en-US" dirty="0"/>
            </a:p>
          </p:txBody>
        </p:sp>
        <p:cxnSp>
          <p:nvCxnSpPr>
            <p:cNvPr id="16" name="Straight Arrow Connector 15"/>
            <p:cNvCxnSpPr/>
            <p:nvPr/>
          </p:nvCxnSpPr>
          <p:spPr>
            <a:xfrm>
              <a:off x="6096000" y="2588654"/>
              <a:ext cx="3230451"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flipV="1">
              <a:off x="9326451" y="1690688"/>
              <a:ext cx="667554" cy="89796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6" name="Arc 5"/>
            <p:cNvSpPr/>
            <p:nvPr/>
          </p:nvSpPr>
          <p:spPr>
            <a:xfrm>
              <a:off x="9390845" y="2355721"/>
              <a:ext cx="229672" cy="364942"/>
            </a:xfrm>
            <a:prstGeom prst="arc">
              <a:avLst>
                <a:gd name="adj1" fmla="val 15412237"/>
                <a:gd name="adj2" fmla="val 730437"/>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9" name="Straight Connector 8"/>
            <p:cNvCxnSpPr/>
            <p:nvPr/>
          </p:nvCxnSpPr>
          <p:spPr>
            <a:xfrm>
              <a:off x="9326451" y="2588653"/>
              <a:ext cx="925132" cy="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9620517" y="2286004"/>
              <a:ext cx="631066" cy="369332"/>
            </a:xfrm>
            <a:prstGeom prst="rect">
              <a:avLst/>
            </a:prstGeom>
            <a:noFill/>
          </p:spPr>
          <p:txBody>
            <a:bodyPr wrap="square" rtlCol="0">
              <a:spAutoFit/>
            </a:bodyPr>
            <a:lstStyle/>
            <a:p>
              <a:r>
                <a:rPr lang="en-US" dirty="0" smtClean="0"/>
                <a:t>45°</a:t>
              </a:r>
              <a:endParaRPr lang="en-US" dirty="0"/>
            </a:p>
          </p:txBody>
        </p:sp>
      </p:grpSp>
    </p:spTree>
    <p:extLst>
      <p:ext uri="{BB962C8B-B14F-4D97-AF65-F5344CB8AC3E}">
        <p14:creationId xmlns:p14="http://schemas.microsoft.com/office/powerpoint/2010/main" val="12990216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Torque</a:t>
            </a:r>
            <a:endParaRPr lang="en-US" dirty="0"/>
          </a:p>
        </p:txBody>
      </p:sp>
      <p:sp>
        <p:nvSpPr>
          <p:cNvPr id="3" name="Content Placeholder 2"/>
          <p:cNvSpPr>
            <a:spLocks noGrp="1"/>
          </p:cNvSpPr>
          <p:nvPr>
            <p:ph idx="1"/>
          </p:nvPr>
        </p:nvSpPr>
        <p:spPr>
          <a:xfrm>
            <a:off x="838199" y="1825625"/>
            <a:ext cx="6375579" cy="4351338"/>
          </a:xfrm>
        </p:spPr>
        <p:txBody>
          <a:bodyPr>
            <a:normAutofit lnSpcReduction="10000"/>
          </a:bodyPr>
          <a:lstStyle/>
          <a:p>
            <a:r>
              <a:rPr lang="en-US" dirty="0" smtClean="0"/>
              <a:t>What happens when multiple forces act on an object?</a:t>
            </a:r>
          </a:p>
          <a:p>
            <a:endParaRPr lang="en-US" dirty="0"/>
          </a:p>
          <a:p>
            <a:endParaRPr lang="en-US" dirty="0" smtClean="0"/>
          </a:p>
          <a:p>
            <a:r>
              <a:rPr lang="en-US" dirty="0" smtClean="0"/>
              <a:t>What happens when multiple torques act on an object?</a:t>
            </a:r>
          </a:p>
          <a:p>
            <a:r>
              <a:rPr lang="en-US" dirty="0" smtClean="0"/>
              <a:t>When dealing with multiple torques, make sure it is clear where your axis of rotation is since this is how r is measured. </a:t>
            </a:r>
            <a:endParaRPr lang="en-US" dirty="0"/>
          </a:p>
        </p:txBody>
      </p:sp>
      <p:grpSp>
        <p:nvGrpSpPr>
          <p:cNvPr id="33" name="Group 32"/>
          <p:cNvGrpSpPr/>
          <p:nvPr/>
        </p:nvGrpSpPr>
        <p:grpSpPr>
          <a:xfrm>
            <a:off x="7956996" y="1825625"/>
            <a:ext cx="3396803" cy="2965316"/>
            <a:chOff x="7956996" y="1825625"/>
            <a:chExt cx="3396803" cy="2965316"/>
          </a:xfrm>
        </p:grpSpPr>
        <p:grpSp>
          <p:nvGrpSpPr>
            <p:cNvPr id="28" name="Group 27"/>
            <p:cNvGrpSpPr/>
            <p:nvPr/>
          </p:nvGrpSpPr>
          <p:grpSpPr>
            <a:xfrm>
              <a:off x="7956996" y="1825625"/>
              <a:ext cx="3396803" cy="2965316"/>
              <a:chOff x="3861515" y="2211961"/>
              <a:chExt cx="3002924" cy="2350116"/>
            </a:xfrm>
          </p:grpSpPr>
          <p:sp>
            <p:nvSpPr>
              <p:cNvPr id="4" name="Rectangle 3"/>
              <p:cNvSpPr/>
              <p:nvPr/>
            </p:nvSpPr>
            <p:spPr>
              <a:xfrm>
                <a:off x="4674988" y="2936384"/>
                <a:ext cx="977897" cy="87286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6" name="Straight Arrow Connector 5"/>
              <p:cNvCxnSpPr>
                <a:stCxn id="4" idx="3"/>
              </p:cNvCxnSpPr>
              <p:nvPr/>
            </p:nvCxnSpPr>
            <p:spPr>
              <a:xfrm flipV="1">
                <a:off x="5652885" y="3370584"/>
                <a:ext cx="813471" cy="223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flipH="1">
                <a:off x="4060557" y="3809246"/>
                <a:ext cx="61443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6466356" y="3184697"/>
                <a:ext cx="398083" cy="231772"/>
              </a:xfrm>
              <a:prstGeom prst="rect">
                <a:avLst/>
              </a:prstGeom>
              <a:noFill/>
            </p:spPr>
            <p:txBody>
              <a:bodyPr wrap="square" rtlCol="0">
                <a:spAutoFit/>
              </a:bodyPr>
              <a:lstStyle/>
              <a:p>
                <a:r>
                  <a:rPr lang="en-US" dirty="0" smtClean="0"/>
                  <a:t>F</a:t>
                </a:r>
                <a:r>
                  <a:rPr lang="en-US" baseline="-25000" dirty="0" smtClean="0"/>
                  <a:t>a</a:t>
                </a:r>
                <a:endParaRPr lang="en-US" baseline="-25000" dirty="0"/>
              </a:p>
            </p:txBody>
          </p:sp>
          <p:sp>
            <p:nvSpPr>
              <p:cNvPr id="10" name="TextBox 9"/>
              <p:cNvSpPr txBox="1"/>
              <p:nvPr/>
            </p:nvSpPr>
            <p:spPr>
              <a:xfrm>
                <a:off x="3861515" y="3472689"/>
                <a:ext cx="398083" cy="231772"/>
              </a:xfrm>
              <a:prstGeom prst="rect">
                <a:avLst/>
              </a:prstGeom>
              <a:noFill/>
            </p:spPr>
            <p:txBody>
              <a:bodyPr wrap="square" rtlCol="0">
                <a:spAutoFit/>
              </a:bodyPr>
              <a:lstStyle/>
              <a:p>
                <a:r>
                  <a:rPr lang="en-US" dirty="0" err="1" smtClean="0"/>
                  <a:t>F</a:t>
                </a:r>
                <a:r>
                  <a:rPr lang="en-US" baseline="-25000" dirty="0" err="1" smtClean="0"/>
                  <a:t>f</a:t>
                </a:r>
                <a:endParaRPr lang="en-US" baseline="-25000" dirty="0"/>
              </a:p>
            </p:txBody>
          </p:sp>
          <p:cxnSp>
            <p:nvCxnSpPr>
              <p:cNvPr id="22" name="Straight Arrow Connector 21"/>
              <p:cNvCxnSpPr>
                <a:stCxn id="4" idx="2"/>
              </p:cNvCxnSpPr>
              <p:nvPr/>
            </p:nvCxnSpPr>
            <p:spPr>
              <a:xfrm flipH="1" flipV="1">
                <a:off x="5163936" y="2305318"/>
                <a:ext cx="1" cy="15039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p:cNvCxnSpPr/>
              <p:nvPr/>
            </p:nvCxnSpPr>
            <p:spPr>
              <a:xfrm>
                <a:off x="5163936" y="3370584"/>
                <a:ext cx="0" cy="111045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5181463" y="2211961"/>
                <a:ext cx="398083" cy="369332"/>
              </a:xfrm>
              <a:prstGeom prst="rect">
                <a:avLst/>
              </a:prstGeom>
              <a:noFill/>
            </p:spPr>
            <p:txBody>
              <a:bodyPr wrap="square" rtlCol="0">
                <a:spAutoFit/>
              </a:bodyPr>
              <a:lstStyle/>
              <a:p>
                <a:r>
                  <a:rPr lang="en-US" dirty="0" smtClean="0"/>
                  <a:t>F</a:t>
                </a:r>
                <a:r>
                  <a:rPr lang="en-US" baseline="-25000" dirty="0" smtClean="0"/>
                  <a:t>N</a:t>
                </a:r>
                <a:endParaRPr lang="en-US" baseline="-25000" dirty="0"/>
              </a:p>
            </p:txBody>
          </p:sp>
          <p:sp>
            <p:nvSpPr>
              <p:cNvPr id="27" name="TextBox 26"/>
              <p:cNvSpPr txBox="1"/>
              <p:nvPr/>
            </p:nvSpPr>
            <p:spPr>
              <a:xfrm>
                <a:off x="5194343" y="4192745"/>
                <a:ext cx="398083" cy="369332"/>
              </a:xfrm>
              <a:prstGeom prst="rect">
                <a:avLst/>
              </a:prstGeom>
              <a:noFill/>
            </p:spPr>
            <p:txBody>
              <a:bodyPr wrap="square" rtlCol="0">
                <a:spAutoFit/>
              </a:bodyPr>
              <a:lstStyle/>
              <a:p>
                <a:r>
                  <a:rPr lang="en-US" dirty="0" err="1" smtClean="0"/>
                  <a:t>F</a:t>
                </a:r>
                <a:r>
                  <a:rPr lang="en-US" baseline="-25000" dirty="0" err="1" smtClean="0"/>
                  <a:t>g</a:t>
                </a:r>
                <a:endParaRPr lang="en-US" baseline="-25000" dirty="0"/>
              </a:p>
            </p:txBody>
          </p:sp>
        </p:grpSp>
        <p:sp>
          <p:nvSpPr>
            <p:cNvPr id="29" name="Oval 28"/>
            <p:cNvSpPr/>
            <p:nvPr/>
          </p:nvSpPr>
          <p:spPr>
            <a:xfrm>
              <a:off x="9916732" y="3773510"/>
              <a:ext cx="115910" cy="103031"/>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31" name="Straight Arrow Connector 30"/>
            <p:cNvCxnSpPr>
              <a:stCxn id="4" idx="3"/>
              <a:endCxn id="29" idx="4"/>
            </p:cNvCxnSpPr>
            <p:nvPr/>
          </p:nvCxnSpPr>
          <p:spPr>
            <a:xfrm flipH="1">
              <a:off x="9974687" y="3290361"/>
              <a:ext cx="8644" cy="58618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9930357" y="3377935"/>
              <a:ext cx="193183" cy="369332"/>
            </a:xfrm>
            <a:prstGeom prst="rect">
              <a:avLst/>
            </a:prstGeom>
            <a:noFill/>
          </p:spPr>
          <p:txBody>
            <a:bodyPr wrap="square" rtlCol="0">
              <a:spAutoFit/>
            </a:bodyPr>
            <a:lstStyle/>
            <a:p>
              <a:r>
                <a:rPr lang="en-US" dirty="0" smtClean="0"/>
                <a:t>r</a:t>
              </a:r>
              <a:endParaRPr lang="en-US" dirty="0"/>
            </a:p>
          </p:txBody>
        </p:sp>
      </p:grpSp>
    </p:spTree>
    <p:extLst>
      <p:ext uri="{BB962C8B-B14F-4D97-AF65-F5344CB8AC3E}">
        <p14:creationId xmlns:p14="http://schemas.microsoft.com/office/powerpoint/2010/main" val="2276046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Equilibrium</a:t>
            </a:r>
            <a:endParaRPr lang="en-US" dirty="0"/>
          </a:p>
        </p:txBody>
      </p:sp>
      <p:sp>
        <p:nvSpPr>
          <p:cNvPr id="3" name="Content Placeholder 2"/>
          <p:cNvSpPr>
            <a:spLocks noGrp="1"/>
          </p:cNvSpPr>
          <p:nvPr>
            <p:ph idx="1"/>
          </p:nvPr>
        </p:nvSpPr>
        <p:spPr/>
        <p:txBody>
          <a:bodyPr/>
          <a:lstStyle/>
          <a:p>
            <a:r>
              <a:rPr lang="en-US" dirty="0" smtClean="0"/>
              <a:t>Is the box below in translational equilibrium?</a:t>
            </a:r>
          </a:p>
          <a:p>
            <a:r>
              <a:rPr lang="en-US" dirty="0" smtClean="0"/>
              <a:t>YES!</a:t>
            </a:r>
          </a:p>
          <a:p>
            <a:endParaRPr lang="en-US" dirty="0"/>
          </a:p>
          <a:p>
            <a:endParaRPr lang="en-US" dirty="0" smtClean="0"/>
          </a:p>
          <a:p>
            <a:endParaRPr lang="en-US" dirty="0"/>
          </a:p>
          <a:p>
            <a:r>
              <a:rPr lang="en-US" dirty="0" smtClean="0"/>
              <a:t>Is it in rotational equilibrium?</a:t>
            </a:r>
          </a:p>
          <a:p>
            <a:r>
              <a:rPr lang="en-US" dirty="0" smtClean="0"/>
              <a:t>NO! It will rotate clockwise.</a:t>
            </a:r>
            <a:endParaRPr lang="en-US" dirty="0"/>
          </a:p>
        </p:txBody>
      </p:sp>
      <p:grpSp>
        <p:nvGrpSpPr>
          <p:cNvPr id="15" name="Group 14"/>
          <p:cNvGrpSpPr/>
          <p:nvPr/>
        </p:nvGrpSpPr>
        <p:grpSpPr>
          <a:xfrm>
            <a:off x="5175160" y="2730322"/>
            <a:ext cx="1841680" cy="2017947"/>
            <a:chOff x="1687132" y="2266682"/>
            <a:chExt cx="1841680" cy="2017947"/>
          </a:xfrm>
        </p:grpSpPr>
        <p:sp>
          <p:nvSpPr>
            <p:cNvPr id="4" name="Rectangle 3"/>
            <p:cNvSpPr/>
            <p:nvPr/>
          </p:nvSpPr>
          <p:spPr>
            <a:xfrm>
              <a:off x="2150772" y="2807404"/>
              <a:ext cx="914400" cy="93401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6" name="Straight Arrow Connector 5"/>
            <p:cNvCxnSpPr/>
            <p:nvPr/>
          </p:nvCxnSpPr>
          <p:spPr>
            <a:xfrm flipV="1">
              <a:off x="2150772" y="2266682"/>
              <a:ext cx="0" cy="5666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a:off x="3065172" y="3717959"/>
              <a:ext cx="0" cy="5666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1687132" y="2365351"/>
              <a:ext cx="463640" cy="369332"/>
            </a:xfrm>
            <a:prstGeom prst="rect">
              <a:avLst/>
            </a:prstGeom>
            <a:noFill/>
          </p:spPr>
          <p:txBody>
            <a:bodyPr wrap="square" rtlCol="0">
              <a:spAutoFit/>
            </a:bodyPr>
            <a:lstStyle/>
            <a:p>
              <a:r>
                <a:rPr lang="en-US" dirty="0" smtClean="0"/>
                <a:t>5N</a:t>
              </a:r>
              <a:endParaRPr lang="en-US" dirty="0"/>
            </a:p>
          </p:txBody>
        </p:sp>
        <p:sp>
          <p:nvSpPr>
            <p:cNvPr id="14" name="TextBox 13"/>
            <p:cNvSpPr txBox="1"/>
            <p:nvPr/>
          </p:nvSpPr>
          <p:spPr>
            <a:xfrm>
              <a:off x="3065172" y="3816628"/>
              <a:ext cx="463640" cy="369332"/>
            </a:xfrm>
            <a:prstGeom prst="rect">
              <a:avLst/>
            </a:prstGeom>
            <a:noFill/>
          </p:spPr>
          <p:txBody>
            <a:bodyPr wrap="square" rtlCol="0">
              <a:spAutoFit/>
            </a:bodyPr>
            <a:lstStyle/>
            <a:p>
              <a:r>
                <a:rPr lang="en-US" dirty="0" smtClean="0"/>
                <a:t>5N</a:t>
              </a:r>
              <a:endParaRPr lang="en-US" dirty="0"/>
            </a:p>
          </p:txBody>
        </p:sp>
      </p:grpSp>
    </p:spTree>
    <p:extLst>
      <p:ext uri="{BB962C8B-B14F-4D97-AF65-F5344CB8AC3E}">
        <p14:creationId xmlns:p14="http://schemas.microsoft.com/office/powerpoint/2010/main" val="4045500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Torque and Static Equilibrium</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en-US" dirty="0" smtClean="0"/>
                  <a:t>We know a system is in translational equilibrium when the sum of forces is equal to zero. </a:t>
                </a:r>
              </a:p>
              <a:p>
                <a:r>
                  <a:rPr lang="en-US" dirty="0" smtClean="0"/>
                  <a:t>A system is in rotational equilibrium when the sum of the torques is equal to zero. </a:t>
                </a:r>
              </a:p>
              <a:p>
                <a:r>
                  <a:rPr lang="en-US" dirty="0" smtClean="0"/>
                  <a:t>A system is in static equilibrium when both the sum of forces and the sum of torques are equal to zero.</a:t>
                </a:r>
              </a:p>
              <a:p>
                <a:pPr marL="0" indent="0" algn="ctr">
                  <a:buNone/>
                </a:pPr>
                <a14:m>
                  <m:oMath xmlns:m="http://schemas.openxmlformats.org/officeDocument/2006/math">
                    <m:nary>
                      <m:naryPr>
                        <m:chr m:val="∑"/>
                        <m:subHide m:val="on"/>
                        <m:supHide m:val="on"/>
                        <m:ctrlPr>
                          <a:rPr lang="en-US" i="1" smtClean="0">
                            <a:latin typeface="Cambria Math" panose="02040503050406030204" pitchFamily="18" charset="0"/>
                          </a:rPr>
                        </m:ctrlPr>
                      </m:naryPr>
                      <m:sub/>
                      <m:sup/>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𝐹</m:t>
                            </m:r>
                          </m:e>
                        </m:acc>
                        <m:r>
                          <a:rPr lang="en-US" b="0" i="1" smtClean="0">
                            <a:latin typeface="Cambria Math" panose="02040503050406030204" pitchFamily="18" charset="0"/>
                          </a:rPr>
                          <m:t>=0 </m:t>
                        </m:r>
                      </m:e>
                    </m:nary>
                  </m:oMath>
                </a14:m>
                <a:r>
                  <a:rPr lang="en-US" dirty="0" smtClean="0"/>
                  <a:t> 		</a:t>
                </a:r>
                <a14:m>
                  <m:oMath xmlns:m="http://schemas.openxmlformats.org/officeDocument/2006/math">
                    <m:nary>
                      <m:naryPr>
                        <m:chr m:val="∑"/>
                        <m:subHide m:val="on"/>
                        <m:supHide m:val="on"/>
                        <m:ctrlPr>
                          <a:rPr lang="en-US" i="1" smtClean="0">
                            <a:latin typeface="Cambria Math" panose="02040503050406030204" pitchFamily="18" charset="0"/>
                          </a:rPr>
                        </m:ctrlPr>
                      </m:naryPr>
                      <m:sub/>
                      <m:sup/>
                      <m:e>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𝜏</m:t>
                            </m:r>
                          </m:e>
                        </m:acc>
                        <m:r>
                          <a:rPr lang="en-US" b="0" i="1" smtClean="0">
                            <a:latin typeface="Cambria Math" panose="02040503050406030204" pitchFamily="18" charset="0"/>
                            <a:ea typeface="Cambria Math" panose="02040503050406030204" pitchFamily="18" charset="0"/>
                          </a:rPr>
                          <m:t>=0</m:t>
                        </m:r>
                      </m:e>
                    </m:nary>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241" r="-464"/>
                </a:stretch>
              </a:blipFill>
            </p:spPr>
            <p:txBody>
              <a:bodyPr/>
              <a:lstStyle/>
              <a:p>
                <a:r>
                  <a:rPr lang="en-US">
                    <a:noFill/>
                  </a:rPr>
                  <a:t> </a:t>
                </a:r>
              </a:p>
            </p:txBody>
          </p:sp>
        </mc:Fallback>
      </mc:AlternateContent>
    </p:spTree>
    <p:extLst>
      <p:ext uri="{BB962C8B-B14F-4D97-AF65-F5344CB8AC3E}">
        <p14:creationId xmlns:p14="http://schemas.microsoft.com/office/powerpoint/2010/main" val="3469213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Torque and Static Equilibrium</a:t>
            </a:r>
            <a:endParaRPr lang="en-US" dirty="0"/>
          </a:p>
        </p:txBody>
      </p:sp>
      <p:sp>
        <p:nvSpPr>
          <p:cNvPr id="4" name="Content Placeholder 3"/>
          <p:cNvSpPr>
            <a:spLocks noGrp="1"/>
          </p:cNvSpPr>
          <p:nvPr>
            <p:ph sz="half" idx="1"/>
          </p:nvPr>
        </p:nvSpPr>
        <p:spPr/>
        <p:txBody>
          <a:bodyPr>
            <a:normAutofit fontScale="77500" lnSpcReduction="20000"/>
          </a:bodyPr>
          <a:lstStyle/>
          <a:p>
            <a:r>
              <a:rPr lang="en-US" dirty="0" smtClean="0"/>
              <a:t>A child is sitting on a swing. If the child has a mass of 30 kg, what must the forces in the left and right chains be to hold up the child.  The swing seat is 0.5 meters long and of negligible mass. Assume the child’s weight is at the center mass of the swing. </a:t>
            </a:r>
            <a:endParaRPr lang="en-US" dirty="0"/>
          </a:p>
        </p:txBody>
      </p:sp>
      <mc:AlternateContent xmlns:mc="http://schemas.openxmlformats.org/markup-compatibility/2006">
        <mc:Choice xmlns:a14="http://schemas.microsoft.com/office/drawing/2010/main" Requires="a14">
          <p:sp>
            <p:nvSpPr>
              <p:cNvPr id="38" name="Content Placeholder 37"/>
              <p:cNvSpPr>
                <a:spLocks noGrp="1"/>
              </p:cNvSpPr>
              <p:nvPr>
                <p:ph sz="half" idx="2"/>
              </p:nvPr>
            </p:nvSpPr>
            <p:spPr/>
            <p:txBody>
              <a:bodyPr>
                <a:normAutofit fontScale="77500" lnSpcReduction="20000"/>
              </a:bodyPr>
              <a:lstStyle/>
              <a:p>
                <a:pPr marL="0" indent="0">
                  <a:buNone/>
                </a:pPr>
                <a14:m>
                  <m:oMathPara xmlns:m="http://schemas.openxmlformats.org/officeDocument/2006/math">
                    <m:oMathParaPr>
                      <m:jc m:val="centerGroup"/>
                    </m:oMathParaPr>
                    <m:oMath xmlns:m="http://schemas.openxmlformats.org/officeDocument/2006/math">
                      <m:nary>
                        <m:naryPr>
                          <m:chr m:val="∑"/>
                          <m:subHide m:val="on"/>
                          <m:supHide m:val="on"/>
                          <m:ctrlPr>
                            <a:rPr lang="en-US" i="1" smtClean="0">
                              <a:latin typeface="Cambria Math" panose="02040503050406030204" pitchFamily="18" charset="0"/>
                            </a:rPr>
                          </m:ctrlPr>
                        </m:naryPr>
                        <m:sub/>
                        <m:sup/>
                        <m:e>
                          <m:acc>
                            <m:accPr>
                              <m:chr m:val="⃗"/>
                              <m:ctrlPr>
                                <a:rPr lang="en-US" i="1" smtClean="0">
                                  <a:latin typeface="Cambria Math" panose="02040503050406030204" pitchFamily="18" charset="0"/>
                                </a:rPr>
                              </m:ctrlPr>
                            </m:accPr>
                            <m:e>
                              <m:r>
                                <a:rPr lang="en-US" b="0" i="1" smtClean="0">
                                  <a:latin typeface="Cambria Math" panose="02040503050406030204" pitchFamily="18" charset="0"/>
                                </a:rPr>
                                <m:t>𝐹</m:t>
                              </m:r>
                            </m:e>
                          </m:acc>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𝐿</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𝑅</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𝑔</m:t>
                              </m:r>
                            </m:sub>
                          </m:sSub>
                          <m:r>
                            <a:rPr lang="en-US" b="0" i="1" smtClean="0">
                              <a:latin typeface="Cambria Math" panose="02040503050406030204" pitchFamily="18" charset="0"/>
                            </a:rPr>
                            <m:t>=0 </m:t>
                          </m:r>
                        </m:e>
                      </m:nary>
                    </m:oMath>
                  </m:oMathPara>
                </a14:m>
                <a:endParaRPr lang="en-US" dirty="0" smtClean="0"/>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𝐿</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𝑅</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𝑔</m:t>
                          </m:r>
                        </m:sub>
                      </m:sSub>
                      <m:r>
                        <a:rPr lang="en-US" b="0" i="1" smtClean="0">
                          <a:latin typeface="Cambria Math" panose="02040503050406030204" pitchFamily="18" charset="0"/>
                        </a:rPr>
                        <m:t>=</m:t>
                      </m:r>
                      <m:r>
                        <a:rPr lang="en-US" b="0" i="1" smtClean="0">
                          <a:latin typeface="Cambria Math" panose="02040503050406030204" pitchFamily="18" charset="0"/>
                        </a:rPr>
                        <m:t>𝑚𝑔</m:t>
                      </m:r>
                      <m:r>
                        <a:rPr lang="en-US" b="0" i="1" smtClean="0">
                          <a:latin typeface="Cambria Math" panose="02040503050406030204" pitchFamily="18" charset="0"/>
                        </a:rPr>
                        <m:t>=30∗10=300</m:t>
                      </m:r>
                      <m:r>
                        <a:rPr lang="en-US" b="0" i="1" smtClean="0">
                          <a:latin typeface="Cambria Math" panose="02040503050406030204" pitchFamily="18" charset="0"/>
                        </a:rPr>
                        <m:t>𝑁</m:t>
                      </m:r>
                      <m:r>
                        <a:rPr lang="en-US" b="0" i="1" smtClean="0">
                          <a:latin typeface="Cambria Math" panose="02040503050406030204" pitchFamily="18" charset="0"/>
                        </a:rPr>
                        <m:t> </m:t>
                      </m:r>
                    </m:oMath>
                  </m:oMathPara>
                </a14:m>
                <a:endParaRPr lang="en-US" dirty="0" smtClean="0"/>
              </a:p>
              <a:p>
                <a:pPr marL="0" indent="0">
                  <a:buNone/>
                </a:pPr>
                <a14:m>
                  <m:oMathPara xmlns:m="http://schemas.openxmlformats.org/officeDocument/2006/math">
                    <m:oMathParaPr>
                      <m:jc m:val="centerGroup"/>
                    </m:oMathParaPr>
                    <m:oMath xmlns:m="http://schemas.openxmlformats.org/officeDocument/2006/math">
                      <m:nary>
                        <m:naryPr>
                          <m:chr m:val="∑"/>
                          <m:subHide m:val="on"/>
                          <m:supHide m:val="on"/>
                          <m:ctrlPr>
                            <a:rPr lang="en-US" i="1" smtClean="0">
                              <a:latin typeface="Cambria Math" panose="02040503050406030204" pitchFamily="18" charset="0"/>
                            </a:rPr>
                          </m:ctrlPr>
                        </m:naryPr>
                        <m:sub/>
                        <m:sup/>
                        <m:e>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𝜏</m:t>
                              </m:r>
                            </m:e>
                          </m:acc>
                          <m:r>
                            <a:rPr lang="en-US" b="0" i="1" baseline="-25000" smtClean="0">
                              <a:latin typeface="Cambria Math" panose="02040503050406030204" pitchFamily="18" charset="0"/>
                              <a:ea typeface="Cambria Math" panose="02040503050406030204" pitchFamily="18" charset="0"/>
                            </a:rPr>
                            <m:t>𝑎𝑏𝑜𝑢𝑡</m:t>
                          </m:r>
                          <m:r>
                            <a:rPr lang="en-US" b="0" i="1" baseline="-25000" smtClean="0">
                              <a:latin typeface="Cambria Math" panose="02040503050406030204" pitchFamily="18" charset="0"/>
                              <a:ea typeface="Cambria Math" panose="02040503050406030204" pitchFamily="18" charset="0"/>
                            </a:rPr>
                            <m:t> </m:t>
                          </m:r>
                          <m:r>
                            <a:rPr lang="en-US" b="0" i="1" baseline="-25000" smtClean="0">
                              <a:latin typeface="Cambria Math" panose="02040503050406030204" pitchFamily="18" charset="0"/>
                              <a:ea typeface="Cambria Math" panose="02040503050406030204" pitchFamily="18" charset="0"/>
                            </a:rPr>
                            <m:t>𝑙𝑒𝑓𝑡</m:t>
                          </m:r>
                          <m:r>
                            <a:rPr lang="en-US" b="0" i="1" baseline="-25000" smtClean="0">
                              <a:latin typeface="Cambria Math" panose="02040503050406030204" pitchFamily="18" charset="0"/>
                              <a:ea typeface="Cambria Math" panose="02040503050406030204" pitchFamily="18" charset="0"/>
                            </a:rPr>
                            <m:t> </m:t>
                          </m:r>
                          <m:r>
                            <a:rPr lang="en-US" b="0" i="1" baseline="-25000" smtClean="0">
                              <a:latin typeface="Cambria Math" panose="02040503050406030204" pitchFamily="18" charset="0"/>
                              <a:ea typeface="Cambria Math" panose="02040503050406030204" pitchFamily="18" charset="0"/>
                            </a:rPr>
                            <m:t>𝑐h𝑎𝑖𝑛</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0∗</m:t>
                              </m:r>
                              <m:r>
                                <a:rPr lang="en-US" b="0" i="1" smtClean="0">
                                  <a:latin typeface="Cambria Math" panose="02040503050406030204" pitchFamily="18" charset="0"/>
                                </a:rPr>
                                <m:t>𝐹</m:t>
                              </m:r>
                            </m:e>
                            <m:sub>
                              <m:r>
                                <a:rPr lang="en-US" b="0" i="1" smtClean="0">
                                  <a:latin typeface="Cambria Math" panose="02040503050406030204" pitchFamily="18" charset="0"/>
                                </a:rPr>
                                <m:t>𝐿</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𝑅𝐹</m:t>
                              </m:r>
                            </m:e>
                            <m:sub>
                              <m:r>
                                <a:rPr lang="en-US" b="0" i="1" smtClean="0">
                                  <a:latin typeface="Cambria Math" panose="02040503050406030204" pitchFamily="18" charset="0"/>
                                </a:rPr>
                                <m:t>𝑅</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𝑟𝐹</m:t>
                              </m:r>
                            </m:e>
                            <m:sub>
                              <m:r>
                                <a:rPr lang="en-US" b="0" i="1" smtClean="0">
                                  <a:latin typeface="Cambria Math" panose="02040503050406030204" pitchFamily="18" charset="0"/>
                                </a:rPr>
                                <m:t>𝑔</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0</m:t>
                          </m:r>
                        </m:e>
                      </m:nary>
                    </m:oMath>
                  </m:oMathPara>
                </a14:m>
                <a:endParaRPr lang="en-US" dirty="0"/>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0.5</m:t>
                          </m:r>
                          <m:r>
                            <a:rPr lang="en-US" b="0" i="1" smtClean="0">
                              <a:latin typeface="Cambria Math" panose="02040503050406030204" pitchFamily="18" charset="0"/>
                            </a:rPr>
                            <m:t>𝐹</m:t>
                          </m:r>
                        </m:e>
                        <m:sub>
                          <m:r>
                            <a:rPr lang="en-US" b="0" i="1" smtClean="0">
                              <a:latin typeface="Cambria Math" panose="02040503050406030204" pitchFamily="18" charset="0"/>
                            </a:rPr>
                            <m:t>𝑅</m:t>
                          </m:r>
                        </m:sub>
                      </m:sSub>
                      <m:r>
                        <a:rPr lang="en-US" b="0" i="1" smtClean="0">
                          <a:latin typeface="Cambria Math" panose="02040503050406030204" pitchFamily="18" charset="0"/>
                        </a:rPr>
                        <m:t>−</m:t>
                      </m:r>
                      <m:r>
                        <a:rPr lang="en-US" b="0" i="1" smtClean="0">
                          <a:latin typeface="Cambria Math" panose="02040503050406030204" pitchFamily="18" charset="0"/>
                        </a:rPr>
                        <m:t>0.25∗300</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0</m:t>
                      </m:r>
                    </m:oMath>
                  </m:oMathPara>
                </a14:m>
                <a:endParaRPr lang="en-US" dirty="0"/>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𝑅</m:t>
                          </m:r>
                        </m:sub>
                      </m:sSub>
                      <m:r>
                        <a:rPr lang="en-US" b="0" i="1" smtClean="0">
                          <a:latin typeface="Cambria Math" panose="02040503050406030204" pitchFamily="18" charset="0"/>
                        </a:rPr>
                        <m:t>=150</m:t>
                      </m:r>
                      <m:r>
                        <a:rPr lang="en-US" b="0" i="1" smtClean="0">
                          <a:latin typeface="Cambria Math" panose="02040503050406030204" pitchFamily="18" charset="0"/>
                        </a:rPr>
                        <m:t>𝑁</m:t>
                      </m:r>
                      <m:r>
                        <a:rPr lang="en-US" b="0" i="1" smtClean="0">
                          <a:latin typeface="Cambria Math" panose="02040503050406030204" pitchFamily="18" charset="0"/>
                        </a:rPr>
                        <m:t> </m:t>
                      </m:r>
                    </m:oMath>
                  </m:oMathPara>
                </a14:m>
                <a:endParaRPr lang="en-US" dirty="0" smtClean="0"/>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𝐿</m:t>
                          </m:r>
                        </m:sub>
                      </m:sSub>
                      <m:r>
                        <a:rPr lang="en-US" b="0" i="1" smtClean="0">
                          <a:latin typeface="Cambria Math" panose="02040503050406030204" pitchFamily="18" charset="0"/>
                        </a:rPr>
                        <m:t>+</m:t>
                      </m:r>
                      <m:r>
                        <a:rPr lang="en-US" b="0" i="1" smtClean="0">
                          <a:latin typeface="Cambria Math" panose="02040503050406030204" pitchFamily="18" charset="0"/>
                        </a:rPr>
                        <m:t>150</m:t>
                      </m:r>
                      <m:r>
                        <a:rPr lang="en-US" b="0" i="1" smtClean="0">
                          <a:latin typeface="Cambria Math" panose="02040503050406030204" pitchFamily="18" charset="0"/>
                        </a:rPr>
                        <m:t>𝑁</m:t>
                      </m:r>
                      <m:r>
                        <a:rPr lang="en-US" b="0" i="1" smtClean="0">
                          <a:latin typeface="Cambria Math" panose="02040503050406030204" pitchFamily="18" charset="0"/>
                        </a:rPr>
                        <m:t>=300 </m:t>
                      </m:r>
                      <m:r>
                        <a:rPr lang="en-US" b="0" i="1" smtClean="0">
                          <a:latin typeface="Cambria Math" panose="02040503050406030204" pitchFamily="18" charset="0"/>
                        </a:rPr>
                        <m:t>𝑁</m:t>
                      </m:r>
                    </m:oMath>
                  </m:oMathPara>
                </a14:m>
                <a:endParaRPr lang="en-US" dirty="0" smtClean="0"/>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𝐿</m:t>
                          </m:r>
                        </m:sub>
                      </m:sSub>
                      <m:r>
                        <a:rPr lang="en-US" b="0" i="1" smtClean="0">
                          <a:latin typeface="Cambria Math" panose="02040503050406030204" pitchFamily="18" charset="0"/>
                        </a:rPr>
                        <m:t>=150</m:t>
                      </m:r>
                      <m:r>
                        <a:rPr lang="en-US" b="0" i="1" smtClean="0">
                          <a:latin typeface="Cambria Math" panose="02040503050406030204" pitchFamily="18" charset="0"/>
                        </a:rPr>
                        <m:t>𝑁</m:t>
                      </m:r>
                      <m:r>
                        <a:rPr lang="en-US" b="0" i="1" smtClean="0">
                          <a:latin typeface="Cambria Math" panose="02040503050406030204" pitchFamily="18" charset="0"/>
                        </a:rPr>
                        <m:t> </m:t>
                      </m:r>
                    </m:oMath>
                  </m:oMathPara>
                </a14:m>
                <a:endParaRPr lang="en-US" dirty="0"/>
              </a:p>
            </p:txBody>
          </p:sp>
        </mc:Choice>
        <mc:Fallback>
          <p:sp>
            <p:nvSpPr>
              <p:cNvPr id="38" name="Content Placeholder 37"/>
              <p:cNvSpPr>
                <a:spLocks noGrp="1" noRot="1" noChangeAspect="1" noMove="1" noResize="1" noEditPoints="1" noAdjustHandles="1" noChangeArrowheads="1" noChangeShapeType="1" noTextEdit="1"/>
              </p:cNvSpPr>
              <p:nvPr>
                <p:ph sz="half" idx="2"/>
              </p:nvPr>
            </p:nvSpPr>
            <p:spPr>
              <a:blipFill rotWithShape="0">
                <a:blip r:embed="rId2"/>
                <a:stretch>
                  <a:fillRect/>
                </a:stretch>
              </a:blipFill>
            </p:spPr>
            <p:txBody>
              <a:bodyPr/>
              <a:lstStyle/>
              <a:p>
                <a:r>
                  <a:rPr lang="en-US">
                    <a:noFill/>
                  </a:rPr>
                  <a:t> </a:t>
                </a:r>
              </a:p>
            </p:txBody>
          </p:sp>
        </mc:Fallback>
      </mc:AlternateContent>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375" y="3870189"/>
            <a:ext cx="1930400" cy="1905000"/>
          </a:xfrm>
          <a:prstGeom prst="rect">
            <a:avLst/>
          </a:prstGeom>
        </p:spPr>
      </p:pic>
      <p:grpSp>
        <p:nvGrpSpPr>
          <p:cNvPr id="35" name="Group 34"/>
          <p:cNvGrpSpPr/>
          <p:nvPr/>
        </p:nvGrpSpPr>
        <p:grpSpPr>
          <a:xfrm>
            <a:off x="3501444" y="3874021"/>
            <a:ext cx="1973687" cy="2175669"/>
            <a:chOff x="6921322" y="1690688"/>
            <a:chExt cx="1973687" cy="2175669"/>
          </a:xfrm>
        </p:grpSpPr>
        <p:grpSp>
          <p:nvGrpSpPr>
            <p:cNvPr id="23" name="Group 22"/>
            <p:cNvGrpSpPr/>
            <p:nvPr/>
          </p:nvGrpSpPr>
          <p:grpSpPr>
            <a:xfrm>
              <a:off x="6921322" y="1690688"/>
              <a:ext cx="1973687" cy="2175669"/>
              <a:chOff x="6573592" y="1825625"/>
              <a:chExt cx="1973687" cy="2175669"/>
            </a:xfrm>
          </p:grpSpPr>
          <p:sp>
            <p:nvSpPr>
              <p:cNvPr id="20" name="TextBox 19"/>
              <p:cNvSpPr txBox="1"/>
              <p:nvPr/>
            </p:nvSpPr>
            <p:spPr>
              <a:xfrm>
                <a:off x="8034271" y="2659322"/>
                <a:ext cx="513008" cy="369332"/>
              </a:xfrm>
              <a:prstGeom prst="rect">
                <a:avLst/>
              </a:prstGeom>
              <a:noFill/>
            </p:spPr>
            <p:txBody>
              <a:bodyPr wrap="square" rtlCol="0">
                <a:spAutoFit/>
              </a:bodyPr>
              <a:lstStyle/>
              <a:p>
                <a:r>
                  <a:rPr lang="en-US" dirty="0" smtClean="0"/>
                  <a:t>F</a:t>
                </a:r>
                <a:r>
                  <a:rPr lang="en-US" baseline="-25000" dirty="0" smtClean="0"/>
                  <a:t>R</a:t>
                </a:r>
                <a:endParaRPr lang="en-US" baseline="-25000" dirty="0"/>
              </a:p>
            </p:txBody>
          </p:sp>
          <p:grpSp>
            <p:nvGrpSpPr>
              <p:cNvPr id="22" name="Group 21"/>
              <p:cNvGrpSpPr/>
              <p:nvPr/>
            </p:nvGrpSpPr>
            <p:grpSpPr>
              <a:xfrm>
                <a:off x="6573592" y="1825625"/>
                <a:ext cx="1449946" cy="2175669"/>
                <a:chOff x="6573592" y="1825625"/>
                <a:chExt cx="1449946" cy="2175669"/>
              </a:xfrm>
            </p:grpSpPr>
            <p:cxnSp>
              <p:nvCxnSpPr>
                <p:cNvPr id="7" name="Straight Connector 6"/>
                <p:cNvCxnSpPr/>
                <p:nvPr/>
              </p:nvCxnSpPr>
              <p:spPr>
                <a:xfrm>
                  <a:off x="6928834" y="1825625"/>
                  <a:ext cx="12879" cy="1342578"/>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8008513" y="1825625"/>
                  <a:ext cx="12879" cy="1342578"/>
                </a:xfrm>
                <a:prstGeom prst="line">
                  <a:avLst/>
                </a:prstGeom>
              </p:spPr>
              <p:style>
                <a:lnRef idx="1">
                  <a:schemeClr val="dk1"/>
                </a:lnRef>
                <a:fillRef idx="0">
                  <a:schemeClr val="dk1"/>
                </a:fillRef>
                <a:effectRef idx="0">
                  <a:schemeClr val="dk1"/>
                </a:effectRef>
                <a:fontRef idx="minor">
                  <a:schemeClr val="tx1"/>
                </a:fontRef>
              </p:style>
            </p:cxnSp>
            <p:sp>
              <p:nvSpPr>
                <p:cNvPr id="10" name="Rectangle 9"/>
                <p:cNvSpPr/>
                <p:nvPr/>
              </p:nvSpPr>
              <p:spPr>
                <a:xfrm>
                  <a:off x="6941713" y="3168203"/>
                  <a:ext cx="1081825" cy="4571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14" name="Straight Arrow Connector 13"/>
                <p:cNvCxnSpPr>
                  <a:stCxn id="10" idx="0"/>
                </p:cNvCxnSpPr>
                <p:nvPr/>
              </p:nvCxnSpPr>
              <p:spPr>
                <a:xfrm flipH="1">
                  <a:off x="7482625" y="3168203"/>
                  <a:ext cx="1" cy="8330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0" idx="1"/>
                </p:cNvCxnSpPr>
                <p:nvPr/>
              </p:nvCxnSpPr>
              <p:spPr>
                <a:xfrm flipH="1" flipV="1">
                  <a:off x="6928834" y="2496914"/>
                  <a:ext cx="12879" cy="694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3"/>
                </p:cNvCxnSpPr>
                <p:nvPr/>
              </p:nvCxnSpPr>
              <p:spPr>
                <a:xfrm flipH="1" flipV="1">
                  <a:off x="8021392" y="2496914"/>
                  <a:ext cx="2146" cy="6941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573592" y="2648495"/>
                  <a:ext cx="513008" cy="369332"/>
                </a:xfrm>
                <a:prstGeom prst="rect">
                  <a:avLst/>
                </a:prstGeom>
                <a:noFill/>
              </p:spPr>
              <p:txBody>
                <a:bodyPr wrap="square" rtlCol="0">
                  <a:spAutoFit/>
                </a:bodyPr>
                <a:lstStyle/>
                <a:p>
                  <a:r>
                    <a:rPr lang="en-US" dirty="0" smtClean="0"/>
                    <a:t>F</a:t>
                  </a:r>
                  <a:r>
                    <a:rPr lang="en-US" baseline="-25000" dirty="0" smtClean="0"/>
                    <a:t>L</a:t>
                  </a:r>
                  <a:endParaRPr lang="en-US" baseline="-25000" dirty="0"/>
                </a:p>
              </p:txBody>
            </p:sp>
            <p:sp>
              <p:nvSpPr>
                <p:cNvPr id="21" name="TextBox 20"/>
                <p:cNvSpPr txBox="1"/>
                <p:nvPr/>
              </p:nvSpPr>
              <p:spPr>
                <a:xfrm>
                  <a:off x="7485845" y="3422942"/>
                  <a:ext cx="513008" cy="369332"/>
                </a:xfrm>
                <a:prstGeom prst="rect">
                  <a:avLst/>
                </a:prstGeom>
                <a:noFill/>
              </p:spPr>
              <p:txBody>
                <a:bodyPr wrap="square" rtlCol="0">
                  <a:spAutoFit/>
                </a:bodyPr>
                <a:lstStyle/>
                <a:p>
                  <a:r>
                    <a:rPr lang="en-US" dirty="0" err="1" smtClean="0"/>
                    <a:t>F</a:t>
                  </a:r>
                  <a:r>
                    <a:rPr lang="en-US" baseline="-25000" dirty="0" err="1" smtClean="0"/>
                    <a:t>g</a:t>
                  </a:r>
                  <a:endParaRPr lang="en-US" baseline="-25000" dirty="0"/>
                </a:p>
              </p:txBody>
            </p:sp>
          </p:grpSp>
        </p:grpSp>
        <p:cxnSp>
          <p:nvCxnSpPr>
            <p:cNvPr id="27" name="Straight Arrow Connector 26"/>
            <p:cNvCxnSpPr/>
            <p:nvPr/>
          </p:nvCxnSpPr>
          <p:spPr>
            <a:xfrm>
              <a:off x="7289443" y="2965973"/>
              <a:ext cx="108182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p:cNvCxnSpPr/>
            <p:nvPr/>
          </p:nvCxnSpPr>
          <p:spPr>
            <a:xfrm flipV="1">
              <a:off x="7289443" y="3193961"/>
              <a:ext cx="540912" cy="16713"/>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33" name="TextBox 32"/>
            <p:cNvSpPr txBox="1"/>
            <p:nvPr/>
          </p:nvSpPr>
          <p:spPr>
            <a:xfrm>
              <a:off x="7674558" y="2655254"/>
              <a:ext cx="167425" cy="369332"/>
            </a:xfrm>
            <a:prstGeom prst="rect">
              <a:avLst/>
            </a:prstGeom>
            <a:noFill/>
          </p:spPr>
          <p:txBody>
            <a:bodyPr wrap="square" rtlCol="0">
              <a:spAutoFit/>
            </a:bodyPr>
            <a:lstStyle/>
            <a:p>
              <a:r>
                <a:rPr lang="en-US" dirty="0" smtClean="0"/>
                <a:t>R</a:t>
              </a:r>
              <a:endParaRPr lang="en-US" dirty="0"/>
            </a:p>
          </p:txBody>
        </p:sp>
        <p:sp>
          <p:nvSpPr>
            <p:cNvPr id="34" name="TextBox 33"/>
            <p:cNvSpPr txBox="1"/>
            <p:nvPr/>
          </p:nvSpPr>
          <p:spPr>
            <a:xfrm>
              <a:off x="7401954" y="3117554"/>
              <a:ext cx="167425" cy="369332"/>
            </a:xfrm>
            <a:prstGeom prst="rect">
              <a:avLst/>
            </a:prstGeom>
            <a:noFill/>
          </p:spPr>
          <p:txBody>
            <a:bodyPr wrap="square" rtlCol="0">
              <a:spAutoFit/>
            </a:bodyPr>
            <a:lstStyle/>
            <a:p>
              <a:r>
                <a:rPr lang="en-US" dirty="0" smtClean="0"/>
                <a:t>r</a:t>
              </a:r>
              <a:endParaRPr lang="en-US" dirty="0"/>
            </a:p>
          </p:txBody>
        </p:sp>
      </p:grpSp>
    </p:spTree>
    <p:extLst>
      <p:ext uri="{BB962C8B-B14F-4D97-AF65-F5344CB8AC3E}">
        <p14:creationId xmlns:p14="http://schemas.microsoft.com/office/powerpoint/2010/main" val="37236685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Torque</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What happens when the system is not in static equilibrium? </a:t>
                </a:r>
              </a:p>
              <a:p>
                <a:r>
                  <a:rPr lang="en-US" dirty="0" smtClean="0"/>
                  <a:t>The same thing that happens for forces! </a:t>
                </a:r>
                <a:r>
                  <a:rPr lang="en-US" dirty="0" smtClean="0"/>
                  <a:t> </a:t>
                </a:r>
                <a14:m>
                  <m:oMath xmlns:m="http://schemas.openxmlformats.org/officeDocument/2006/math">
                    <m:acc>
                      <m:accPr>
                        <m:chr m:val="⃗"/>
                        <m:ctrlPr>
                          <a:rPr lang="en-US"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𝑎</m:t>
                        </m:r>
                      </m:e>
                    </m:acc>
                    <m:r>
                      <a:rPr lang="en-US" b="0" i="1" smtClean="0">
                        <a:latin typeface="Cambria Math" panose="02040503050406030204" pitchFamily="18" charset="0"/>
                      </a:rPr>
                      <m:t>=</m:t>
                    </m:r>
                    <m:f>
                      <m:fPr>
                        <m:ctrlPr>
                          <a:rPr lang="en-US" b="0" i="1" smtClean="0">
                            <a:latin typeface="Cambria Math" panose="02040503050406030204" pitchFamily="18" charset="0"/>
                          </a:rPr>
                        </m:ctrlPr>
                      </m:fPr>
                      <m:num>
                        <m:nary>
                          <m:naryPr>
                            <m:chr m:val="∑"/>
                            <m:subHide m:val="on"/>
                            <m:supHide m:val="on"/>
                            <m:ctrlPr>
                              <a:rPr lang="en-US" b="0" i="1" smtClean="0">
                                <a:latin typeface="Cambria Math" panose="02040503050406030204" pitchFamily="18" charset="0"/>
                              </a:rPr>
                            </m:ctrlPr>
                          </m:naryPr>
                          <m:sub/>
                          <m:sup/>
                          <m:e>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𝐹</m:t>
                                </m:r>
                              </m:e>
                            </m:acc>
                          </m:e>
                        </m:nary>
                      </m:num>
                      <m:den>
                        <m:r>
                          <a:rPr lang="en-US" b="0" i="1" smtClean="0">
                            <a:latin typeface="Cambria Math" panose="02040503050406030204" pitchFamily="18" charset="0"/>
                          </a:rPr>
                          <m:t>𝑚</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𝐹</m:t>
                            </m:r>
                          </m:e>
                        </m:acc>
                        <m:r>
                          <a:rPr lang="en-US" b="0" i="1" baseline="-25000" smtClean="0">
                            <a:latin typeface="Cambria Math" panose="02040503050406030204" pitchFamily="18" charset="0"/>
                          </a:rPr>
                          <m:t>𝑛𝑒𝑡</m:t>
                        </m:r>
                      </m:num>
                      <m:den>
                        <m:r>
                          <a:rPr lang="en-US" b="0" i="1" smtClean="0">
                            <a:latin typeface="Cambria Math" panose="02040503050406030204" pitchFamily="18" charset="0"/>
                          </a:rPr>
                          <m:t>𝑚</m:t>
                        </m:r>
                      </m:den>
                    </m:f>
                  </m:oMath>
                </a14:m>
                <a:endParaRPr lang="en-US" dirty="0" smtClean="0"/>
              </a:p>
              <a:p>
                <a:endParaRPr lang="en-US" dirty="0" smtClean="0"/>
              </a:p>
              <a:p>
                <a:pPr marL="0" indent="0">
                  <a:buNone/>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𝛼</m:t>
                          </m:r>
                        </m:e>
                      </m:acc>
                      <m:r>
                        <a:rPr lang="en-US" b="0" i="1" smtClean="0">
                          <a:latin typeface="Cambria Math" panose="02040503050406030204" pitchFamily="18" charset="0"/>
                        </a:rPr>
                        <m:t>=</m:t>
                      </m:r>
                      <m:f>
                        <m:fPr>
                          <m:ctrlPr>
                            <a:rPr lang="en-US" b="0" i="1" smtClean="0">
                              <a:latin typeface="Cambria Math" panose="02040503050406030204" pitchFamily="18" charset="0"/>
                            </a:rPr>
                          </m:ctrlPr>
                        </m:fPr>
                        <m:num>
                          <m:nary>
                            <m:naryPr>
                              <m:chr m:val="∑"/>
                              <m:subHide m:val="on"/>
                              <m:supHide m:val="on"/>
                              <m:ctrlPr>
                                <a:rPr lang="en-US" b="0" i="1" smtClean="0">
                                  <a:latin typeface="Cambria Math" panose="02040503050406030204" pitchFamily="18" charset="0"/>
                                </a:rPr>
                              </m:ctrlPr>
                            </m:naryPr>
                            <m:sub/>
                            <m:sup/>
                            <m:e>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𝜏</m:t>
                                  </m:r>
                                </m:e>
                              </m:acc>
                            </m:e>
                          </m:nary>
                        </m:num>
                        <m:den>
                          <m:r>
                            <a:rPr lang="en-US" b="0" i="1" smtClean="0">
                              <a:latin typeface="Cambria Math" panose="02040503050406030204" pitchFamily="18" charset="0"/>
                            </a:rPr>
                            <m:t>𝐼</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𝜏</m:t>
                              </m:r>
                            </m:e>
                          </m:acc>
                          <m:r>
                            <a:rPr lang="en-US" b="0" i="1" baseline="-25000" smtClean="0">
                              <a:latin typeface="Cambria Math" panose="02040503050406030204" pitchFamily="18" charset="0"/>
                            </a:rPr>
                            <m:t>𝑛𝑒𝑡</m:t>
                          </m:r>
                        </m:num>
                        <m:den>
                          <m:r>
                            <a:rPr lang="en-US" b="0" i="1" smtClean="0">
                              <a:latin typeface="Cambria Math" panose="02040503050406030204" pitchFamily="18" charset="0"/>
                            </a:rPr>
                            <m:t>𝐼</m:t>
                          </m:r>
                        </m:den>
                      </m:f>
                    </m:oMath>
                  </m:oMathPara>
                </a14:m>
                <a:endParaRPr lang="en-US" b="0" dirty="0" smtClean="0"/>
              </a:p>
              <a:p>
                <a:r>
                  <a:rPr lang="en-US" dirty="0" smtClean="0"/>
                  <a:t>Forces cause linear accelerations, torques cause angular accelerations.</a:t>
                </a:r>
                <a:endParaRPr lang="en-US" b="0" dirty="0" smtClean="0"/>
              </a:p>
              <a:p>
                <a:r>
                  <a:rPr lang="en-US" dirty="0" smtClean="0"/>
                  <a:t>The I in the above formula stands for the rotational inertia or moment of inertia and is specific to the object and how the object is rotating.</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241" r="-1739" b="-2241"/>
                </a:stretch>
              </a:blipFill>
            </p:spPr>
            <p:txBody>
              <a:bodyPr/>
              <a:lstStyle/>
              <a:p>
                <a:r>
                  <a:rPr lang="en-US">
                    <a:noFill/>
                  </a:rPr>
                  <a:t> </a:t>
                </a:r>
              </a:p>
            </p:txBody>
          </p:sp>
        </mc:Fallback>
      </mc:AlternateContent>
    </p:spTree>
    <p:extLst>
      <p:ext uri="{BB962C8B-B14F-4D97-AF65-F5344CB8AC3E}">
        <p14:creationId xmlns:p14="http://schemas.microsoft.com/office/powerpoint/2010/main" val="12561179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Rotational Inertia or Moment of Inertia</a:t>
            </a:r>
            <a:endParaRPr lang="en-US" dirty="0"/>
          </a:p>
        </p:txBody>
      </p:sp>
      <p:sp>
        <p:nvSpPr>
          <p:cNvPr id="3" name="Content Placeholder 2"/>
          <p:cNvSpPr>
            <a:spLocks noGrp="1"/>
          </p:cNvSpPr>
          <p:nvPr>
            <p:ph idx="1"/>
          </p:nvPr>
        </p:nvSpPr>
        <p:spPr/>
        <p:txBody>
          <a:bodyPr>
            <a:normAutofit lnSpcReduction="10000"/>
          </a:bodyPr>
          <a:lstStyle/>
          <a:p>
            <a:r>
              <a:rPr lang="en-US" dirty="0" smtClean="0"/>
              <a:t>If you remember inertia is an object’s resistance to change. It is directly proportional to mass.</a:t>
            </a:r>
            <a:endParaRPr lang="en-US" dirty="0"/>
          </a:p>
          <a:p>
            <a:r>
              <a:rPr lang="en-US" dirty="0" smtClean="0"/>
              <a:t>An object’s rotational inertia or moment </a:t>
            </a:r>
            <a:r>
              <a:rPr lang="en-US" dirty="0"/>
              <a:t>of </a:t>
            </a:r>
            <a:r>
              <a:rPr lang="en-US" dirty="0" smtClean="0"/>
              <a:t>inertia is the object’s resistance to rotations. These are impacted by the size, shape and axis of rotation of the object.  </a:t>
            </a:r>
            <a:endParaRPr lang="en-US" dirty="0"/>
          </a:p>
          <a:p>
            <a:r>
              <a:rPr lang="en-US" dirty="0"/>
              <a:t>I=Ʃmr</a:t>
            </a:r>
            <a:r>
              <a:rPr lang="en-US" baseline="30000" dirty="0"/>
              <a:t>2 </a:t>
            </a:r>
            <a:r>
              <a:rPr lang="en-US" dirty="0"/>
              <a:t> for systems of particles</a:t>
            </a:r>
          </a:p>
          <a:p>
            <a:r>
              <a:rPr lang="en-US" dirty="0"/>
              <a:t>I=kmr</a:t>
            </a:r>
            <a:r>
              <a:rPr lang="en-US" baseline="30000" dirty="0"/>
              <a:t>2 </a:t>
            </a:r>
            <a:r>
              <a:rPr lang="en-US" dirty="0"/>
              <a:t>for continuous objects, where k is a constant (usually a fraction)</a:t>
            </a:r>
          </a:p>
          <a:p>
            <a:r>
              <a:rPr lang="en-US" dirty="0"/>
              <a:t>You will </a:t>
            </a:r>
            <a:r>
              <a:rPr lang="en-US" b="1" u="sng" dirty="0"/>
              <a:t>NOT</a:t>
            </a:r>
            <a:r>
              <a:rPr lang="en-US" u="sng" dirty="0"/>
              <a:t> need to memorize the moment of inertia for specific objects.</a:t>
            </a:r>
          </a:p>
          <a:p>
            <a:endParaRPr lang="en-US" dirty="0"/>
          </a:p>
        </p:txBody>
      </p:sp>
    </p:spTree>
    <p:extLst>
      <p:ext uri="{BB962C8B-B14F-4D97-AF65-F5344CB8AC3E}">
        <p14:creationId xmlns:p14="http://schemas.microsoft.com/office/powerpoint/2010/main" val="2865001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Moments of Inertia </a:t>
            </a:r>
            <a:endParaRPr lang="en-US" dirty="0"/>
          </a:p>
        </p:txBody>
      </p:sp>
      <p:pic>
        <p:nvPicPr>
          <p:cNvPr id="8" name="Content Placeholder 7"/>
          <p:cNvPicPr>
            <a:picLocks noGrp="1" noChangeAspect="1"/>
          </p:cNvPicPr>
          <p:nvPr>
            <p:ph idx="1"/>
          </p:nvPr>
        </p:nvPicPr>
        <p:blipFill>
          <a:blip r:embed="rId2"/>
          <a:stretch>
            <a:fillRect/>
          </a:stretch>
        </p:blipFill>
        <p:spPr>
          <a:xfrm>
            <a:off x="2792099" y="1409959"/>
            <a:ext cx="6607798" cy="4597286"/>
          </a:xfrm>
          <a:prstGeom prst="rect">
            <a:avLst/>
          </a:prstGeom>
        </p:spPr>
      </p:pic>
      <p:sp>
        <p:nvSpPr>
          <p:cNvPr id="9" name="Rectangle 8"/>
          <p:cNvSpPr/>
          <p:nvPr/>
        </p:nvSpPr>
        <p:spPr>
          <a:xfrm>
            <a:off x="3546711" y="6007245"/>
            <a:ext cx="5098575" cy="369332"/>
          </a:xfrm>
          <a:prstGeom prst="rect">
            <a:avLst/>
          </a:prstGeom>
        </p:spPr>
        <p:txBody>
          <a:bodyPr wrap="none">
            <a:spAutoFit/>
          </a:bodyPr>
          <a:lstStyle/>
          <a:p>
            <a:r>
              <a:rPr lang="en-US" dirty="0" smtClean="0"/>
              <a:t>http://hyperphysics.phy-astr.gsu.edu/hbase/mi.html</a:t>
            </a:r>
            <a:endParaRPr lang="en-US" dirty="0"/>
          </a:p>
        </p:txBody>
      </p:sp>
    </p:spTree>
    <p:extLst>
      <p:ext uri="{BB962C8B-B14F-4D97-AF65-F5344CB8AC3E}">
        <p14:creationId xmlns:p14="http://schemas.microsoft.com/office/powerpoint/2010/main" val="13552147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Torque</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What is the angular acceleration of a 2 kg disk that has a 5Nm torque applied to it at it’s radius of 0.1m? </a:t>
                </a:r>
                <a:r>
                  <a:rPr lang="en-US" i="1" dirty="0" err="1" smtClean="0"/>
                  <a:t>I</a:t>
                </a:r>
                <a:r>
                  <a:rPr lang="en-US" i="1" baseline="-25000" dirty="0" err="1" smtClean="0"/>
                  <a:t>disk</a:t>
                </a:r>
                <a:r>
                  <a:rPr lang="en-US" i="1" dirty="0" smtClean="0"/>
                  <a:t>= ½ mr</a:t>
                </a:r>
                <a:r>
                  <a:rPr lang="en-US" i="1" baseline="30000" dirty="0" smtClean="0"/>
                  <a:t>2</a:t>
                </a:r>
              </a:p>
              <a:p>
                <a14:m>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𝛼</m:t>
                        </m:r>
                      </m:e>
                    </m:acc>
                    <m:r>
                      <a:rPr lang="en-US" b="0" i="1" smtClean="0">
                        <a:latin typeface="Cambria Math" panose="02040503050406030204" pitchFamily="18" charset="0"/>
                      </a:rPr>
                      <m:t>=</m:t>
                    </m:r>
                    <m:f>
                      <m:fPr>
                        <m:ctrlPr>
                          <a:rPr lang="en-US" b="0" i="1" smtClean="0">
                            <a:latin typeface="Cambria Math" panose="02040503050406030204" pitchFamily="18" charset="0"/>
                          </a:rPr>
                        </m:ctrlPr>
                      </m:fPr>
                      <m:num>
                        <m:nary>
                          <m:naryPr>
                            <m:chr m:val="∑"/>
                            <m:subHide m:val="on"/>
                            <m:supHide m:val="on"/>
                            <m:ctrlPr>
                              <a:rPr lang="en-US" b="0" i="1" smtClean="0">
                                <a:latin typeface="Cambria Math" panose="02040503050406030204" pitchFamily="18" charset="0"/>
                              </a:rPr>
                            </m:ctrlPr>
                          </m:naryPr>
                          <m:sub/>
                          <m:sup/>
                          <m:e>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𝜏</m:t>
                                </m:r>
                              </m:e>
                            </m:acc>
                          </m:e>
                        </m:nary>
                      </m:num>
                      <m:den>
                        <m:r>
                          <a:rPr lang="en-US" b="0" i="1" smtClean="0">
                            <a:latin typeface="Cambria Math" panose="02040503050406030204" pitchFamily="18" charset="0"/>
                          </a:rPr>
                          <m:t>𝐼</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𝜏</m:t>
                            </m:r>
                          </m:e>
                        </m:acc>
                        <m:r>
                          <a:rPr lang="en-US" b="0" i="1" baseline="-25000" smtClean="0">
                            <a:latin typeface="Cambria Math" panose="02040503050406030204" pitchFamily="18" charset="0"/>
                          </a:rPr>
                          <m:t>𝑛𝑒𝑡</m:t>
                        </m:r>
                      </m:num>
                      <m:den>
                        <m:r>
                          <a:rPr lang="en-US" b="0" i="1" smtClean="0">
                            <a:latin typeface="Cambria Math" panose="02040503050406030204" pitchFamily="18" charset="0"/>
                          </a:rPr>
                          <m:t>𝐼</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0.1</m:t>
                            </m:r>
                          </m:e>
                          <m:sup>
                            <m:r>
                              <a:rPr lang="en-US" b="0" i="1" smtClean="0">
                                <a:latin typeface="Cambria Math" panose="02040503050406030204" pitchFamily="18" charset="0"/>
                              </a:rPr>
                              <m:t>2</m:t>
                            </m:r>
                          </m:sup>
                        </m:sSup>
                      </m:den>
                    </m:f>
                    <m:r>
                      <a:rPr lang="en-US" b="0" i="1" smtClean="0">
                        <a:latin typeface="Cambria Math" panose="02040503050406030204" pitchFamily="18" charset="0"/>
                      </a:rPr>
                      <m:t>=500</m:t>
                    </m:r>
                    <m:f>
                      <m:fPr>
                        <m:ctrlPr>
                          <a:rPr lang="en-US" b="0" i="1" smtClean="0">
                            <a:latin typeface="Cambria Math" panose="02040503050406030204" pitchFamily="18" charset="0"/>
                          </a:rPr>
                        </m:ctrlPr>
                      </m:fPr>
                      <m:num>
                        <m:r>
                          <a:rPr lang="en-US" b="0" i="1" smtClean="0">
                            <a:latin typeface="Cambria Math" panose="02040503050406030204" pitchFamily="18" charset="0"/>
                          </a:rPr>
                          <m:t>𝑟𝑎𝑑</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𝑠</m:t>
                            </m:r>
                          </m:e>
                          <m:sup>
                            <m:r>
                              <a:rPr lang="en-US" b="0" i="1" smtClean="0">
                                <a:latin typeface="Cambria Math" panose="02040503050406030204" pitchFamily="18" charset="0"/>
                              </a:rPr>
                              <m:t>2</m:t>
                            </m:r>
                          </m:sup>
                        </m:sSup>
                      </m:den>
                    </m:f>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241" r="-464"/>
                </a:stretch>
              </a:blipFill>
            </p:spPr>
            <p:txBody>
              <a:bodyPr/>
              <a:lstStyle/>
              <a:p>
                <a:r>
                  <a:rPr lang="en-US">
                    <a:noFill/>
                  </a:rPr>
                  <a:t> </a:t>
                </a:r>
              </a:p>
            </p:txBody>
          </p:sp>
        </mc:Fallback>
      </mc:AlternateContent>
    </p:spTree>
    <p:extLst>
      <p:ext uri="{BB962C8B-B14F-4D97-AF65-F5344CB8AC3E}">
        <p14:creationId xmlns:p14="http://schemas.microsoft.com/office/powerpoint/2010/main" val="3611722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Angular Momentum</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25404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p:txBody>
          <a:bodyPr/>
          <a:lstStyle/>
          <a:p>
            <a:r>
              <a:rPr lang="en-US" dirty="0" smtClean="0"/>
              <a:t>How do we get around?</a:t>
            </a:r>
          </a:p>
          <a:p>
            <a:pPr lvl="1"/>
            <a:endParaRPr lang="en-US" dirty="0"/>
          </a:p>
          <a:p>
            <a:r>
              <a:rPr lang="en-US" dirty="0" smtClean="0"/>
              <a:t>How do we move things?</a:t>
            </a:r>
          </a:p>
          <a:p>
            <a:pPr lvl="1"/>
            <a:endParaRPr lang="en-US" dirty="0" smtClean="0"/>
          </a:p>
        </p:txBody>
      </p:sp>
    </p:spTree>
    <p:extLst>
      <p:ext uri="{BB962C8B-B14F-4D97-AF65-F5344CB8AC3E}">
        <p14:creationId xmlns:p14="http://schemas.microsoft.com/office/powerpoint/2010/main" val="36528993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Momentum</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a:bodyPr>
              <a:lstStyle/>
              <a:p>
                <a:r>
                  <a:rPr lang="en-US" b="0" dirty="0" smtClean="0">
                    <a:latin typeface="Cambria Math" panose="02040503050406030204" pitchFamily="18" charset="0"/>
                  </a:rPr>
                  <a:t>Angular momentum is the rotational counterpart of linear momentum. </a:t>
                </a:r>
                <a:endParaRPr lang="en-US" i="1" dirty="0" smtClean="0">
                  <a:latin typeface="Cambria Math" panose="02040503050406030204" pitchFamily="18" charset="0"/>
                  <a:ea typeface="Cambria Math" panose="02040503050406030204" pitchFamily="18" charset="0"/>
                </a:endParaRPr>
              </a:p>
              <a:p>
                <a14:m>
                  <m:oMath xmlns:m="http://schemas.openxmlformats.org/officeDocument/2006/math">
                    <m:acc>
                      <m:accPr>
                        <m:chr m:val="⃗"/>
                        <m:ctrlPr>
                          <a:rPr lang="en-US"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𝑝</m:t>
                        </m:r>
                      </m:e>
                    </m:acc>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𝑚</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𝑣</m:t>
                        </m:r>
                      </m:e>
                    </m:acc>
                  </m:oMath>
                </a14:m>
                <a:endParaRPr lang="en-US" b="0" dirty="0" smtClean="0">
                  <a:latin typeface="Cambria Math" panose="02040503050406030204" pitchFamily="18" charset="0"/>
                </a:endParaRPr>
              </a:p>
              <a:p>
                <a14:m>
                  <m:oMath xmlns:m="http://schemas.openxmlformats.org/officeDocument/2006/math">
                    <m:r>
                      <a:rPr lang="en-US" b="0" i="1" smtClean="0">
                        <a:latin typeface="Cambria Math" panose="02040503050406030204" pitchFamily="18" charset="0"/>
                      </a:rPr>
                      <m:t>𝐿</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𝑝</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𝐼</m:t>
                    </m:r>
                    <m:r>
                      <a:rPr lang="en-US" b="0" i="1" smtClean="0">
                        <a:latin typeface="Cambria Math" panose="02040503050406030204" pitchFamily="18" charset="0"/>
                        <a:ea typeface="Cambria Math" panose="02040503050406030204" pitchFamily="18" charset="0"/>
                      </a:rPr>
                      <m:t>𝜔</m:t>
                    </m:r>
                  </m:oMath>
                </a14:m>
                <a:endParaRPr lang="en-US" b="0" dirty="0" smtClean="0">
                  <a:ea typeface="Cambria Math" panose="02040503050406030204" pitchFamily="18" charset="0"/>
                </a:endParaRPr>
              </a:p>
              <a:p>
                <a:r>
                  <a:rPr lang="en-US" dirty="0" smtClean="0"/>
                  <a:t>There are 2 different representations of angular momentum. One involves the cross product of distance between the axis of rotation and location of object and linear momentum and the other the moment of inertia, I, and angular velocity, </a:t>
                </a:r>
                <a:r>
                  <a:rPr lang="el-GR" dirty="0" smtClean="0"/>
                  <a:t>ω</a:t>
                </a:r>
                <a:r>
                  <a:rPr lang="en-US" dirty="0" smtClean="0"/>
                  <a:t>.  </a:t>
                </a:r>
              </a:p>
              <a:p>
                <a:r>
                  <a:rPr lang="en-US" dirty="0" smtClean="0">
                    <a:ea typeface="Cambria Math" panose="02040503050406030204" pitchFamily="18" charset="0"/>
                  </a:rPr>
                  <a:t>Just as there is a relationship between linear momentum</a:t>
                </a:r>
                <a:r>
                  <a:rPr lang="en-US" dirty="0">
                    <a:ea typeface="Cambria Math" panose="02040503050406030204" pitchFamily="18" charset="0"/>
                  </a:rPr>
                  <a:t> </a:t>
                </a:r>
                <a:r>
                  <a:rPr lang="en-US" dirty="0" smtClean="0">
                    <a:ea typeface="Cambria Math" panose="02040503050406030204" pitchFamily="18" charset="0"/>
                  </a:rPr>
                  <a:t>and</a:t>
                </a:r>
                <a:r>
                  <a:rPr lang="en-US" dirty="0" smtClean="0">
                    <a:ea typeface="Cambria Math" panose="02040503050406030204" pitchFamily="18" charset="0"/>
                  </a:rPr>
                  <a:t> force,  </a:t>
                </a:r>
                <a14:m>
                  <m:oMath xmlns:m="http://schemas.openxmlformats.org/officeDocument/2006/math">
                    <m:r>
                      <a:rPr lang="en-US" i="1" smtClean="0">
                        <a:latin typeface="Cambria Math" panose="02040503050406030204" pitchFamily="18" charset="0"/>
                        <a:ea typeface="Cambria Math" panose="02040503050406030204" pitchFamily="18" charset="0"/>
                      </a:rPr>
                      <m:t>∆</m:t>
                    </m:r>
                    <m:acc>
                      <m:accPr>
                        <m:chr m:val="⃗"/>
                        <m:ctrlPr>
                          <a:rPr lang="en-US"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𝑝</m:t>
                        </m:r>
                      </m:e>
                    </m:acc>
                    <m:r>
                      <a:rPr lang="en-US" b="0" i="1" smtClean="0">
                        <a:latin typeface="Cambria Math" panose="02040503050406030204" pitchFamily="18" charset="0"/>
                        <a:ea typeface="Cambria Math" panose="02040503050406030204" pitchFamily="18" charset="0"/>
                      </a:rPr>
                      <m:t>=</m:t>
                    </m:r>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𝐹</m:t>
                        </m:r>
                      </m:e>
                    </m:acc>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𝑡</m:t>
                    </m:r>
                  </m:oMath>
                </a14:m>
                <a:r>
                  <a:rPr lang="en-US" dirty="0" smtClean="0"/>
                  <a:t>, there is also a relationship between angular momentum and torque,</a:t>
                </a:r>
                <a14:m>
                  <m:oMath xmlns:m="http://schemas.openxmlformats.org/officeDocument/2006/math">
                    <m:r>
                      <a:rPr lang="en-US" b="0" i="0" smtClean="0">
                        <a:latin typeface="Cambria Math" panose="02040503050406030204" pitchFamily="18" charset="0"/>
                        <a:ea typeface="Cambria Math" panose="02040503050406030204" pitchFamily="18" charset="0"/>
                      </a:rPr>
                      <m:t> </m:t>
                    </m:r>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𝐿</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𝜏</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𝑡</m:t>
                    </m:r>
                  </m:oMath>
                </a14:m>
                <a:r>
                  <a:rPr lang="en-US" dirty="0" smtClean="0"/>
                  <a:t>.</a:t>
                </a:r>
              </a:p>
              <a:p>
                <a:endParaRPr lang="en-US" dirty="0"/>
              </a:p>
              <a:p>
                <a:endParaRPr lang="en-US"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928" t="-2241" b="-420"/>
                </a:stretch>
              </a:blipFill>
            </p:spPr>
            <p:txBody>
              <a:bodyPr/>
              <a:lstStyle/>
              <a:p>
                <a:r>
                  <a:rPr lang="en-US">
                    <a:noFill/>
                  </a:rPr>
                  <a:t> </a:t>
                </a:r>
              </a:p>
            </p:txBody>
          </p:sp>
        </mc:Fallback>
      </mc:AlternateContent>
    </p:spTree>
    <p:extLst>
      <p:ext uri="{BB962C8B-B14F-4D97-AF65-F5344CB8AC3E}">
        <p14:creationId xmlns:p14="http://schemas.microsoft.com/office/powerpoint/2010/main" val="19561372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Conservation of Angular Momentum</a:t>
            </a:r>
            <a:endParaRPr lang="en-US" dirty="0"/>
          </a:p>
        </p:txBody>
      </p:sp>
      <p:sp>
        <p:nvSpPr>
          <p:cNvPr id="3" name="Content Placeholder 2"/>
          <p:cNvSpPr>
            <a:spLocks noGrp="1"/>
          </p:cNvSpPr>
          <p:nvPr>
            <p:ph idx="1"/>
          </p:nvPr>
        </p:nvSpPr>
        <p:spPr/>
        <p:txBody>
          <a:bodyPr/>
          <a:lstStyle/>
          <a:p>
            <a:pPr marL="0" indent="0">
              <a:buNone/>
            </a:pPr>
            <a:r>
              <a:rPr lang="en-US" altLang="en-US" dirty="0" smtClean="0"/>
              <a:t>If no net external torques act on a system then the system’s angular momentum, </a:t>
            </a:r>
            <a:r>
              <a:rPr lang="en-US" altLang="en-US" i="1" dirty="0" smtClean="0"/>
              <a:t>L</a:t>
            </a:r>
            <a:r>
              <a:rPr lang="en-US" altLang="en-US" dirty="0" smtClean="0"/>
              <a:t>, remains constant. </a:t>
            </a:r>
            <a:endParaRPr lang="en-US" dirty="0"/>
          </a:p>
        </p:txBody>
      </p:sp>
    </p:spTree>
    <p:extLst>
      <p:ext uri="{BB962C8B-B14F-4D97-AF65-F5344CB8AC3E}">
        <p14:creationId xmlns:p14="http://schemas.microsoft.com/office/powerpoint/2010/main" val="6779464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ltLang="en-US" dirty="0"/>
              <a:t>Angular </a:t>
            </a:r>
            <a:r>
              <a:rPr lang="en-US" altLang="en-US" dirty="0" smtClean="0"/>
              <a:t>Momentum</a:t>
            </a:r>
            <a:endParaRPr lang="en-US" altLang="en-US" dirty="0"/>
          </a:p>
        </p:txBody>
      </p:sp>
      <p:graphicFrame>
        <p:nvGraphicFramePr>
          <p:cNvPr id="41993" name="Object 9"/>
          <p:cNvGraphicFramePr>
            <a:graphicFrameLocks noGrp="1" noChangeAspect="1"/>
          </p:cNvGraphicFramePr>
          <p:nvPr>
            <p:ph sz="half" idx="1"/>
            <p:extLst>
              <p:ext uri="{D42A27DB-BD31-4B8C-83A1-F6EECF244321}">
                <p14:modId xmlns:p14="http://schemas.microsoft.com/office/powerpoint/2010/main" val="1384410939"/>
              </p:ext>
            </p:extLst>
          </p:nvPr>
        </p:nvGraphicFramePr>
        <p:xfrm>
          <a:off x="1637763" y="1706880"/>
          <a:ext cx="2895600" cy="2509838"/>
        </p:xfrm>
        <a:graphic>
          <a:graphicData uri="http://schemas.openxmlformats.org/presentationml/2006/ole">
            <mc:AlternateContent xmlns:mc="http://schemas.openxmlformats.org/markup-compatibility/2006">
              <mc:Choice xmlns:v="urn:schemas-microsoft-com:vml" Requires="v">
                <p:oleObj spid="_x0000_s1030" name="Paint Shop Pro Image" r:id="rId3" imgW="3580488" imgH="3102439" progId="PaintShopPro">
                  <p:embed/>
                </p:oleObj>
              </mc:Choice>
              <mc:Fallback>
                <p:oleObj name="Paint Shop Pro Image" r:id="rId3" imgW="3580488" imgH="3102439" progId="PaintShopPro">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7763" y="1706880"/>
                        <a:ext cx="2895600" cy="2509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989" name="Rectangle 5"/>
          <p:cNvSpPr>
            <a:spLocks noChangeArrowheads="1"/>
          </p:cNvSpPr>
          <p:nvPr/>
        </p:nvSpPr>
        <p:spPr bwMode="auto">
          <a:xfrm>
            <a:off x="4533363" y="1706880"/>
            <a:ext cx="6709893"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smtClean="0"/>
              <a:t>An </a:t>
            </a:r>
            <a:r>
              <a:rPr lang="en-US" altLang="en-US" dirty="0"/>
              <a:t>ice skater begins a spin with his arms out. His angular velocity at the beginning of the spin is 2.0 rad/s and his moment of inertia is 6 kgm</a:t>
            </a:r>
            <a:r>
              <a:rPr lang="en-US" altLang="en-US" baseline="30000" dirty="0"/>
              <a:t>2</a:t>
            </a:r>
            <a:r>
              <a:rPr lang="en-US" altLang="en-US" dirty="0"/>
              <a:t>. As the spin proceeds he pulls in his arms decreasing his moment of inertia to 4.5 kgm</a:t>
            </a:r>
            <a:r>
              <a:rPr lang="en-US" altLang="en-US" baseline="30000" dirty="0"/>
              <a:t>2</a:t>
            </a:r>
            <a:r>
              <a:rPr lang="en-US" altLang="en-US" dirty="0"/>
              <a:t>. What is the angular velocity after pulling in his arms?</a:t>
            </a:r>
          </a:p>
        </p:txBody>
      </p:sp>
      <p:graphicFrame>
        <p:nvGraphicFramePr>
          <p:cNvPr id="41995" name="Object 11"/>
          <p:cNvGraphicFramePr>
            <a:graphicFrameLocks noGrp="1" noChangeAspect="1"/>
          </p:cNvGraphicFramePr>
          <p:nvPr>
            <p:ph sz="half" idx="2"/>
            <p:extLst>
              <p:ext uri="{D42A27DB-BD31-4B8C-83A1-F6EECF244321}">
                <p14:modId xmlns:p14="http://schemas.microsoft.com/office/powerpoint/2010/main" val="3258461154"/>
              </p:ext>
            </p:extLst>
          </p:nvPr>
        </p:nvGraphicFramePr>
        <p:xfrm>
          <a:off x="5282529" y="3619500"/>
          <a:ext cx="2209800" cy="1979613"/>
        </p:xfrm>
        <a:graphic>
          <a:graphicData uri="http://schemas.openxmlformats.org/presentationml/2006/ole">
            <mc:AlternateContent xmlns:mc="http://schemas.openxmlformats.org/markup-compatibility/2006">
              <mc:Choice xmlns:v="urn:schemas-microsoft-com:vml" Requires="v">
                <p:oleObj spid="_x0000_s1031" name="Equation" r:id="rId5" imgW="965160" imgH="863280" progId="Equation.3">
                  <p:embed/>
                </p:oleObj>
              </mc:Choice>
              <mc:Fallback>
                <p:oleObj name="Equation" r:id="rId5" imgW="965160" imgH="8632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82529" y="3619500"/>
                        <a:ext cx="2209800" cy="1979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997" name="Text Box 13"/>
          <p:cNvSpPr txBox="1">
            <a:spLocks noChangeArrowheads="1"/>
          </p:cNvSpPr>
          <p:nvPr/>
        </p:nvSpPr>
        <p:spPr bwMode="auto">
          <a:xfrm>
            <a:off x="5813425" y="5239463"/>
            <a:ext cx="114800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dirty="0">
                <a:solidFill>
                  <a:srgbClr val="FF0000"/>
                </a:solidFill>
              </a:rPr>
              <a:t>2.67 rad/s</a:t>
            </a:r>
          </a:p>
        </p:txBody>
      </p:sp>
      <p:sp>
        <p:nvSpPr>
          <p:cNvPr id="2" name="TextBox 1"/>
          <p:cNvSpPr txBox="1"/>
          <p:nvPr/>
        </p:nvSpPr>
        <p:spPr>
          <a:xfrm>
            <a:off x="838200" y="6129338"/>
            <a:ext cx="5705341" cy="369332"/>
          </a:xfrm>
          <a:prstGeom prst="rect">
            <a:avLst/>
          </a:prstGeom>
          <a:noFill/>
        </p:spPr>
        <p:txBody>
          <a:bodyPr wrap="square" rtlCol="0">
            <a:spAutoFit/>
          </a:bodyPr>
          <a:lstStyle/>
          <a:p>
            <a:r>
              <a:rPr lang="en-US" dirty="0" smtClean="0"/>
              <a:t>AP Physics C- Rotational Motion- Part II; Dolores </a:t>
            </a:r>
            <a:r>
              <a:rPr lang="en-US" dirty="0" err="1" smtClean="0"/>
              <a:t>Gende</a:t>
            </a:r>
            <a:endParaRPr lang="en-US" dirty="0"/>
          </a:p>
        </p:txBody>
      </p:sp>
    </p:spTree>
    <p:extLst>
      <p:ext uri="{BB962C8B-B14F-4D97-AF65-F5344CB8AC3E}">
        <p14:creationId xmlns:p14="http://schemas.microsoft.com/office/powerpoint/2010/main" val="35869643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997"/>
                                        </p:tgtEl>
                                        <p:attrNameLst>
                                          <p:attrName>style.visibility</p:attrName>
                                        </p:attrNameLst>
                                      </p:cBhvr>
                                      <p:to>
                                        <p:strVal val="visible"/>
                                      </p:to>
                                    </p:set>
                                    <p:anim calcmode="lin" valueType="num">
                                      <p:cBhvr additive="base">
                                        <p:cTn id="7" dur="500" fill="hold"/>
                                        <p:tgtEl>
                                          <p:spTgt spid="41997"/>
                                        </p:tgtEl>
                                        <p:attrNameLst>
                                          <p:attrName>ppt_x</p:attrName>
                                        </p:attrNameLst>
                                      </p:cBhvr>
                                      <p:tavLst>
                                        <p:tav tm="0">
                                          <p:val>
                                            <p:strVal val="#ppt_x"/>
                                          </p:val>
                                        </p:tav>
                                        <p:tav tm="100000">
                                          <p:val>
                                            <p:strVal val="#ppt_x"/>
                                          </p:val>
                                        </p:tav>
                                      </p:tavLst>
                                    </p:anim>
                                    <p:anim calcmode="lin" valueType="num">
                                      <p:cBhvr additive="base">
                                        <p:cTn id="8" dur="500" fill="hold"/>
                                        <p:tgtEl>
                                          <p:spTgt spid="419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Displacement</a:t>
            </a:r>
            <a:endParaRPr lang="en-US" dirty="0"/>
          </a:p>
        </p:txBody>
      </p:sp>
      <p:sp>
        <p:nvSpPr>
          <p:cNvPr id="3" name="Content Placeholder 2"/>
          <p:cNvSpPr>
            <a:spLocks noGrp="1"/>
          </p:cNvSpPr>
          <p:nvPr>
            <p:ph idx="1"/>
          </p:nvPr>
        </p:nvSpPr>
        <p:spPr>
          <a:xfrm>
            <a:off x="838200" y="1690688"/>
            <a:ext cx="10515600" cy="4351338"/>
          </a:xfrm>
        </p:spPr>
        <p:txBody>
          <a:bodyPr/>
          <a:lstStyle/>
          <a:p>
            <a:r>
              <a:rPr lang="en-US" dirty="0" smtClean="0"/>
              <a:t>We’ve discussed linear motion, but what happens when things roll or rotate?</a:t>
            </a:r>
          </a:p>
          <a:p>
            <a:r>
              <a:rPr lang="en-US" dirty="0" smtClean="0"/>
              <a:t>If we look at a wheel, how far will it travel linearly in one rotation?</a:t>
            </a:r>
          </a:p>
          <a:p>
            <a:r>
              <a:rPr lang="en-US" dirty="0" smtClean="0"/>
              <a:t>Imagine we took the tire off the wheel and stretched it out long!</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82879" y="3800142"/>
            <a:ext cx="2241884" cy="2241884"/>
          </a:xfrm>
          <a:prstGeom prst="rect">
            <a:avLst/>
          </a:prstGeom>
        </p:spPr>
      </p:pic>
      <p:cxnSp>
        <p:nvCxnSpPr>
          <p:cNvPr id="6" name="Straight Connector 5"/>
          <p:cNvCxnSpPr/>
          <p:nvPr/>
        </p:nvCxnSpPr>
        <p:spPr>
          <a:xfrm>
            <a:off x="4503821" y="6042026"/>
            <a:ext cx="5717005" cy="0"/>
          </a:xfrm>
          <a:prstGeom prst="line">
            <a:avLst/>
          </a:prstGeom>
          <a:ln w="127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71283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Displacement</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838200" y="1690688"/>
                <a:ext cx="10515600" cy="4351338"/>
              </a:xfrm>
            </p:spPr>
            <p:txBody>
              <a:bodyPr/>
              <a:lstStyle/>
              <a:p>
                <a:r>
                  <a:rPr lang="en-US" dirty="0" smtClean="0"/>
                  <a:t>When referring to how many times something rotates, we call it angular displacement or the change in the angle theta</a:t>
                </a:r>
              </a:p>
              <a:p>
                <a:r>
                  <a:rPr lang="en-US" dirty="0" smtClean="0"/>
                  <a:t>Angular </a:t>
                </a:r>
                <a:r>
                  <a:rPr lang="en-US" dirty="0"/>
                  <a:t>displacement, </a:t>
                </a:r>
                <a:r>
                  <a:rPr lang="el-GR" dirty="0"/>
                  <a:t>θ</a:t>
                </a:r>
              </a:p>
              <a:p>
                <a:r>
                  <a:rPr lang="en-US" dirty="0"/>
                  <a:t>Measured in radians</a:t>
                </a:r>
              </a:p>
              <a:p>
                <a:endParaRPr lang="en-US" b="1" dirty="0"/>
              </a:p>
              <a:p>
                <a:r>
                  <a:rPr lang="en-US" dirty="0" smtClean="0"/>
                  <a:t>How do we convert from radians to meters?</a:t>
                </a:r>
              </a:p>
              <a:p>
                <a14:m>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𝜃</m:t>
                    </m:r>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838200" y="1690688"/>
                <a:ext cx="10515600" cy="4351338"/>
              </a:xfrm>
              <a:blipFill rotWithShape="0">
                <a:blip r:embed="rId2"/>
                <a:stretch>
                  <a:fillRect l="-1043" t="-2241"/>
                </a:stretch>
              </a:blipFill>
            </p:spPr>
            <p:txBody>
              <a:bodyPr/>
              <a:lstStyle/>
              <a:p>
                <a:r>
                  <a:rPr lang="en-US">
                    <a:noFill/>
                  </a:rPr>
                  <a:t> </a:t>
                </a:r>
              </a:p>
            </p:txBody>
          </p:sp>
        </mc:Fallback>
      </mc:AlternateContent>
      <p:grpSp>
        <p:nvGrpSpPr>
          <p:cNvPr id="18" name="Group 17"/>
          <p:cNvGrpSpPr/>
          <p:nvPr/>
        </p:nvGrpSpPr>
        <p:grpSpPr>
          <a:xfrm>
            <a:off x="8730915" y="3234778"/>
            <a:ext cx="2622885" cy="2807248"/>
            <a:chOff x="8722445" y="3496339"/>
            <a:chExt cx="2622885" cy="2807248"/>
          </a:xfrm>
        </p:grpSpPr>
        <p:grpSp>
          <p:nvGrpSpPr>
            <p:cNvPr id="15" name="Group 14"/>
            <p:cNvGrpSpPr/>
            <p:nvPr/>
          </p:nvGrpSpPr>
          <p:grpSpPr>
            <a:xfrm>
              <a:off x="8722445" y="3776956"/>
              <a:ext cx="2622885" cy="2526631"/>
              <a:chOff x="8133347" y="2213811"/>
              <a:chExt cx="2622885" cy="2526631"/>
            </a:xfrm>
          </p:grpSpPr>
          <p:sp>
            <p:nvSpPr>
              <p:cNvPr id="5" name="Oval 4"/>
              <p:cNvSpPr/>
              <p:nvPr/>
            </p:nvSpPr>
            <p:spPr>
              <a:xfrm>
                <a:off x="8133347" y="2213811"/>
                <a:ext cx="2622885" cy="2526631"/>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7" name="Straight Connector 6"/>
              <p:cNvCxnSpPr>
                <a:stCxn id="5" idx="0"/>
              </p:cNvCxnSpPr>
              <p:nvPr/>
            </p:nvCxnSpPr>
            <p:spPr>
              <a:xfrm>
                <a:off x="9444790" y="2213811"/>
                <a:ext cx="0" cy="1263315"/>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a:endCxn id="5" idx="7"/>
              </p:cNvCxnSpPr>
              <p:nvPr/>
            </p:nvCxnSpPr>
            <p:spPr>
              <a:xfrm flipV="1">
                <a:off x="9444790" y="2583828"/>
                <a:ext cx="927329" cy="893298"/>
              </a:xfrm>
              <a:prstGeom prst="line">
                <a:avLst/>
              </a:prstGeom>
            </p:spPr>
            <p:style>
              <a:lnRef idx="1">
                <a:schemeClr val="dk1"/>
              </a:lnRef>
              <a:fillRef idx="0">
                <a:schemeClr val="dk1"/>
              </a:fillRef>
              <a:effectRef idx="0">
                <a:schemeClr val="dk1"/>
              </a:effectRef>
              <a:fontRef idx="minor">
                <a:schemeClr val="tx1"/>
              </a:fontRef>
            </p:style>
          </p:cxnSp>
        </p:grpSp>
        <p:sp>
          <p:nvSpPr>
            <p:cNvPr id="16" name="TextBox 15"/>
            <p:cNvSpPr txBox="1"/>
            <p:nvPr/>
          </p:nvSpPr>
          <p:spPr>
            <a:xfrm>
              <a:off x="10405518" y="3496339"/>
              <a:ext cx="530287" cy="370017"/>
            </a:xfrm>
            <a:prstGeom prst="rect">
              <a:avLst/>
            </a:prstGeom>
            <a:noFill/>
          </p:spPr>
          <p:txBody>
            <a:bodyPr wrap="square" rtlCol="0">
              <a:spAutoFit/>
            </a:bodyPr>
            <a:lstStyle/>
            <a:p>
              <a:r>
                <a:rPr lang="el-GR" dirty="0" smtClean="0"/>
                <a:t>Δθ</a:t>
              </a:r>
              <a:endParaRPr lang="en-US" dirty="0"/>
            </a:p>
          </p:txBody>
        </p:sp>
        <p:sp>
          <p:nvSpPr>
            <p:cNvPr id="17" name="TextBox 16"/>
            <p:cNvSpPr txBox="1"/>
            <p:nvPr/>
          </p:nvSpPr>
          <p:spPr>
            <a:xfrm>
              <a:off x="10405519" y="4687261"/>
              <a:ext cx="530287" cy="370017"/>
            </a:xfrm>
            <a:prstGeom prst="rect">
              <a:avLst/>
            </a:prstGeom>
            <a:noFill/>
          </p:spPr>
          <p:txBody>
            <a:bodyPr wrap="square" rtlCol="0">
              <a:spAutoFit/>
            </a:bodyPr>
            <a:lstStyle/>
            <a:p>
              <a:r>
                <a:rPr lang="en-US" dirty="0" smtClean="0"/>
                <a:t>r</a:t>
              </a:r>
              <a:endParaRPr lang="en-US" dirty="0"/>
            </a:p>
          </p:txBody>
        </p:sp>
      </p:grpSp>
    </p:spTree>
    <p:extLst>
      <p:ext uri="{BB962C8B-B14F-4D97-AF65-F5344CB8AC3E}">
        <p14:creationId xmlns:p14="http://schemas.microsoft.com/office/powerpoint/2010/main" val="2106159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Displacement</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en-US" dirty="0" smtClean="0"/>
                  <a:t>A disk rotates 5 times. How many radians is this?</a:t>
                </a:r>
              </a:p>
              <a:p>
                <a:pPr marL="457200" lvl="1"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5 </m:t>
                      </m:r>
                      <m:r>
                        <a:rPr lang="en-US" b="0" i="1" smtClean="0">
                          <a:latin typeface="Cambria Math" panose="02040503050406030204" pitchFamily="18" charset="0"/>
                        </a:rPr>
                        <m:t>𝑟𝑜𝑡𝑎𝑡𝑖𝑜𝑛𝑠</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𝑟𝑎𝑑𝑖𝑎𝑛𝑠</m:t>
                          </m:r>
                        </m:num>
                        <m:den>
                          <m:r>
                            <a:rPr lang="en-US" b="0" i="1" smtClean="0">
                              <a:latin typeface="Cambria Math" panose="02040503050406030204" pitchFamily="18" charset="0"/>
                              <a:ea typeface="Cambria Math" panose="02040503050406030204" pitchFamily="18" charset="0"/>
                            </a:rPr>
                            <m:t>1 </m:t>
                          </m:r>
                          <m:r>
                            <a:rPr lang="en-US" b="0" i="1" smtClean="0">
                              <a:latin typeface="Cambria Math" panose="02040503050406030204" pitchFamily="18" charset="0"/>
                              <a:ea typeface="Cambria Math" panose="02040503050406030204" pitchFamily="18" charset="0"/>
                            </a:rPr>
                            <m:t>𝑟𝑜𝑡𝑎𝑡𝑖𝑜𝑛</m:t>
                          </m:r>
                        </m:den>
                      </m:f>
                      <m:r>
                        <a:rPr lang="en-US" b="0" i="0" smtClean="0">
                          <a:latin typeface="Cambria Math" panose="02040503050406030204" pitchFamily="18" charset="0"/>
                          <a:ea typeface="Cambria Math" panose="02040503050406030204" pitchFamily="18" charset="0"/>
                        </a:rPr>
                        <m:t>=10 </m:t>
                      </m:r>
                      <m:r>
                        <m:rPr>
                          <m:sty m:val="p"/>
                        </m:rPr>
                        <a:rPr lang="el-GR" b="0" i="1" smtClean="0">
                          <a:latin typeface="Cambria Math" panose="02040503050406030204" pitchFamily="18" charset="0"/>
                          <a:ea typeface="Cambria Math" panose="02040503050406030204" pitchFamily="18" charset="0"/>
                        </a:rPr>
                        <m:t>π</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𝑟𝑎𝑑𝑖𝑎𝑛𝑠</m:t>
                      </m:r>
                      <m:r>
                        <a:rPr lang="en-US" b="0" i="1" smtClean="0">
                          <a:latin typeface="Cambria Math" panose="02040503050406030204" pitchFamily="18" charset="0"/>
                          <a:ea typeface="Cambria Math" panose="02040503050406030204" pitchFamily="18" charset="0"/>
                        </a:rPr>
                        <m:t> ≈30 </m:t>
                      </m:r>
                      <m:r>
                        <a:rPr lang="en-US" b="0" i="1" smtClean="0">
                          <a:latin typeface="Cambria Math" panose="02040503050406030204" pitchFamily="18" charset="0"/>
                          <a:ea typeface="Cambria Math" panose="02040503050406030204" pitchFamily="18" charset="0"/>
                        </a:rPr>
                        <m:t>𝑟𝑎𝑑𝑖𝑎𝑛𝑠</m:t>
                      </m:r>
                    </m:oMath>
                  </m:oMathPara>
                </a14:m>
                <a:endParaRPr lang="en-US" b="0" dirty="0" smtClean="0">
                  <a:ea typeface="Cambria Math" panose="02040503050406030204" pitchFamily="18" charset="0"/>
                </a:endParaRPr>
              </a:p>
              <a:p>
                <a:r>
                  <a:rPr lang="en-US" b="0" dirty="0" smtClean="0">
                    <a:ea typeface="Cambria Math" panose="02040503050406030204" pitchFamily="18" charset="0"/>
                  </a:rPr>
                  <a:t>If the disk has a radius of .3 m, how many meters has it rotated through?</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𝑟</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𝜃</m:t>
                      </m:r>
                    </m:oMath>
                  </m:oMathPara>
                </a14:m>
                <a:endParaRPr lang="en-US" b="0" dirty="0" smtClean="0">
                  <a:ea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𝑥</m:t>
                      </m:r>
                      <m:r>
                        <a:rPr lang="en-US" b="0" i="1" smtClean="0">
                          <a:latin typeface="Cambria Math" panose="02040503050406030204" pitchFamily="18" charset="0"/>
                          <a:ea typeface="Cambria Math" panose="02040503050406030204" pitchFamily="18" charset="0"/>
                        </a:rPr>
                        <m:t>=0.3</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∗10</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𝑟𝑎𝑑𝑖𝑎𝑛𝑠</m:t>
                      </m:r>
                      <m:r>
                        <a:rPr lang="en-US" b="0" i="1" smtClean="0">
                          <a:latin typeface="Cambria Math" panose="02040503050406030204" pitchFamily="18" charset="0"/>
                          <a:ea typeface="Cambria Math" panose="02040503050406030204" pitchFamily="18" charset="0"/>
                        </a:rPr>
                        <m:t>=3</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 ≈9 </m:t>
                      </m:r>
                      <m:r>
                        <a:rPr lang="en-US" b="0" i="1" smtClean="0">
                          <a:latin typeface="Cambria Math" panose="02040503050406030204" pitchFamily="18" charset="0"/>
                          <a:ea typeface="Cambria Math" panose="02040503050406030204" pitchFamily="18" charset="0"/>
                        </a:rPr>
                        <m:t>𝑚</m:t>
                      </m:r>
                    </m:oMath>
                  </m:oMathPara>
                </a14:m>
                <a:endParaRPr lang="en-US" b="0" dirty="0" smtClean="0">
                  <a:ea typeface="Cambria Math" panose="02040503050406030204" pitchFamily="18" charset="0"/>
                </a:endParaRPr>
              </a:p>
              <a:p>
                <a:pPr marL="0" indent="0" algn="ctr">
                  <a:buNone/>
                </a:pPr>
                <a:r>
                  <a:rPr lang="en-US" dirty="0" smtClean="0">
                    <a:ea typeface="Cambria Math" panose="02040503050406030204" pitchFamily="18" charset="0"/>
                  </a:rPr>
                  <a:t>OR </a:t>
                </a:r>
              </a:p>
              <a:p>
                <a:pPr marL="0" lvl="1" indent="0">
                  <a:spcBef>
                    <a:spcPts val="1000"/>
                  </a:spcBef>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5 </m:t>
                      </m:r>
                      <m:r>
                        <a:rPr lang="en-US" b="0" i="1" smtClean="0">
                          <a:latin typeface="Cambria Math" panose="02040503050406030204" pitchFamily="18" charset="0"/>
                        </a:rPr>
                        <m:t>𝑟𝑜𝑡𝑎𝑡𝑖𝑜𝑛𝑠</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 (.3 </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m:t>
                          </m:r>
                        </m:num>
                        <m:den>
                          <m:r>
                            <a:rPr lang="en-US" b="0" i="1" smtClean="0">
                              <a:latin typeface="Cambria Math" panose="02040503050406030204" pitchFamily="18" charset="0"/>
                              <a:ea typeface="Cambria Math" panose="02040503050406030204" pitchFamily="18" charset="0"/>
                            </a:rPr>
                            <m:t>1 </m:t>
                          </m:r>
                          <m:r>
                            <a:rPr lang="en-US" b="0" i="1" smtClean="0">
                              <a:latin typeface="Cambria Math" panose="02040503050406030204" pitchFamily="18" charset="0"/>
                              <a:ea typeface="Cambria Math" panose="02040503050406030204" pitchFamily="18" charset="0"/>
                            </a:rPr>
                            <m:t>𝑟𝑜𝑡𝑎𝑡𝑖𝑜𝑛</m:t>
                          </m:r>
                        </m:den>
                      </m:f>
                      <m:r>
                        <a:rPr lang="en-US" b="0" i="0"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3</m:t>
                      </m:r>
                      <m:r>
                        <m:rPr>
                          <m:sty m:val="p"/>
                        </m:rPr>
                        <a:rPr lang="el-GR" b="0" i="1" smtClean="0">
                          <a:latin typeface="Cambria Math" panose="02040503050406030204" pitchFamily="18" charset="0"/>
                          <a:ea typeface="Cambria Math" panose="02040503050406030204" pitchFamily="18" charset="0"/>
                        </a:rPr>
                        <m:t>π</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9 </m:t>
                      </m:r>
                      <m:r>
                        <a:rPr lang="en-US" b="0" i="1" smtClean="0">
                          <a:latin typeface="Cambria Math" panose="02040503050406030204" pitchFamily="18" charset="0"/>
                          <a:ea typeface="Cambria Math" panose="02040503050406030204" pitchFamily="18" charset="0"/>
                        </a:rPr>
                        <m:t>𝑚</m:t>
                      </m:r>
                    </m:oMath>
                  </m:oMathPara>
                </a14:m>
                <a:endParaRPr lang="en-US" b="0" dirty="0" smtClean="0">
                  <a:ea typeface="Cambria Math" panose="02040503050406030204" pitchFamily="18" charset="0"/>
                </a:endParaRPr>
              </a:p>
              <a:p>
                <a:pPr marL="0" indent="0">
                  <a:buNone/>
                </a:pPr>
                <a:endParaRPr lang="en-US" b="0" dirty="0" smtClean="0">
                  <a:ea typeface="Cambria Math" panose="02040503050406030204" pitchFamily="18" charset="0"/>
                </a:endParaRPr>
              </a:p>
              <a:p>
                <a:pPr marL="0" indent="0">
                  <a:buNone/>
                </a:pPr>
                <a:endParaRPr lang="en-US" b="0" dirty="0" smtClean="0">
                  <a:ea typeface="Cambria Math" panose="02040503050406030204" pitchFamily="18" charset="0"/>
                </a:endParaRPr>
              </a:p>
              <a:p>
                <a:pPr marL="0" indent="0">
                  <a:buNone/>
                </a:pPr>
                <a:endParaRPr lang="en-US" b="0" dirty="0" smtClean="0">
                  <a:ea typeface="Cambria Math" panose="02040503050406030204" pitchFamily="18" charset="0"/>
                </a:endParaRPr>
              </a:p>
              <a:p>
                <a:endParaRPr lang="en-US" b="0" dirty="0" smtClean="0">
                  <a:ea typeface="Cambria Math" panose="020405030504060302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241"/>
                </a:stretch>
              </a:blipFill>
            </p:spPr>
            <p:txBody>
              <a:bodyPr/>
              <a:lstStyle/>
              <a:p>
                <a:r>
                  <a:rPr lang="en-US">
                    <a:noFill/>
                  </a:rPr>
                  <a:t> </a:t>
                </a:r>
              </a:p>
            </p:txBody>
          </p:sp>
        </mc:Fallback>
      </mc:AlternateContent>
    </p:spTree>
    <p:extLst>
      <p:ext uri="{BB962C8B-B14F-4D97-AF65-F5344CB8AC3E}">
        <p14:creationId xmlns:p14="http://schemas.microsoft.com/office/powerpoint/2010/main" val="569928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Velocity	</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Just like linear velocity is the rate of change of displacement, angular velocity it the rate of change of angular displacement.</a:t>
                </a:r>
              </a:p>
              <a:p>
                <a:pPr marL="0" indent="0">
                  <a:buNone/>
                </a:pPr>
                <a14:m>
                  <m:oMathPara xmlns:m="http://schemas.openxmlformats.org/officeDocument/2006/math">
                    <m:oMathParaPr>
                      <m:jc m:val="center"/>
                    </m:oMathParaPr>
                    <m:oMath xmlns:m="http://schemas.openxmlformats.org/officeDocument/2006/math">
                      <m:r>
                        <a:rPr lang="en-US" i="1" smtClean="0">
                          <a:latin typeface="Cambria Math" panose="02040503050406030204" pitchFamily="18" charset="0"/>
                          <a:ea typeface="Cambria Math" panose="02040503050406030204" pitchFamily="18" charset="0"/>
                        </a:rPr>
                        <m:t>𝜔</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𝜃</m:t>
                          </m:r>
                        </m:num>
                        <m:den>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𝑡</m:t>
                          </m:r>
                        </m:den>
                      </m:f>
                    </m:oMath>
                  </m:oMathPara>
                </a14:m>
                <a:endParaRPr lang="en-US" b="0" dirty="0" smtClean="0">
                  <a:ea typeface="Cambria Math" panose="02040503050406030204" pitchFamily="18" charset="0"/>
                </a:endParaRPr>
              </a:p>
              <a:p>
                <a:r>
                  <a:rPr lang="en-US" dirty="0" smtClean="0"/>
                  <a:t>Angular velocity is represented by the lower case Greek letter omega and is measured in radians per second.</a:t>
                </a: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43" t="-2241" r="-232"/>
                </a:stretch>
              </a:blipFill>
            </p:spPr>
            <p:txBody>
              <a:bodyPr/>
              <a:lstStyle/>
              <a:p>
                <a:r>
                  <a:rPr lang="en-US">
                    <a:noFill/>
                  </a:rPr>
                  <a:t> </a:t>
                </a:r>
              </a:p>
            </p:txBody>
          </p:sp>
        </mc:Fallback>
      </mc:AlternateContent>
    </p:spTree>
    <p:extLst>
      <p:ext uri="{BB962C8B-B14F-4D97-AF65-F5344CB8AC3E}">
        <p14:creationId xmlns:p14="http://schemas.microsoft.com/office/powerpoint/2010/main" val="1003775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Velocity</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77500" lnSpcReduction="20000"/>
              </a:bodyPr>
              <a:lstStyle/>
              <a:p>
                <a:r>
                  <a:rPr lang="en-US" dirty="0" smtClean="0"/>
                  <a:t>We know a relationship exists between linear displacement and angular displacement, so it there a relationship between linear velocity and angular velocity?</a:t>
                </a:r>
              </a:p>
              <a:p>
                <a:pPr marL="0" indent="0" algn="ctr">
                  <a:buNone/>
                </a:pPr>
                <a:r>
                  <a:rPr lang="en-US" dirty="0" smtClean="0"/>
                  <a:t>YES!</a:t>
                </a:r>
              </a:p>
              <a:p>
                <a:r>
                  <a:rPr lang="en-US" dirty="0" smtClean="0"/>
                  <a:t>If a wheel with a radius of 0.5 m travels 3 meters in 1 second we know it’s linear velocity is 3 m/s. We also know that the linear distance traveled is directly related to the circumference of the wheel.</a:t>
                </a:r>
                <a:r>
                  <a:rPr lang="en-US" dirty="0" smtClean="0"/>
                  <a:t> </a:t>
                </a:r>
              </a:p>
              <a:p>
                <a:endParaRPr lang="en-US" dirty="0" smtClean="0"/>
              </a:p>
              <a:p>
                <a:pPr marL="0" indent="0">
                  <a:buNone/>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3</m:t>
                          </m:r>
                          <m:r>
                            <a:rPr lang="en-US" b="0" i="1" smtClean="0">
                              <a:latin typeface="Cambria Math" panose="02040503050406030204" pitchFamily="18" charset="0"/>
                            </a:rPr>
                            <m:t>𝑚</m:t>
                          </m:r>
                        </m:num>
                        <m:den>
                          <m:r>
                            <a:rPr lang="en-US" b="0" i="1" smtClean="0">
                              <a:latin typeface="Cambria Math" panose="02040503050406030204" pitchFamily="18" charset="0"/>
                            </a:rPr>
                            <m:t>𝑠</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1 </m:t>
                          </m:r>
                          <m:r>
                            <a:rPr lang="en-US" b="0" i="1" smtClean="0">
                              <a:latin typeface="Cambria Math" panose="02040503050406030204" pitchFamily="18" charset="0"/>
                            </a:rPr>
                            <m:t>𝑟𝑜𝑡𝑎𝑡𝑖𝑜𝑛</m:t>
                          </m:r>
                        </m:num>
                        <m:den>
                          <m:r>
                            <a:rPr lang="en-US" b="0" i="1" smtClean="0">
                              <a:latin typeface="Cambria Math" panose="02040503050406030204" pitchFamily="18" charset="0"/>
                            </a:rPr>
                            <m:t>1 </m:t>
                          </m:r>
                          <m:r>
                            <a:rPr lang="en-US" b="0" i="1" smtClean="0">
                              <a:latin typeface="Cambria Math" panose="02040503050406030204" pitchFamily="18" charset="0"/>
                            </a:rPr>
                            <m:t>𝑐𝑖𝑟𝑐𝑢𝑚𝑓𝑒𝑟𝑒𝑛𝑐𝑒</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r>
                            <a:rPr lang="en-US" b="0" i="1" smtClean="0">
                              <a:latin typeface="Cambria Math" panose="02040503050406030204" pitchFamily="18" charset="0"/>
                            </a:rPr>
                            <m:t> </m:t>
                          </m:r>
                          <m:r>
                            <a:rPr lang="en-US" b="0" i="1" smtClean="0">
                              <a:latin typeface="Cambria Math" panose="02040503050406030204" pitchFamily="18" charset="0"/>
                            </a:rPr>
                            <m:t>𝑐𝑖𝑟𝑐𝑢𝑚𝑓𝑒𝑟𝑒𝑛𝑐𝑒</m:t>
                          </m:r>
                        </m:num>
                        <m:den>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 </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.5</m:t>
                              </m:r>
                            </m:e>
                          </m:d>
                          <m:r>
                            <a:rPr lang="en-US" b="0" i="1" smtClean="0">
                              <a:latin typeface="Cambria Math" panose="02040503050406030204" pitchFamily="18" charset="0"/>
                            </a:rPr>
                            <m:t>𝑚</m:t>
                          </m:r>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𝑟𝑎𝑑𝑖𝑎𝑛𝑠</m:t>
                          </m:r>
                        </m:num>
                        <m:den>
                          <m:r>
                            <a:rPr lang="en-US" b="0" i="1" smtClean="0">
                              <a:latin typeface="Cambria Math" panose="02040503050406030204" pitchFamily="18" charset="0"/>
                            </a:rPr>
                            <m:t>1 </m:t>
                          </m:r>
                          <m:r>
                            <a:rPr lang="en-US" b="0" i="1" smtClean="0">
                              <a:latin typeface="Cambria Math" panose="02040503050406030204" pitchFamily="18" charset="0"/>
                            </a:rPr>
                            <m:t>𝑟𝑜𝑡𝑎𝑡𝑖𝑜𝑛</m:t>
                          </m:r>
                        </m:den>
                      </m:f>
                      <m:r>
                        <a:rPr lang="en-US" b="0" i="1" smtClean="0">
                          <a:latin typeface="Cambria Math" panose="02040503050406030204" pitchFamily="18" charset="0"/>
                        </a:rPr>
                        <m:t>=6 </m:t>
                      </m:r>
                      <m:r>
                        <a:rPr lang="en-US" b="0" i="1" smtClean="0">
                          <a:latin typeface="Cambria Math" panose="02040503050406030204" pitchFamily="18" charset="0"/>
                        </a:rPr>
                        <m:t>𝑟𝑎𝑑</m:t>
                      </m:r>
                      <m:r>
                        <a:rPr lang="en-US" b="0" i="1" smtClean="0">
                          <a:latin typeface="Cambria Math" panose="02040503050406030204" pitchFamily="18" charset="0"/>
                        </a:rPr>
                        <m:t>/</m:t>
                      </m:r>
                      <m:r>
                        <a:rPr lang="en-US" b="0" i="1" smtClean="0">
                          <a:latin typeface="Cambria Math" panose="02040503050406030204" pitchFamily="18" charset="0"/>
                        </a:rPr>
                        <m:t>𝑠𝑒𝑐</m:t>
                      </m:r>
                    </m:oMath>
                  </m:oMathPara>
                </a14:m>
                <a:endParaRPr lang="en-US" b="0" dirty="0" smtClean="0"/>
              </a:p>
              <a:p>
                <a:pPr marL="0" indent="0">
                  <a:buNone/>
                </a:pPr>
                <a:endParaRPr lang="en-US" b="0" dirty="0" smtClean="0"/>
              </a:p>
              <a:p>
                <a:pPr marL="0" indent="0">
                  <a:buNone/>
                </a:pPr>
                <a14:m>
                  <m:oMathPara xmlns:m="http://schemas.openxmlformats.org/officeDocument/2006/math">
                    <m:oMathParaPr>
                      <m:jc m:val="centerGroup"/>
                    </m:oMathParaPr>
                    <m:oMath xmlns:m="http://schemas.openxmlformats.org/officeDocument/2006/math">
                      <m:r>
                        <a:rPr lang="en-US" sz="4600" b="0" i="1" smtClean="0">
                          <a:latin typeface="Cambria Math" panose="02040503050406030204" pitchFamily="18" charset="0"/>
                        </a:rPr>
                        <m:t>𝑣</m:t>
                      </m:r>
                      <m:r>
                        <a:rPr lang="en-US" sz="4600" b="0" i="1" smtClean="0">
                          <a:latin typeface="Cambria Math" panose="02040503050406030204" pitchFamily="18" charset="0"/>
                        </a:rPr>
                        <m:t>=</m:t>
                      </m:r>
                      <m:r>
                        <a:rPr lang="en-US" sz="4600" b="0" i="1" smtClean="0">
                          <a:latin typeface="Cambria Math" panose="02040503050406030204" pitchFamily="18" charset="0"/>
                        </a:rPr>
                        <m:t>𝑟</m:t>
                      </m:r>
                      <m:r>
                        <a:rPr lang="en-US" sz="4600" b="0" i="1" smtClean="0">
                          <a:latin typeface="Cambria Math" panose="02040503050406030204" pitchFamily="18" charset="0"/>
                          <a:ea typeface="Cambria Math" panose="02040503050406030204" pitchFamily="18" charset="0"/>
                        </a:rPr>
                        <m:t>𝜔</m:t>
                      </m:r>
                    </m:oMath>
                  </m:oMathPara>
                </a14:m>
                <a:endParaRPr lang="en-US" sz="4600" b="0" dirty="0" smtClean="0"/>
              </a:p>
              <a:p>
                <a:pPr marL="0" indent="0">
                  <a:buNone/>
                </a:pPr>
                <a:endParaRPr lang="en-US" b="0" dirty="0" smtClean="0"/>
              </a:p>
              <a:p>
                <a:pPr marL="0" indent="0">
                  <a:buNone/>
                </a:pPr>
                <a:r>
                  <a:rPr lang="en-US" dirty="0" smtClean="0"/>
                  <a:t> </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696" t="-2801" r="-1159"/>
                </a:stretch>
              </a:blipFill>
            </p:spPr>
            <p:txBody>
              <a:bodyPr/>
              <a:lstStyle/>
              <a:p>
                <a:r>
                  <a:rPr lang="en-US">
                    <a:noFill/>
                  </a:rPr>
                  <a:t> </a:t>
                </a:r>
              </a:p>
            </p:txBody>
          </p:sp>
        </mc:Fallback>
      </mc:AlternateContent>
    </p:spTree>
    <p:extLst>
      <p:ext uri="{BB962C8B-B14F-4D97-AF65-F5344CB8AC3E}">
        <p14:creationId xmlns:p14="http://schemas.microsoft.com/office/powerpoint/2010/main" val="1437283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Velocity</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lnSpcReduction="20000"/>
              </a:bodyPr>
              <a:lstStyle/>
              <a:p>
                <a:r>
                  <a:rPr lang="en-US" dirty="0" smtClean="0"/>
                  <a:t>A disk rotates 5 times in 2 seconds. What is it’s angular velocity?</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5 </m:t>
                      </m:r>
                      <m:r>
                        <a:rPr lang="en-US" b="0" i="1" smtClean="0">
                          <a:latin typeface="Cambria Math" panose="02040503050406030204" pitchFamily="18" charset="0"/>
                        </a:rPr>
                        <m:t>𝑟𝑜𝑡𝑎𝑡𝑖𝑜𝑛𝑠</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𝑟𝑎𝑑𝑖𝑎𝑛𝑠</m:t>
                          </m:r>
                        </m:num>
                        <m:den>
                          <m:r>
                            <a:rPr lang="en-US" b="0" i="1" smtClean="0">
                              <a:latin typeface="Cambria Math" panose="02040503050406030204" pitchFamily="18" charset="0"/>
                              <a:ea typeface="Cambria Math" panose="02040503050406030204" pitchFamily="18" charset="0"/>
                            </a:rPr>
                            <m:t>1 </m:t>
                          </m:r>
                          <m:r>
                            <a:rPr lang="en-US" b="0" i="1" smtClean="0">
                              <a:latin typeface="Cambria Math" panose="02040503050406030204" pitchFamily="18" charset="0"/>
                              <a:ea typeface="Cambria Math" panose="02040503050406030204" pitchFamily="18" charset="0"/>
                            </a:rPr>
                            <m:t>𝑟𝑜𝑡𝑎𝑡𝑖𝑜𝑛</m:t>
                          </m:r>
                        </m:den>
                      </m:f>
                      <m:r>
                        <a:rPr lang="en-US" b="0" i="0" smtClean="0">
                          <a:latin typeface="Cambria Math" panose="02040503050406030204" pitchFamily="18" charset="0"/>
                          <a:ea typeface="Cambria Math" panose="02040503050406030204" pitchFamily="18" charset="0"/>
                        </a:rPr>
                        <m:t>=10 </m:t>
                      </m:r>
                      <m:r>
                        <m:rPr>
                          <m:sty m:val="p"/>
                        </m:rPr>
                        <a:rPr lang="el-GR" b="0" i="1" smtClean="0">
                          <a:latin typeface="Cambria Math" panose="02040503050406030204" pitchFamily="18" charset="0"/>
                          <a:ea typeface="Cambria Math" panose="02040503050406030204" pitchFamily="18" charset="0"/>
                        </a:rPr>
                        <m:t>π</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𝑟𝑎𝑑𝑖𝑎𝑛𝑠</m:t>
                      </m:r>
                      <m:r>
                        <a:rPr lang="en-US" b="0" i="1" smtClean="0">
                          <a:latin typeface="Cambria Math" panose="02040503050406030204" pitchFamily="18" charset="0"/>
                          <a:ea typeface="Cambria Math" panose="02040503050406030204" pitchFamily="18" charset="0"/>
                        </a:rPr>
                        <m:t> ≈30 </m:t>
                      </m:r>
                      <m:r>
                        <a:rPr lang="en-US" b="0" i="1" smtClean="0">
                          <a:latin typeface="Cambria Math" panose="02040503050406030204" pitchFamily="18" charset="0"/>
                          <a:ea typeface="Cambria Math" panose="02040503050406030204" pitchFamily="18" charset="0"/>
                        </a:rPr>
                        <m:t>𝑟𝑎𝑑𝑖𝑎𝑛𝑠</m:t>
                      </m:r>
                    </m:oMath>
                  </m:oMathPara>
                </a14:m>
                <a:endParaRPr lang="en-US" dirty="0" smtClean="0"/>
              </a:p>
              <a:p>
                <a:pPr marL="0" indent="0">
                  <a:buNone/>
                </a:pPr>
                <a:endParaRPr lang="en-US" dirty="0" smtClean="0"/>
              </a:p>
              <a:p>
                <a:pPr marL="0" indent="0">
                  <a:buNone/>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𝜔</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𝜃</m:t>
                          </m:r>
                        </m:num>
                        <m:den>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𝑡</m:t>
                          </m:r>
                        </m:den>
                      </m:f>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0" smtClean="0">
                              <a:latin typeface="Cambria Math" panose="02040503050406030204" pitchFamily="18" charset="0"/>
                              <a:ea typeface="Cambria Math" panose="02040503050406030204" pitchFamily="18" charset="0"/>
                            </a:rPr>
                            <m:t>10 </m:t>
                          </m:r>
                          <m:r>
                            <m:rPr>
                              <m:sty m:val="p"/>
                            </m:rPr>
                            <a:rPr lang="el-GR" b="0" i="1" smtClean="0">
                              <a:latin typeface="Cambria Math" panose="02040503050406030204" pitchFamily="18" charset="0"/>
                              <a:ea typeface="Cambria Math" panose="02040503050406030204" pitchFamily="18" charset="0"/>
                            </a:rPr>
                            <m:t>π</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𝑟𝑎𝑑𝑖𝑎𝑛𝑠</m:t>
                          </m:r>
                          <m:r>
                            <m:rPr>
                              <m:nor/>
                            </m:rPr>
                            <a:rPr lang="en-US" dirty="0" smtClean="0"/>
                            <m:t> </m:t>
                          </m:r>
                        </m:num>
                        <m:den>
                          <m:r>
                            <a:rPr lang="en-US" b="0" i="1" smtClean="0">
                              <a:latin typeface="Cambria Math" panose="02040503050406030204" pitchFamily="18" charset="0"/>
                              <a:ea typeface="Cambria Math" panose="02040503050406030204" pitchFamily="18" charset="0"/>
                            </a:rPr>
                            <m:t>2 </m:t>
                          </m:r>
                          <m:r>
                            <a:rPr lang="en-US" b="0" i="1" smtClean="0">
                              <a:latin typeface="Cambria Math" panose="02040503050406030204" pitchFamily="18" charset="0"/>
                              <a:ea typeface="Cambria Math" panose="02040503050406030204" pitchFamily="18" charset="0"/>
                            </a:rPr>
                            <m:t>𝑠𝑒𝑐𝑜𝑛𝑑𝑠</m:t>
                          </m:r>
                        </m:den>
                      </m:f>
                      <m:r>
                        <a:rPr lang="en-US" b="0" i="1" smtClean="0">
                          <a:latin typeface="Cambria Math" panose="02040503050406030204" pitchFamily="18" charset="0"/>
                          <a:ea typeface="Cambria Math" panose="02040503050406030204" pitchFamily="18" charset="0"/>
                        </a:rPr>
                        <m:t>=5 </m:t>
                      </m:r>
                      <m:r>
                        <a:rPr lang="en-US" b="0" i="1" smtClean="0">
                          <a:latin typeface="Cambria Math" panose="02040503050406030204" pitchFamily="18" charset="0"/>
                          <a:ea typeface="Cambria Math" panose="02040503050406030204" pitchFamily="18" charset="0"/>
                        </a:rPr>
                        <m:t>𝜋</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𝑟𝑎𝑑</m:t>
                          </m:r>
                        </m:num>
                        <m:den>
                          <m:r>
                            <a:rPr lang="en-US" b="0" i="1" smtClean="0">
                              <a:latin typeface="Cambria Math" panose="02040503050406030204" pitchFamily="18" charset="0"/>
                              <a:ea typeface="Cambria Math" panose="02040503050406030204" pitchFamily="18" charset="0"/>
                            </a:rPr>
                            <m:t>𝑠𝑒𝑐</m:t>
                          </m:r>
                        </m:den>
                      </m:f>
                    </m:oMath>
                  </m:oMathPara>
                </a14:m>
                <a:endParaRPr lang="en-US" b="0" dirty="0" smtClean="0">
                  <a:ea typeface="Cambria Math" panose="02040503050406030204" pitchFamily="18" charset="0"/>
                </a:endParaRPr>
              </a:p>
              <a:p>
                <a:pPr marL="0" indent="0">
                  <a:buNone/>
                </a:pPr>
                <a:endParaRPr lang="en-US" dirty="0" smtClean="0"/>
              </a:p>
              <a:p>
                <a:r>
                  <a:rPr lang="en-US" dirty="0" smtClean="0"/>
                  <a:t>What is this in meters per second if the disk has a radius of 0.3 m?</a:t>
                </a:r>
              </a:p>
              <a:p>
                <a:pPr marL="0" indent="0" algn="ctr">
                  <a:buNone/>
                </a:pPr>
                <a14:m>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ea typeface="Cambria Math" panose="02040503050406030204" pitchFamily="18" charset="0"/>
                      </a:rPr>
                      <m:t>𝜔</m:t>
                    </m:r>
                    <m:r>
                      <a:rPr lang="en-US" b="0" i="1" smtClean="0">
                        <a:latin typeface="Cambria Math" panose="02040503050406030204" pitchFamily="18" charset="0"/>
                        <a:ea typeface="Cambria Math" panose="02040503050406030204" pitchFamily="18" charset="0"/>
                      </a:rPr>
                      <m:t>=0.3</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∗5 </m:t>
                    </m:r>
                    <m:r>
                      <a:rPr lang="en-US" b="0" i="1" smtClean="0">
                        <a:latin typeface="Cambria Math" panose="02040503050406030204" pitchFamily="18" charset="0"/>
                        <a:ea typeface="Cambria Math" panose="02040503050406030204" pitchFamily="18" charset="0"/>
                      </a:rPr>
                      <m:t>𝜋</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𝑟𝑎𝑑</m:t>
                        </m:r>
                      </m:num>
                      <m:den>
                        <m:r>
                          <a:rPr lang="en-US" b="0" i="1" smtClean="0">
                            <a:latin typeface="Cambria Math" panose="02040503050406030204" pitchFamily="18" charset="0"/>
                            <a:ea typeface="Cambria Math" panose="02040503050406030204" pitchFamily="18" charset="0"/>
                          </a:rPr>
                          <m:t>𝑠𝑒𝑐</m:t>
                        </m:r>
                      </m:den>
                    </m:f>
                    <m:r>
                      <a:rPr lang="en-US" b="0" i="1" smtClean="0">
                        <a:latin typeface="Cambria Math" panose="02040503050406030204" pitchFamily="18" charset="0"/>
                        <a:ea typeface="Cambria Math" panose="02040503050406030204" pitchFamily="18" charset="0"/>
                      </a:rPr>
                      <m:t>=1.5</m:t>
                    </m:r>
                    <m:r>
                      <a:rPr lang="en-US" b="0" i="1" smtClean="0">
                        <a:latin typeface="Cambria Math" panose="02040503050406030204" pitchFamily="18" charset="0"/>
                        <a:ea typeface="Cambria Math" panose="02040503050406030204" pitchFamily="18" charset="0"/>
                      </a:rPr>
                      <m:t>𝜋</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𝑚</m:t>
                        </m:r>
                      </m:num>
                      <m:den>
                        <m:r>
                          <a:rPr lang="en-US" b="0" i="1" smtClean="0">
                            <a:latin typeface="Cambria Math" panose="02040503050406030204" pitchFamily="18" charset="0"/>
                            <a:ea typeface="Cambria Math" panose="02040503050406030204" pitchFamily="18" charset="0"/>
                          </a:rPr>
                          <m:t>𝑠</m:t>
                        </m:r>
                      </m:den>
                    </m:f>
                  </m:oMath>
                </a14:m>
                <a:r>
                  <a:rPr lang="en-US" dirty="0" smtClean="0"/>
                  <a:t> </a:t>
                </a:r>
                <a:endParaRPr lang="en-US" dirty="0"/>
              </a:p>
              <a:p>
                <a:r>
                  <a:rPr lang="en-US" dirty="0" smtClean="0"/>
                  <a:t>This assumes that the disk is rotating at a constant rate, but what happens if it is not rotating at a constant angular velocity?</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928" t="-3501" r="-58"/>
                </a:stretch>
              </a:blipFill>
            </p:spPr>
            <p:txBody>
              <a:bodyPr/>
              <a:lstStyle/>
              <a:p>
                <a:r>
                  <a:rPr lang="en-US">
                    <a:noFill/>
                  </a:rPr>
                  <a:t> </a:t>
                </a:r>
              </a:p>
            </p:txBody>
          </p:sp>
        </mc:Fallback>
      </mc:AlternateContent>
    </p:spTree>
    <p:extLst>
      <p:ext uri="{BB962C8B-B14F-4D97-AF65-F5344CB8AC3E}">
        <p14:creationId xmlns:p14="http://schemas.microsoft.com/office/powerpoint/2010/main" val="1870843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246</TotalTime>
  <Words>1103</Words>
  <Application>Microsoft Office PowerPoint</Application>
  <PresentationFormat>Widescreen</PresentationFormat>
  <Paragraphs>195</Paragraphs>
  <Slides>32</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32</vt:i4>
      </vt:variant>
    </vt:vector>
  </HeadingPairs>
  <TitlesOfParts>
    <vt:vector size="40" baseType="lpstr">
      <vt:lpstr>Arial</vt:lpstr>
      <vt:lpstr>Calibri</vt:lpstr>
      <vt:lpstr>Calibri Light</vt:lpstr>
      <vt:lpstr>Cambria Math</vt:lpstr>
      <vt:lpstr>Times New Roman</vt:lpstr>
      <vt:lpstr>Office Theme</vt:lpstr>
      <vt:lpstr>Paint Shop Pro Image</vt:lpstr>
      <vt:lpstr>Equation</vt:lpstr>
      <vt:lpstr>Torque and Rotational Motion</vt:lpstr>
      <vt:lpstr>Angular Kinematics</vt:lpstr>
      <vt:lpstr>Discussion Questions</vt:lpstr>
      <vt:lpstr>Angular Displacement</vt:lpstr>
      <vt:lpstr>Angular Displacement</vt:lpstr>
      <vt:lpstr>Angular Displacement</vt:lpstr>
      <vt:lpstr>Angular Velocity </vt:lpstr>
      <vt:lpstr>Angular Velocity</vt:lpstr>
      <vt:lpstr>Angular Velocity</vt:lpstr>
      <vt:lpstr>Angular Acceleration</vt:lpstr>
      <vt:lpstr>Angular Acceleration</vt:lpstr>
      <vt:lpstr>Angular Acceleration</vt:lpstr>
      <vt:lpstr>Angular Acceleration</vt:lpstr>
      <vt:lpstr>Comparison of linear and angular quantities</vt:lpstr>
      <vt:lpstr>Comparison of linear and angular kinematic formulas</vt:lpstr>
      <vt:lpstr>Torque</vt:lpstr>
      <vt:lpstr>Discussion Questions</vt:lpstr>
      <vt:lpstr>Torque </vt:lpstr>
      <vt:lpstr>Torque</vt:lpstr>
      <vt:lpstr>Torque</vt:lpstr>
      <vt:lpstr>Torque</vt:lpstr>
      <vt:lpstr>Equilibrium</vt:lpstr>
      <vt:lpstr>Torque and Static Equilibrium</vt:lpstr>
      <vt:lpstr>Torque and Static Equilibrium</vt:lpstr>
      <vt:lpstr>Torque</vt:lpstr>
      <vt:lpstr>Rotational Inertia or Moment of Inertia</vt:lpstr>
      <vt:lpstr>Common Moments of Inertia </vt:lpstr>
      <vt:lpstr>Torque</vt:lpstr>
      <vt:lpstr>Angular Momentum</vt:lpstr>
      <vt:lpstr>Angular Momentum</vt:lpstr>
      <vt:lpstr>Conservation of Angular Momentum</vt:lpstr>
      <vt:lpstr>Angular Momentum</vt:lpstr>
    </vt:vector>
  </TitlesOfParts>
  <Company>North East ISD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Torque and Rotational Motion</dc:title>
  <dc:creator>Salazar, Leslie</dc:creator>
  <cp:lastModifiedBy>Salazar, Leslie</cp:lastModifiedBy>
  <cp:revision>26</cp:revision>
  <dcterms:created xsi:type="dcterms:W3CDTF">2015-06-11T15:40:30Z</dcterms:created>
  <dcterms:modified xsi:type="dcterms:W3CDTF">2015-06-11T19:47:04Z</dcterms:modified>
</cp:coreProperties>
</file>