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7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19109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50356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1197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41831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0"/>
            <a:ext cx="10363200" cy="1362075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8723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13536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1" y="1535113"/>
            <a:ext cx="5386917" cy="63976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1" y="2174875"/>
            <a:ext cx="5386917" cy="3951288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79055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73384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41288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8" cy="5853113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5537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1"/>
            <a:ext cx="7315200" cy="5667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9"/>
            <a:ext cx="7315200" cy="804862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165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E40BA2-1B89-4049-8861-2117F8BF2D3D}" type="datetimeFigureOut">
              <a:rPr lang="en-US" smtClean="0"/>
              <a:pPr/>
              <a:t>6/16/2016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6874D8-E309-477C-8E33-7D2AB1FE03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90088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6858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teacherspayteachers.com/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/>
          <p:cNvSpPr/>
          <p:nvPr/>
        </p:nvSpPr>
        <p:spPr>
          <a:xfrm>
            <a:off x="5695950" y="6343650"/>
            <a:ext cx="742950" cy="5143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3524250" y="0"/>
            <a:ext cx="5143500" cy="571500"/>
          </a:xfrm>
          <a:prstGeom prst="rect">
            <a:avLst/>
          </a:prstGeom>
          <a:solidFill>
            <a:schemeClr val="tx2">
              <a:lumMod val="75000"/>
            </a:schemeClr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r>
              <a:rPr lang="en-US" sz="2700" dirty="0" err="1">
                <a:solidFill>
                  <a:prstClr val="white"/>
                </a:solidFill>
                <a:latin typeface="Script MT Bold" pitchFamily="66" charset="0"/>
              </a:rPr>
              <a:t>Instagram</a:t>
            </a:r>
            <a:r>
              <a:rPr lang="en-US" sz="1350" dirty="0">
                <a:solidFill>
                  <a:prstClr val="white"/>
                </a:solidFill>
                <a:latin typeface="AR CHRISTY" pitchFamily="2" charset="0"/>
              </a:rPr>
              <a:t> </a:t>
            </a:r>
            <a:endParaRPr lang="en-US" sz="1350" dirty="0">
              <a:solidFill>
                <a:prstClr val="white"/>
              </a:solidFill>
              <a:latin typeface="AR CHRISTY" pitchFamily="2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3524250" y="1143000"/>
            <a:ext cx="5143500" cy="3600450"/>
          </a:xfrm>
          <a:prstGeom prst="rect">
            <a:avLst/>
          </a:pr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5" name="Oval 4"/>
          <p:cNvSpPr/>
          <p:nvPr/>
        </p:nvSpPr>
        <p:spPr>
          <a:xfrm>
            <a:off x="7753350" y="742950"/>
            <a:ext cx="228600" cy="228600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cxnSp>
        <p:nvCxnSpPr>
          <p:cNvPr id="7" name="Straight Connector 6"/>
          <p:cNvCxnSpPr/>
          <p:nvPr/>
        </p:nvCxnSpPr>
        <p:spPr>
          <a:xfrm>
            <a:off x="4095750" y="971550"/>
            <a:ext cx="1257300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Heart 8"/>
          <p:cNvSpPr/>
          <p:nvPr/>
        </p:nvSpPr>
        <p:spPr>
          <a:xfrm>
            <a:off x="3924300" y="4857750"/>
            <a:ext cx="171450" cy="171450"/>
          </a:xfrm>
          <a:prstGeom prst="hear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10" name="Rounded Rectangular Callout 9"/>
          <p:cNvSpPr/>
          <p:nvPr/>
        </p:nvSpPr>
        <p:spPr>
          <a:xfrm flipH="1">
            <a:off x="3924300" y="5143500"/>
            <a:ext cx="171450" cy="114300"/>
          </a:xfrm>
          <a:prstGeom prst="wedgeRoundRectCallout">
            <a:avLst>
              <a:gd name="adj1" fmla="val -28617"/>
              <a:gd name="adj2" fmla="val 98296"/>
              <a:gd name="adj3" fmla="val 16667"/>
            </a:avLst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cxnSp>
        <p:nvCxnSpPr>
          <p:cNvPr id="11" name="Straight Connector 10"/>
          <p:cNvCxnSpPr/>
          <p:nvPr/>
        </p:nvCxnSpPr>
        <p:spPr>
          <a:xfrm>
            <a:off x="4210050" y="5257800"/>
            <a:ext cx="4229100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4210050" y="5486400"/>
            <a:ext cx="4229100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4210050" y="5715000"/>
            <a:ext cx="4229100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>
            <a:off x="4210050" y="5943600"/>
            <a:ext cx="4229100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4210050" y="6172200"/>
            <a:ext cx="4229100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8039100" y="643746"/>
            <a:ext cx="342900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685800"/>
            <a:r>
              <a:rPr lang="en-US" sz="1350" dirty="0">
                <a:solidFill>
                  <a:prstClr val="white">
                    <a:lumMod val="50000"/>
                  </a:prstClr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2h</a:t>
            </a:r>
            <a:endParaRPr lang="en-US" sz="1350" dirty="0">
              <a:solidFill>
                <a:prstClr val="white">
                  <a:lumMod val="50000"/>
                </a:prstClr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cxnSp>
        <p:nvCxnSpPr>
          <p:cNvPr id="30" name="Straight Connector 29"/>
          <p:cNvCxnSpPr/>
          <p:nvPr/>
        </p:nvCxnSpPr>
        <p:spPr>
          <a:xfrm flipV="1">
            <a:off x="7867650" y="742950"/>
            <a:ext cx="0" cy="1143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>
            <a:stCxn id="5" idx="5"/>
          </p:cNvCxnSpPr>
          <p:nvPr/>
        </p:nvCxnSpPr>
        <p:spPr>
          <a:xfrm flipH="1" flipV="1">
            <a:off x="7867651" y="857251"/>
            <a:ext cx="80822" cy="80822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3524250" y="6343650"/>
            <a:ext cx="5143500" cy="51435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5753100" y="6343650"/>
            <a:ext cx="685800" cy="514350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21" name="Rounded Rectangle 20"/>
          <p:cNvSpPr/>
          <p:nvPr/>
        </p:nvSpPr>
        <p:spPr>
          <a:xfrm>
            <a:off x="5924550" y="6400800"/>
            <a:ext cx="342900" cy="342900"/>
          </a:xfrm>
          <a:prstGeom prst="roundRect">
            <a:avLst>
              <a:gd name="adj" fmla="val 2166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24" name="Oval 23"/>
          <p:cNvSpPr/>
          <p:nvPr/>
        </p:nvSpPr>
        <p:spPr>
          <a:xfrm>
            <a:off x="5981700" y="6457950"/>
            <a:ext cx="228600" cy="228600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29" name="Pentagon 28"/>
          <p:cNvSpPr/>
          <p:nvPr/>
        </p:nvSpPr>
        <p:spPr>
          <a:xfrm rot="16200000">
            <a:off x="3838575" y="6486525"/>
            <a:ext cx="342900" cy="285750"/>
          </a:xfrm>
          <a:prstGeom prst="homePlat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31" name="Right Triangle 30"/>
          <p:cNvSpPr/>
          <p:nvPr/>
        </p:nvSpPr>
        <p:spPr>
          <a:xfrm rot="8138673">
            <a:off x="3869168" y="6459968"/>
            <a:ext cx="285750" cy="285750"/>
          </a:xfrm>
          <a:prstGeom prst="rtTriangl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33" name="Oval 32"/>
          <p:cNvSpPr/>
          <p:nvPr/>
        </p:nvSpPr>
        <p:spPr>
          <a:xfrm>
            <a:off x="4724400" y="6457950"/>
            <a:ext cx="228600" cy="228600"/>
          </a:xfrm>
          <a:prstGeom prst="ellipse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cxnSp>
        <p:nvCxnSpPr>
          <p:cNvPr id="42" name="Straight Connector 41"/>
          <p:cNvCxnSpPr>
            <a:stCxn id="33" idx="5"/>
          </p:cNvCxnSpPr>
          <p:nvPr/>
        </p:nvCxnSpPr>
        <p:spPr>
          <a:xfrm>
            <a:off x="4919523" y="6653073"/>
            <a:ext cx="90628" cy="90628"/>
          </a:xfrm>
          <a:prstGeom prst="line">
            <a:avLst/>
          </a:prstGeom>
          <a:ln w="2857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ounded Rectangular Callout 49"/>
          <p:cNvSpPr/>
          <p:nvPr/>
        </p:nvSpPr>
        <p:spPr>
          <a:xfrm flipH="1">
            <a:off x="7124700" y="6400800"/>
            <a:ext cx="400050" cy="285750"/>
          </a:xfrm>
          <a:prstGeom prst="wedgeRoundRectCallout">
            <a:avLst>
              <a:gd name="adj1" fmla="val -40625"/>
              <a:gd name="adj2" fmla="val 81250"/>
              <a:gd name="adj3" fmla="val 16667"/>
            </a:avLst>
          </a:prstGeom>
          <a:solidFill>
            <a:schemeClr val="bg1">
              <a:lumMod val="75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51" name="Chord 50"/>
          <p:cNvSpPr/>
          <p:nvPr/>
        </p:nvSpPr>
        <p:spPr>
          <a:xfrm rot="5725191">
            <a:off x="8085836" y="6542051"/>
            <a:ext cx="143313" cy="224250"/>
          </a:xfrm>
          <a:prstGeom prst="chord">
            <a:avLst>
              <a:gd name="adj1" fmla="val 2700000"/>
              <a:gd name="adj2" fmla="val 17926288"/>
            </a:avLst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52" name="Oval 51"/>
          <p:cNvSpPr/>
          <p:nvPr/>
        </p:nvSpPr>
        <p:spPr>
          <a:xfrm>
            <a:off x="8096250" y="6457950"/>
            <a:ext cx="114300" cy="1143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8039100" y="285750"/>
            <a:ext cx="285750" cy="17145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cxnSp>
        <p:nvCxnSpPr>
          <p:cNvPr id="55" name="Straight Connector 54"/>
          <p:cNvCxnSpPr/>
          <p:nvPr/>
        </p:nvCxnSpPr>
        <p:spPr>
          <a:xfrm flipV="1">
            <a:off x="8039100" y="171450"/>
            <a:ext cx="57150" cy="1143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/>
          <p:cNvCxnSpPr/>
          <p:nvPr/>
        </p:nvCxnSpPr>
        <p:spPr>
          <a:xfrm flipH="1" flipV="1">
            <a:off x="8267700" y="171450"/>
            <a:ext cx="57150" cy="1143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Straight Connector 58"/>
          <p:cNvCxnSpPr/>
          <p:nvPr/>
        </p:nvCxnSpPr>
        <p:spPr>
          <a:xfrm>
            <a:off x="8096250" y="171450"/>
            <a:ext cx="171450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Chord 61"/>
          <p:cNvSpPr/>
          <p:nvPr/>
        </p:nvSpPr>
        <p:spPr>
          <a:xfrm rot="17474730">
            <a:off x="8124958" y="248059"/>
            <a:ext cx="106531" cy="94682"/>
          </a:xfrm>
          <a:prstGeom prst="chord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Oval 7"/>
          <p:cNvSpPr/>
          <p:nvPr/>
        </p:nvSpPr>
        <p:spPr>
          <a:xfrm>
            <a:off x="3638550" y="628650"/>
            <a:ext cx="400050" cy="400050"/>
          </a:xfrm>
          <a:prstGeom prst="ellipse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85800"/>
            <a:endParaRPr lang="en-US" sz="1350">
              <a:solidFill>
                <a:prstClr val="white"/>
              </a:solidFill>
              <a:latin typeface="Calibri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8882150" y="118586"/>
            <a:ext cx="2585258" cy="147732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n w="19050">
                  <a:solidFill>
                    <a:schemeClr val="tx1"/>
                  </a:solidFill>
                </a:ln>
                <a:latin typeface="Kristen ITC" panose="03050502040202030202" pitchFamily="66" charset="0"/>
              </a:rPr>
              <a:t>Draw 3 </a:t>
            </a:r>
            <a:r>
              <a:rPr lang="en-US" dirty="0" err="1" smtClean="0">
                <a:ln w="19050">
                  <a:solidFill>
                    <a:schemeClr val="tx1"/>
                  </a:solidFill>
                </a:ln>
                <a:latin typeface="Kristen ITC" panose="03050502040202030202" pitchFamily="66" charset="0"/>
              </a:rPr>
              <a:t>emojis</a:t>
            </a:r>
            <a:r>
              <a:rPr lang="en-US" dirty="0" smtClean="0">
                <a:ln w="19050">
                  <a:solidFill>
                    <a:schemeClr val="tx1"/>
                  </a:solidFill>
                </a:ln>
                <a:latin typeface="Kristen ITC" panose="03050502040202030202" pitchFamily="66" charset="0"/>
              </a:rPr>
              <a:t> below that communicate your character’s feelings in response to the climax.</a:t>
            </a:r>
            <a:endParaRPr lang="en-US" dirty="0">
              <a:ln w="19050">
                <a:solidFill>
                  <a:schemeClr val="tx1"/>
                </a:solidFill>
              </a:ln>
              <a:latin typeface="Kristen ITC" panose="03050502040202030202" pitchFamily="66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8882150" y="1762299"/>
            <a:ext cx="2585258" cy="3693319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1)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2)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3)</a:t>
            </a:r>
          </a:p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62866" y="371475"/>
            <a:ext cx="2202873" cy="95410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>
                <a:latin typeface="Kristen ITC" panose="03050502040202030202" pitchFamily="66" charset="0"/>
              </a:rPr>
              <a:t>Climax </a:t>
            </a:r>
            <a:r>
              <a:rPr lang="en-US" sz="2800" b="1" dirty="0" err="1" smtClean="0">
                <a:latin typeface="Kristen ITC" panose="03050502040202030202" pitchFamily="66" charset="0"/>
              </a:rPr>
              <a:t>Kablooey</a:t>
            </a:r>
            <a:r>
              <a:rPr lang="en-US" sz="2800" b="1" dirty="0" smtClean="0">
                <a:latin typeface="Kristen ITC" panose="03050502040202030202" pitchFamily="66" charset="0"/>
              </a:rPr>
              <a:t>!</a:t>
            </a:r>
            <a:endParaRPr lang="en-US" sz="2800" b="1" dirty="0">
              <a:latin typeface="Kristen ITC" panose="03050502040202030202" pitchFamily="66" charset="0"/>
            </a:endParaRPr>
          </a:p>
        </p:txBody>
      </p:sp>
      <p:cxnSp>
        <p:nvCxnSpPr>
          <p:cNvPr id="15" name="Straight Connector 14"/>
          <p:cNvCxnSpPr/>
          <p:nvPr/>
        </p:nvCxnSpPr>
        <p:spPr>
          <a:xfrm>
            <a:off x="9222970" y="2892829"/>
            <a:ext cx="201999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9227127" y="4039986"/>
            <a:ext cx="201999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9222970" y="5143500"/>
            <a:ext cx="201999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xtBox 35"/>
          <p:cNvSpPr txBox="1"/>
          <p:nvPr/>
        </p:nvSpPr>
        <p:spPr>
          <a:xfrm>
            <a:off x="762866" y="1587731"/>
            <a:ext cx="2321156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Directions:</a:t>
            </a:r>
          </a:p>
          <a:p>
            <a:pPr marL="342900" indent="-342900">
              <a:buAutoNum type="arabicParenR"/>
            </a:pPr>
            <a:r>
              <a:rPr lang="en-US" dirty="0" smtClean="0"/>
              <a:t>Create a username.</a:t>
            </a:r>
          </a:p>
          <a:p>
            <a:pPr marL="342900" indent="-342900">
              <a:buAutoNum type="arabicParenR"/>
            </a:pPr>
            <a:r>
              <a:rPr lang="en-US" dirty="0" smtClean="0"/>
              <a:t>Draw an image in profile picture circle.</a:t>
            </a:r>
          </a:p>
          <a:p>
            <a:pPr marL="342900" indent="-342900">
              <a:buAutoNum type="arabicParenR"/>
            </a:pPr>
            <a:r>
              <a:rPr lang="en-US" dirty="0" smtClean="0"/>
              <a:t>Draw an image that shows the aftermath of the climax for your story.</a:t>
            </a:r>
          </a:p>
          <a:p>
            <a:pPr marL="342900" indent="-342900">
              <a:buAutoNum type="arabicParenR"/>
            </a:pPr>
            <a:r>
              <a:rPr lang="en-US" dirty="0" smtClean="0"/>
              <a:t>In the comment section, have your character post an explanation and complaint about the climax aftermath.</a:t>
            </a:r>
            <a:endParaRPr lang="en-US" dirty="0"/>
          </a:p>
        </p:txBody>
      </p:sp>
      <p:sp>
        <p:nvSpPr>
          <p:cNvPr id="37" name="TextBox 36"/>
          <p:cNvSpPr txBox="1"/>
          <p:nvPr/>
        </p:nvSpPr>
        <p:spPr>
          <a:xfrm>
            <a:off x="8672597" y="5701768"/>
            <a:ext cx="31207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/>
              <a:t>Hearne, Amy. Instagram Project Templates. 2015. </a:t>
            </a:r>
            <a:r>
              <a:rPr lang="en-US" sz="800" dirty="0" err="1" smtClean="0"/>
              <a:t>TeachersPayTeachers</a:t>
            </a:r>
            <a:r>
              <a:rPr lang="en-US" sz="800" dirty="0" smtClean="0"/>
              <a:t>. </a:t>
            </a:r>
            <a:r>
              <a:rPr lang="en-US" sz="800" dirty="0" smtClean="0">
                <a:hlinkClick r:id="rId2"/>
              </a:rPr>
              <a:t>https://www.teacherspayteachers.com/</a:t>
            </a:r>
            <a:r>
              <a:rPr lang="en-US" sz="800" dirty="0" smtClean="0"/>
              <a:t> June 16, 2016.</a:t>
            </a:r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1300125075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93</Words>
  <Application>Microsoft Office PowerPoint</Application>
  <PresentationFormat>Widescreen</PresentationFormat>
  <Paragraphs>22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 CHRISTY</vt:lpstr>
      <vt:lpstr>Arial</vt:lpstr>
      <vt:lpstr>Calibri</vt:lpstr>
      <vt:lpstr>Kristen ITC</vt:lpstr>
      <vt:lpstr>Script MT Bold</vt:lpstr>
      <vt:lpstr>Tahoma</vt:lpstr>
      <vt:lpstr>1_Office Theme</vt:lpstr>
      <vt:lpstr>PowerPoint Presentation</vt:lpstr>
    </vt:vector>
  </TitlesOfParts>
  <Company>Trinity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ncate</dc:creator>
  <cp:lastModifiedBy>ncate</cp:lastModifiedBy>
  <cp:revision>3</cp:revision>
  <dcterms:created xsi:type="dcterms:W3CDTF">2016-06-16T23:32:50Z</dcterms:created>
  <dcterms:modified xsi:type="dcterms:W3CDTF">2016-06-16T23:53:11Z</dcterms:modified>
</cp:coreProperties>
</file>

<file path=docProps/thumbnail.jpeg>
</file>