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Proxima Nova"/>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ProximaNova-bold.fntdata"/><Relationship Id="rId16" Type="http://schemas.openxmlformats.org/officeDocument/2006/relationships/font" Target="fonts/ProximaNova-regular.fntdata"/><Relationship Id="rId5" Type="http://schemas.openxmlformats.org/officeDocument/2006/relationships/slide" Target="slides/slide1.xml"/><Relationship Id="rId19" Type="http://schemas.openxmlformats.org/officeDocument/2006/relationships/font" Target="fonts/ProximaNova-boldItalic.fntdata"/><Relationship Id="rId6" Type="http://schemas.openxmlformats.org/officeDocument/2006/relationships/slide" Target="slides/slide2.xml"/><Relationship Id="rId18" Type="http://schemas.openxmlformats.org/officeDocument/2006/relationships/font" Target="fonts/ProximaNova-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7" name="Shape 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0" name="Shape 1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 name="Shape 61"/>
        <p:cNvGrpSpPr/>
        <p:nvPr/>
      </p:nvGrpSpPr>
      <p:grpSpPr>
        <a:xfrm>
          <a:off x="0" y="0"/>
          <a:ext cx="0" cy="0"/>
          <a:chOff x="0" y="0"/>
          <a:chExt cx="0" cy="0"/>
        </a:xfrm>
      </p:grpSpPr>
      <p:sp>
        <p:nvSpPr>
          <p:cNvPr id="62" name="Shape 6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3" name="Shape 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Ask students to parse the definition into ‘plain English’. </a:t>
            </a:r>
          </a:p>
          <a:p>
            <a:pPr indent="-228600" lvl="1" marL="914400" rtl="0">
              <a:spcBef>
                <a:spcPts val="0"/>
              </a:spcBef>
              <a:buChar char="-"/>
            </a:pPr>
            <a:r>
              <a:rPr lang="en"/>
              <a:t>Identify that political philosophy is a question about governments and how people interact with that government. How do we organize our society?</a:t>
            </a:r>
          </a:p>
          <a:p>
            <a:pPr indent="-228600" lvl="0" marL="457200">
              <a:spcBef>
                <a:spcPts val="0"/>
              </a:spcBef>
              <a:buChar char="-"/>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Ask students to arrange the six types of government from best to worst, in their opinion. </a:t>
            </a:r>
          </a:p>
          <a:p>
            <a:pPr indent="-228600" lvl="0" marL="457200" rtl="0">
              <a:spcBef>
                <a:spcPts val="0"/>
              </a:spcBef>
              <a:buChar char="-"/>
            </a:pPr>
            <a:r>
              <a:rPr lang="en"/>
              <a:t>Think-Pair-Share about their rankings, and then ask pair groups to share with the class on what they decide. </a:t>
            </a:r>
          </a:p>
          <a:p>
            <a:pPr indent="-228600" lvl="1" marL="914400">
              <a:spcBef>
                <a:spcPts val="0"/>
              </a:spcBef>
              <a:buChar char="-"/>
            </a:pPr>
            <a:r>
              <a:rPr lang="en"/>
              <a:t>Pressure kids to justify rankings, question what they value in government.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Begin discussion of political philosophy with Aristotle. He identifies 6 types of government. Good governments are ruled by virtue, the worst by force. Conceptualize it as a parabola, with the left side being virtuous governments and the right being forceful governments. They descend from single governor to few governors to many governors. Aristotle thinks, therefore, that single-ruler governments have the best potential for goodness, but also the most potential for badness. </a:t>
            </a:r>
          </a:p>
          <a:p>
            <a:pPr indent="-228600" lvl="0" marL="457200" rtl="0">
              <a:spcBef>
                <a:spcPts val="0"/>
              </a:spcBef>
              <a:buChar char="-"/>
            </a:pPr>
            <a:r>
              <a:rPr b="1" lang="en"/>
              <a:t>Discussion Question:</a:t>
            </a:r>
            <a:r>
              <a:rPr lang="en"/>
              <a:t> Why would a Kingship be a good form of government? Why would Aristotle think that a kingship would be better than a democracy, which most Americans prefer?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Students should note this content, as it’s going to be crucial for them to understand on the handouts and to fill out the upcoming T-Chart.</a:t>
            </a:r>
            <a:br>
              <a:rPr lang="en"/>
            </a:br>
          </a:p>
          <a:p>
            <a:pPr indent="-228600" lvl="0" marL="457200">
              <a:spcBef>
                <a:spcPts val="0"/>
              </a:spcBef>
              <a:buChar char="-"/>
            </a:pPr>
            <a:r>
              <a:rPr lang="en"/>
              <a:t>Discussion Question: Before reading Locke’s discussion of natural rights what do students think is a ‘natural right’ that they have?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We now know we want to move away from the authoritatiran kingship described under Hobbes, and we want to embrace Locke’s ideals. So we want to create a democracy. INTRO REPUBLICANISM.</a:t>
            </a:r>
            <a:br>
              <a:rPr lang="en"/>
            </a:br>
            <a:br>
              <a:rPr lang="en"/>
            </a:br>
            <a:r>
              <a:rPr lang="en"/>
              <a:t>Issue with republicanism is the same one Aristotle has: How do we know who gets to be involved? To Aristotle letting everyone get involved was a bad idea. Founding Fathers argued about the same issue.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9" name="Shape 9"/>
        <p:cNvGrpSpPr/>
        <p:nvPr/>
      </p:nvGrpSpPr>
      <p:grpSpPr>
        <a:xfrm>
          <a:off x="0" y="0"/>
          <a:ext cx="0" cy="0"/>
          <a:chOff x="0" y="0"/>
          <a:chExt cx="0" cy="0"/>
        </a:xfrm>
      </p:grpSpPr>
      <p:cxnSp>
        <p:nvCxnSpPr>
          <p:cNvPr id="10" name="Shape 10"/>
          <p:cNvCxnSpPr/>
          <p:nvPr/>
        </p:nvCxnSpPr>
        <p:spPr>
          <a:xfrm>
            <a:off x="0" y="2998150"/>
            <a:ext cx="9144000" cy="0"/>
          </a:xfrm>
          <a:prstGeom prst="straightConnector1">
            <a:avLst/>
          </a:prstGeom>
          <a:noFill/>
          <a:ln cap="flat" cmpd="sng" w="19050">
            <a:solidFill>
              <a:schemeClr val="lt2"/>
            </a:solidFill>
            <a:prstDash val="solid"/>
            <a:round/>
            <a:headEnd len="med" w="med" type="none"/>
            <a:tailEnd len="med" w="med" type="none"/>
          </a:ln>
        </p:spPr>
      </p:cxnSp>
      <p:sp>
        <p:nvSpPr>
          <p:cNvPr id="11" name="Shape 11"/>
          <p:cNvSpPr txBox="1"/>
          <p:nvPr>
            <p:ph type="ctrTitle"/>
          </p:nvPr>
        </p:nvSpPr>
        <p:spPr>
          <a:xfrm>
            <a:off x="510450" y="1257300"/>
            <a:ext cx="8123100" cy="1588500"/>
          </a:xfrm>
          <a:prstGeom prst="rect">
            <a:avLst/>
          </a:prstGeom>
        </p:spPr>
        <p:txBody>
          <a:bodyPr anchorCtr="0" anchor="b" bIns="91425" lIns="91425" rIns="91425"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12" name="Shape 12"/>
          <p:cNvSpPr txBox="1"/>
          <p:nvPr>
            <p:ph idx="1" type="subTitle"/>
          </p:nvPr>
        </p:nvSpPr>
        <p:spPr>
          <a:xfrm>
            <a:off x="510450" y="3182312"/>
            <a:ext cx="8123100" cy="630000"/>
          </a:xfrm>
          <a:prstGeom prst="rect">
            <a:avLst/>
          </a:prstGeom>
        </p:spPr>
        <p:txBody>
          <a:bodyPr anchorCtr="0" anchor="t" bIns="91425" lIns="91425" rIns="91425" tIns="91425"/>
          <a:lstStyle>
            <a:lvl1pPr lvl="0">
              <a:lnSpc>
                <a:spcPct val="100000"/>
              </a:lnSpc>
              <a:spcBef>
                <a:spcPts val="0"/>
              </a:spcBef>
              <a:spcAft>
                <a:spcPts val="0"/>
              </a:spcAft>
              <a:buClr>
                <a:schemeClr val="lt1"/>
              </a:buClr>
              <a:buSzPct val="100000"/>
              <a:buNone/>
              <a:defRPr sz="2400">
                <a:solidFill>
                  <a:schemeClr val="lt1"/>
                </a:solidFill>
              </a:defRPr>
            </a:lvl1pPr>
            <a:lvl2pPr lvl="1">
              <a:lnSpc>
                <a:spcPct val="100000"/>
              </a:lnSpc>
              <a:spcBef>
                <a:spcPts val="0"/>
              </a:spcBef>
              <a:spcAft>
                <a:spcPts val="0"/>
              </a:spcAft>
              <a:buClr>
                <a:schemeClr val="lt1"/>
              </a:buClr>
              <a:buSzPct val="100000"/>
              <a:buNone/>
              <a:defRPr sz="2400">
                <a:solidFill>
                  <a:schemeClr val="lt1"/>
                </a:solidFill>
              </a:defRPr>
            </a:lvl2pPr>
            <a:lvl3pPr lvl="2">
              <a:lnSpc>
                <a:spcPct val="100000"/>
              </a:lnSpc>
              <a:spcBef>
                <a:spcPts val="0"/>
              </a:spcBef>
              <a:spcAft>
                <a:spcPts val="0"/>
              </a:spcAft>
              <a:buClr>
                <a:schemeClr val="lt1"/>
              </a:buClr>
              <a:buSzPct val="100000"/>
              <a:buNone/>
              <a:defRPr sz="2400">
                <a:solidFill>
                  <a:schemeClr val="lt1"/>
                </a:solidFill>
              </a:defRPr>
            </a:lvl3pPr>
            <a:lvl4pPr lvl="3">
              <a:lnSpc>
                <a:spcPct val="100000"/>
              </a:lnSpc>
              <a:spcBef>
                <a:spcPts val="0"/>
              </a:spcBef>
              <a:spcAft>
                <a:spcPts val="0"/>
              </a:spcAft>
              <a:buClr>
                <a:schemeClr val="lt1"/>
              </a:buClr>
              <a:buSzPct val="100000"/>
              <a:buNone/>
              <a:defRPr sz="2400">
                <a:solidFill>
                  <a:schemeClr val="lt1"/>
                </a:solidFill>
              </a:defRPr>
            </a:lvl4pPr>
            <a:lvl5pPr lvl="4">
              <a:lnSpc>
                <a:spcPct val="100000"/>
              </a:lnSpc>
              <a:spcBef>
                <a:spcPts val="0"/>
              </a:spcBef>
              <a:spcAft>
                <a:spcPts val="0"/>
              </a:spcAft>
              <a:buClr>
                <a:schemeClr val="lt1"/>
              </a:buClr>
              <a:buSzPct val="100000"/>
              <a:buNone/>
              <a:defRPr sz="2400">
                <a:solidFill>
                  <a:schemeClr val="lt1"/>
                </a:solidFill>
              </a:defRPr>
            </a:lvl5pPr>
            <a:lvl6pPr lvl="5">
              <a:lnSpc>
                <a:spcPct val="100000"/>
              </a:lnSpc>
              <a:spcBef>
                <a:spcPts val="0"/>
              </a:spcBef>
              <a:spcAft>
                <a:spcPts val="0"/>
              </a:spcAft>
              <a:buClr>
                <a:schemeClr val="lt1"/>
              </a:buClr>
              <a:buSzPct val="100000"/>
              <a:buNone/>
              <a:defRPr sz="2400">
                <a:solidFill>
                  <a:schemeClr val="lt1"/>
                </a:solidFill>
              </a:defRPr>
            </a:lvl6pPr>
            <a:lvl7pPr lvl="6">
              <a:lnSpc>
                <a:spcPct val="100000"/>
              </a:lnSpc>
              <a:spcBef>
                <a:spcPts val="0"/>
              </a:spcBef>
              <a:spcAft>
                <a:spcPts val="0"/>
              </a:spcAft>
              <a:buClr>
                <a:schemeClr val="lt1"/>
              </a:buClr>
              <a:buSzPct val="100000"/>
              <a:buNone/>
              <a:defRPr sz="2400">
                <a:solidFill>
                  <a:schemeClr val="lt1"/>
                </a:solidFill>
              </a:defRPr>
            </a:lvl7pPr>
            <a:lvl8pPr lvl="7">
              <a:lnSpc>
                <a:spcPct val="100000"/>
              </a:lnSpc>
              <a:spcBef>
                <a:spcPts val="0"/>
              </a:spcBef>
              <a:spcAft>
                <a:spcPts val="0"/>
              </a:spcAft>
              <a:buClr>
                <a:schemeClr val="lt1"/>
              </a:buClr>
              <a:buSzPct val="100000"/>
              <a:buNone/>
              <a:defRPr sz="2400">
                <a:solidFill>
                  <a:schemeClr val="lt1"/>
                </a:solidFill>
              </a:defRPr>
            </a:lvl8pPr>
            <a:lvl9pPr lvl="8">
              <a:lnSpc>
                <a:spcPct val="100000"/>
              </a:lnSpc>
              <a:spcBef>
                <a:spcPts val="0"/>
              </a:spcBef>
              <a:spcAft>
                <a:spcPts val="0"/>
              </a:spcAft>
              <a:buClr>
                <a:schemeClr val="lt1"/>
              </a:buClr>
              <a:buSzPct val="100000"/>
              <a:buNone/>
              <a:defRPr sz="2400">
                <a:solidFill>
                  <a:schemeClr val="lt1"/>
                </a:solidFill>
              </a:defRPr>
            </a:lvl9pPr>
          </a:lstStyle>
          <a:p/>
        </p:txBody>
      </p:sp>
      <p:sp>
        <p:nvSpPr>
          <p:cNvPr id="13" name="Shape 1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8"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50" name="Shape 50"/>
          <p:cNvSpPr txBox="1"/>
          <p:nvPr>
            <p:ph type="title"/>
          </p:nvPr>
        </p:nvSpPr>
        <p:spPr>
          <a:xfrm>
            <a:off x="311700" y="991475"/>
            <a:ext cx="8520600" cy="1917900"/>
          </a:xfrm>
          <a:prstGeom prst="rect">
            <a:avLst/>
          </a:prstGeom>
        </p:spPr>
        <p:txBody>
          <a:bodyPr anchorCtr="0" anchor="ctr" bIns="91425" lIns="91425" rIns="91425" tIns="91425"/>
          <a:lstStyle>
            <a:lvl1pPr lvl="0" algn="ctr">
              <a:spcBef>
                <a:spcPts val="0"/>
              </a:spcBef>
              <a:buSzPct val="100000"/>
              <a:defRPr b="1" sz="14000"/>
            </a:lvl1pPr>
            <a:lvl2pPr lvl="1" algn="ctr">
              <a:spcBef>
                <a:spcPts val="0"/>
              </a:spcBef>
              <a:buSzPct val="100000"/>
              <a:defRPr b="1" sz="14000"/>
            </a:lvl2pPr>
            <a:lvl3pPr lvl="2" algn="ctr">
              <a:spcBef>
                <a:spcPts val="0"/>
              </a:spcBef>
              <a:buSzPct val="100000"/>
              <a:defRPr b="1" sz="14000"/>
            </a:lvl3pPr>
            <a:lvl4pPr lvl="3" algn="ctr">
              <a:spcBef>
                <a:spcPts val="0"/>
              </a:spcBef>
              <a:buSzPct val="100000"/>
              <a:defRPr b="1" sz="14000"/>
            </a:lvl4pPr>
            <a:lvl5pPr lvl="4" algn="ctr">
              <a:spcBef>
                <a:spcPts val="0"/>
              </a:spcBef>
              <a:buSzPct val="100000"/>
              <a:defRPr b="1" sz="14000"/>
            </a:lvl5pPr>
            <a:lvl6pPr lvl="5" algn="ctr">
              <a:spcBef>
                <a:spcPts val="0"/>
              </a:spcBef>
              <a:buSzPct val="100000"/>
              <a:defRPr b="1" sz="14000"/>
            </a:lvl6pPr>
            <a:lvl7pPr lvl="6" algn="ctr">
              <a:spcBef>
                <a:spcPts val="0"/>
              </a:spcBef>
              <a:buSzPct val="100000"/>
              <a:defRPr b="1" sz="14000"/>
            </a:lvl7pPr>
            <a:lvl8pPr lvl="7" algn="ctr">
              <a:spcBef>
                <a:spcPts val="0"/>
              </a:spcBef>
              <a:buSzPct val="100000"/>
              <a:defRPr b="1" sz="14000"/>
            </a:lvl8pPr>
            <a:lvl9pPr lvl="8" algn="ctr">
              <a:spcBef>
                <a:spcPts val="0"/>
              </a:spcBef>
              <a:buSzPct val="100000"/>
              <a:defRPr b="1" sz="14000"/>
            </a:lvl9pPr>
          </a:lstStyle>
          <a:p/>
        </p:txBody>
      </p:sp>
      <p:sp>
        <p:nvSpPr>
          <p:cNvPr id="51" name="Shape 51"/>
          <p:cNvSpPr txBox="1"/>
          <p:nvPr>
            <p:ph idx="1" type="body"/>
          </p:nvPr>
        </p:nvSpPr>
        <p:spPr>
          <a:xfrm>
            <a:off x="311700" y="3071300"/>
            <a:ext cx="8520600" cy="901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2" name="Shape 5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3" name="Shape 53"/>
        <p:cNvGrpSpPr/>
        <p:nvPr/>
      </p:nvGrpSpPr>
      <p:grpSpPr>
        <a:xfrm>
          <a:off x="0" y="0"/>
          <a:ext cx="0" cy="0"/>
          <a:chOff x="0" y="0"/>
          <a:chExt cx="0" cy="0"/>
        </a:xfrm>
      </p:grpSpPr>
      <p:sp>
        <p:nvSpPr>
          <p:cNvPr id="54" name="Shape 5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4" name="Shape 14"/>
        <p:cNvGrpSpPr/>
        <p:nvPr/>
      </p:nvGrpSpPr>
      <p:grpSpPr>
        <a:xfrm>
          <a:off x="0" y="0"/>
          <a:ext cx="0" cy="0"/>
          <a:chOff x="0" y="0"/>
          <a:chExt cx="0" cy="0"/>
        </a:xfrm>
      </p:grpSpPr>
      <p:cxnSp>
        <p:nvCxnSpPr>
          <p:cNvPr id="15" name="Shape 15"/>
          <p:cNvCxnSpPr/>
          <p:nvPr/>
        </p:nvCxnSpPr>
        <p:spPr>
          <a:xfrm>
            <a:off x="0" y="2998150"/>
            <a:ext cx="9144000" cy="0"/>
          </a:xfrm>
          <a:prstGeom prst="straightConnector1">
            <a:avLst/>
          </a:prstGeom>
          <a:noFill/>
          <a:ln cap="flat" cmpd="sng" w="19050">
            <a:solidFill>
              <a:schemeClr val="lt2"/>
            </a:solidFill>
            <a:prstDash val="solid"/>
            <a:round/>
            <a:headEnd len="med" w="med" type="none"/>
            <a:tailEnd len="med" w="med" type="none"/>
          </a:ln>
        </p:spPr>
      </p:cxnSp>
      <p:sp>
        <p:nvSpPr>
          <p:cNvPr id="16" name="Shape 16"/>
          <p:cNvSpPr txBox="1"/>
          <p:nvPr>
            <p:ph type="title"/>
          </p:nvPr>
        </p:nvSpPr>
        <p:spPr>
          <a:xfrm>
            <a:off x="510450" y="2057400"/>
            <a:ext cx="8123100" cy="778800"/>
          </a:xfrm>
          <a:prstGeom prst="rect">
            <a:avLst/>
          </a:prstGeom>
        </p:spPr>
        <p:txBody>
          <a:bodyPr anchorCtr="0" anchor="b" bIns="91425" lIns="91425" rIns="91425" tIns="91425"/>
          <a:lstStyle>
            <a:lvl1pPr lvl="0">
              <a:spcBef>
                <a:spcPts val="0"/>
              </a:spcBef>
              <a:buClr>
                <a:schemeClr val="lt1"/>
              </a:buClr>
              <a:buSzPct val="100000"/>
              <a:defRPr sz="3600">
                <a:solidFill>
                  <a:schemeClr val="lt1"/>
                </a:solidFill>
              </a:defRPr>
            </a:lvl1pPr>
            <a:lvl2pPr lvl="1">
              <a:spcBef>
                <a:spcPts val="0"/>
              </a:spcBef>
              <a:buClr>
                <a:schemeClr val="lt1"/>
              </a:buClr>
              <a:buSzPct val="100000"/>
              <a:defRPr sz="3600">
                <a:solidFill>
                  <a:schemeClr val="lt1"/>
                </a:solidFill>
              </a:defRPr>
            </a:lvl2pPr>
            <a:lvl3pPr lvl="2">
              <a:spcBef>
                <a:spcPts val="0"/>
              </a:spcBef>
              <a:buClr>
                <a:schemeClr val="lt1"/>
              </a:buClr>
              <a:buSzPct val="100000"/>
              <a:defRPr sz="3600">
                <a:solidFill>
                  <a:schemeClr val="lt1"/>
                </a:solidFill>
              </a:defRPr>
            </a:lvl3pPr>
            <a:lvl4pPr lvl="3">
              <a:spcBef>
                <a:spcPts val="0"/>
              </a:spcBef>
              <a:buClr>
                <a:schemeClr val="lt1"/>
              </a:buClr>
              <a:buSzPct val="100000"/>
              <a:defRPr sz="3600">
                <a:solidFill>
                  <a:schemeClr val="lt1"/>
                </a:solidFill>
              </a:defRPr>
            </a:lvl4pPr>
            <a:lvl5pPr lvl="4">
              <a:spcBef>
                <a:spcPts val="0"/>
              </a:spcBef>
              <a:buClr>
                <a:schemeClr val="lt1"/>
              </a:buClr>
              <a:buSzPct val="100000"/>
              <a:defRPr sz="3600">
                <a:solidFill>
                  <a:schemeClr val="lt1"/>
                </a:solidFill>
              </a:defRPr>
            </a:lvl5pPr>
            <a:lvl6pPr lvl="5">
              <a:spcBef>
                <a:spcPts val="0"/>
              </a:spcBef>
              <a:buClr>
                <a:schemeClr val="lt1"/>
              </a:buClr>
              <a:buSzPct val="100000"/>
              <a:defRPr sz="3600">
                <a:solidFill>
                  <a:schemeClr val="lt1"/>
                </a:solidFill>
              </a:defRPr>
            </a:lvl6pPr>
            <a:lvl7pPr lvl="6">
              <a:spcBef>
                <a:spcPts val="0"/>
              </a:spcBef>
              <a:buClr>
                <a:schemeClr val="lt1"/>
              </a:buClr>
              <a:buSzPct val="100000"/>
              <a:defRPr sz="3600">
                <a:solidFill>
                  <a:schemeClr val="lt1"/>
                </a:solidFill>
              </a:defRPr>
            </a:lvl7pPr>
            <a:lvl8pPr lvl="7">
              <a:spcBef>
                <a:spcPts val="0"/>
              </a:spcBef>
              <a:buClr>
                <a:schemeClr val="lt1"/>
              </a:buClr>
              <a:buSzPct val="100000"/>
              <a:defRPr sz="3600">
                <a:solidFill>
                  <a:schemeClr val="lt1"/>
                </a:solidFill>
              </a:defRPr>
            </a:lvl8pPr>
            <a:lvl9pPr lvl="8">
              <a:spcBef>
                <a:spcPts val="0"/>
              </a:spcBef>
              <a:buClr>
                <a:schemeClr val="lt1"/>
              </a:buClr>
              <a:buSzPct val="100000"/>
              <a:defRPr sz="3600">
                <a:solidFill>
                  <a:schemeClr val="lt1"/>
                </a:solidFill>
              </a:defRPr>
            </a:lvl9pPr>
          </a:lstStyle>
          <a:p/>
        </p:txBody>
      </p:sp>
      <p:sp>
        <p:nvSpPr>
          <p:cNvPr id="17" name="Shape 1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8" name="Shape 18"/>
        <p:cNvGrpSpPr/>
        <p:nvPr/>
      </p:nvGrpSpPr>
      <p:grpSpPr>
        <a:xfrm>
          <a:off x="0" y="0"/>
          <a:ext cx="0" cy="0"/>
          <a:chOff x="0" y="0"/>
          <a:chExt cx="0" cy="0"/>
        </a:xfrm>
      </p:grpSpPr>
      <p:sp>
        <p:nvSpPr>
          <p:cNvPr id="19" name="Shape 19"/>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20" name="Shape 20"/>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1" name="Shape 21"/>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3" name="Shape 23"/>
        <p:cNvGrpSpPr/>
        <p:nvPr/>
      </p:nvGrpSpPr>
      <p:grpSpPr>
        <a:xfrm>
          <a:off x="0" y="0"/>
          <a:ext cx="0" cy="0"/>
          <a:chOff x="0" y="0"/>
          <a:chExt cx="0" cy="0"/>
        </a:xfrm>
      </p:grpSpPr>
      <p:sp>
        <p:nvSpPr>
          <p:cNvPr id="24" name="Shape 24"/>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5" name="Shape 25"/>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6" name="Shape 26"/>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8" name="Shape 28"/>
        <p:cNvGrpSpPr/>
        <p:nvPr/>
      </p:nvGrpSpPr>
      <p:grpSpPr>
        <a:xfrm>
          <a:off x="0" y="0"/>
          <a:ext cx="0" cy="0"/>
          <a:chOff x="0" y="0"/>
          <a:chExt cx="0" cy="0"/>
        </a:xfrm>
      </p:grpSpPr>
      <p:sp>
        <p:nvSpPr>
          <p:cNvPr id="29" name="Shape 29"/>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0" name="Shape 3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1" name="Shape 31"/>
        <p:cNvGrpSpPr/>
        <p:nvPr/>
      </p:nvGrpSpPr>
      <p:grpSpPr>
        <a:xfrm>
          <a:off x="0" y="0"/>
          <a:ext cx="0" cy="0"/>
          <a:chOff x="0" y="0"/>
          <a:chExt cx="0" cy="0"/>
        </a:xfrm>
      </p:grpSpPr>
      <p:sp>
        <p:nvSpPr>
          <p:cNvPr id="32" name="Shape 32"/>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3" name="Shape 33"/>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35" name="Shape 35"/>
        <p:cNvGrpSpPr/>
        <p:nvPr/>
      </p:nvGrpSpPr>
      <p:grpSpPr>
        <a:xfrm>
          <a:off x="0" y="0"/>
          <a:ext cx="0" cy="0"/>
          <a:chOff x="0" y="0"/>
          <a:chExt cx="0" cy="0"/>
        </a:xfrm>
      </p:grpSpPr>
      <p:sp>
        <p:nvSpPr>
          <p:cNvPr id="36" name="Shape 36"/>
          <p:cNvSpPr txBox="1"/>
          <p:nvPr>
            <p:ph type="title"/>
          </p:nvPr>
        </p:nvSpPr>
        <p:spPr>
          <a:xfrm>
            <a:off x="490250" y="526350"/>
            <a:ext cx="57975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7" name="Shape 3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8" name="Shape 38"/>
        <p:cNvGrpSpPr/>
        <p:nvPr/>
      </p:nvGrpSpPr>
      <p:grpSpPr>
        <a:xfrm>
          <a:off x="0" y="0"/>
          <a:ext cx="0" cy="0"/>
          <a:chOff x="0" y="0"/>
          <a:chExt cx="0" cy="0"/>
        </a:xfrm>
      </p:grpSpPr>
      <p:sp>
        <p:nvSpPr>
          <p:cNvPr id="39" name="Shape 39"/>
          <p:cNvSpPr/>
          <p:nvPr/>
        </p:nvSpPr>
        <p:spPr>
          <a:xfrm>
            <a:off x="4572000" y="7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40" name="Shape 40"/>
          <p:cNvCxnSpPr/>
          <p:nvPr/>
        </p:nvCxnSpPr>
        <p:spPr>
          <a:xfrm>
            <a:off x="5029675" y="4495500"/>
            <a:ext cx="468300" cy="0"/>
          </a:xfrm>
          <a:prstGeom prst="straightConnector1">
            <a:avLst/>
          </a:prstGeom>
          <a:noFill/>
          <a:ln cap="flat" cmpd="sng" w="19050">
            <a:solidFill>
              <a:schemeClr val="lt2"/>
            </a:solidFill>
            <a:prstDash val="solid"/>
            <a:round/>
            <a:headEnd len="med" w="med" type="none"/>
            <a:tailEnd len="med" w="med" type="none"/>
          </a:ln>
        </p:spPr>
      </p:cxnSp>
      <p:sp>
        <p:nvSpPr>
          <p:cNvPr id="41" name="Shape 41"/>
          <p:cNvSpPr txBox="1"/>
          <p:nvPr>
            <p:ph type="title"/>
          </p:nvPr>
        </p:nvSpPr>
        <p:spPr>
          <a:xfrm>
            <a:off x="265500" y="1205825"/>
            <a:ext cx="4045200" cy="15096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42" name="Shape 42"/>
          <p:cNvSpPr txBox="1"/>
          <p:nvPr>
            <p:ph idx="1" type="subTitle"/>
          </p:nvPr>
        </p:nvSpPr>
        <p:spPr>
          <a:xfrm>
            <a:off x="265500" y="2769000"/>
            <a:ext cx="4045200" cy="13455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43" name="Shape 43"/>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4" name="Shape 4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5" name="Shape 45"/>
        <p:cNvGrpSpPr/>
        <p:nvPr/>
      </p:nvGrpSpPr>
      <p:grpSpPr>
        <a:xfrm>
          <a:off x="0" y="0"/>
          <a:ext cx="0" cy="0"/>
          <a:chOff x="0" y="0"/>
          <a:chExt cx="0" cy="0"/>
        </a:xfrm>
      </p:grpSpPr>
      <p:sp>
        <p:nvSpPr>
          <p:cNvPr id="46" name="Shape 46"/>
          <p:cNvSpPr txBox="1"/>
          <p:nvPr>
            <p:ph idx="1" type="body"/>
          </p:nvPr>
        </p:nvSpPr>
        <p:spPr>
          <a:xfrm>
            <a:off x="311700" y="4236825"/>
            <a:ext cx="5998800" cy="598800"/>
          </a:xfrm>
          <a:prstGeom prst="rect">
            <a:avLst/>
          </a:prstGeom>
        </p:spPr>
        <p:txBody>
          <a:bodyPr anchorCtr="0" anchor="ctr" bIns="91425" lIns="91425" rIns="91425" tIns="91425"/>
          <a:lstStyle>
            <a:lvl1pPr lvl="0">
              <a:lnSpc>
                <a:spcPct val="100000"/>
              </a:lnSpc>
              <a:spcBef>
                <a:spcPts val="0"/>
              </a:spcBef>
              <a:spcAft>
                <a:spcPts val="0"/>
              </a:spcAft>
              <a:buSzPct val="100000"/>
              <a:buNone/>
              <a:defRPr sz="2100"/>
            </a:lvl1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1pPr>
            <a:lvl2pPr lvl="1">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2pPr>
            <a:lvl3pPr lvl="2">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3pPr>
            <a:lvl4pPr lvl="3">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4pPr>
            <a:lvl5pPr lvl="4">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5pPr>
            <a:lvl6pPr lvl="5">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6pPr>
            <a:lvl7pPr lvl="6">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7pPr>
            <a:lvl8pPr lvl="7">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8pPr>
            <a:lvl9pPr lvl="8">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accent3"/>
              </a:buClr>
              <a:buSzPct val="100000"/>
              <a:buFont typeface="Proxima Nova"/>
              <a:defRPr sz="1800">
                <a:solidFill>
                  <a:schemeClr val="accent3"/>
                </a:solidFill>
                <a:latin typeface="Proxima Nova"/>
                <a:ea typeface="Proxima Nova"/>
                <a:cs typeface="Proxima Nova"/>
                <a:sym typeface="Proxima Nova"/>
              </a:defRPr>
            </a:lvl1pPr>
            <a:lvl2pPr lvl="1">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2pPr>
            <a:lvl3pPr lvl="2">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3pPr>
            <a:lvl4pPr lvl="3">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4pPr>
            <a:lvl5pPr lvl="4">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5pPr>
            <a:lvl6pPr lvl="5">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6pPr>
            <a:lvl7pPr lvl="6">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7pPr>
            <a:lvl8pPr lvl="7">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8pPr>
            <a:lvl9pPr lvl="8">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1"/>
                </a:solidFill>
                <a:latin typeface="Proxima Nova"/>
                <a:ea typeface="Proxima Nova"/>
                <a:cs typeface="Proxima Nova"/>
                <a:sym typeface="Proxima Nova"/>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x="0" y="0"/>
          <a:ext cx="0" cy="0"/>
          <a:chOff x="0" y="0"/>
          <a:chExt cx="0" cy="0"/>
        </a:xfrm>
      </p:grpSpPr>
      <p:sp>
        <p:nvSpPr>
          <p:cNvPr id="59" name="Shape 5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4800"/>
              <a:t>Do Now:</a:t>
            </a:r>
          </a:p>
        </p:txBody>
      </p:sp>
      <p:sp>
        <p:nvSpPr>
          <p:cNvPr id="60" name="Shape 60"/>
          <p:cNvSpPr txBox="1"/>
          <p:nvPr>
            <p:ph idx="1" type="body"/>
          </p:nvPr>
        </p:nvSpPr>
        <p:spPr>
          <a:xfrm>
            <a:off x="311700" y="1301850"/>
            <a:ext cx="8520600" cy="3267000"/>
          </a:xfrm>
          <a:prstGeom prst="rect">
            <a:avLst/>
          </a:prstGeom>
        </p:spPr>
        <p:txBody>
          <a:bodyPr anchorCtr="0" anchor="t" bIns="91425" lIns="91425" rIns="91425" tIns="91425">
            <a:noAutofit/>
          </a:bodyPr>
          <a:lstStyle/>
          <a:p>
            <a:pPr indent="-228600" lvl="0" marL="457200" rtl="0">
              <a:spcBef>
                <a:spcPts val="0"/>
              </a:spcBef>
              <a:buChar char="-"/>
            </a:pPr>
            <a:r>
              <a:rPr b="1" lang="en" u="sng"/>
              <a:t>How many people:</a:t>
            </a:r>
          </a:p>
          <a:p>
            <a:pPr indent="-228600" lvl="1" marL="914400" rtl="0">
              <a:spcBef>
                <a:spcPts val="0"/>
              </a:spcBef>
              <a:buChar char="-"/>
            </a:pPr>
            <a:r>
              <a:rPr b="1" lang="en"/>
              <a:t>This assignment should be completed individually.</a:t>
            </a:r>
          </a:p>
          <a:p>
            <a:pPr indent="-228600" lvl="0" marL="457200" rtl="0">
              <a:spcBef>
                <a:spcPts val="0"/>
              </a:spcBef>
              <a:buChar char="-"/>
            </a:pPr>
            <a:r>
              <a:rPr b="1" lang="en" u="sng"/>
              <a:t>Length:</a:t>
            </a:r>
          </a:p>
          <a:p>
            <a:pPr indent="-228600" lvl="1" marL="914400" rtl="0">
              <a:spcBef>
                <a:spcPts val="0"/>
              </a:spcBef>
              <a:buChar char="-"/>
            </a:pPr>
            <a:r>
              <a:rPr b="1" lang="en"/>
              <a:t>You have 3 minutes to complete this assignment.</a:t>
            </a:r>
          </a:p>
          <a:p>
            <a:pPr indent="-228600" lvl="0" marL="457200" rtl="0">
              <a:spcBef>
                <a:spcPts val="0"/>
              </a:spcBef>
              <a:buChar char="-"/>
            </a:pPr>
            <a:r>
              <a:rPr b="1" lang="en" u="sng"/>
              <a:t>Activity:</a:t>
            </a:r>
          </a:p>
          <a:p>
            <a:pPr indent="-228600" lvl="1" marL="914400" rtl="0">
              <a:spcBef>
                <a:spcPts val="0"/>
              </a:spcBef>
              <a:buChar char="-"/>
            </a:pPr>
            <a:r>
              <a:rPr b="1" lang="en"/>
              <a:t>In your notebook make a list of as many types of government as you can. Next to each type try to describe that type of government. You may want to consider the following factors:</a:t>
            </a:r>
          </a:p>
          <a:p>
            <a:pPr indent="-228600" lvl="2" marL="1371600" rtl="0">
              <a:spcBef>
                <a:spcPts val="0"/>
              </a:spcBef>
              <a:buChar char="-"/>
            </a:pPr>
            <a:r>
              <a:rPr b="1" lang="en"/>
              <a:t>Who makes laws in the government?</a:t>
            </a:r>
          </a:p>
          <a:p>
            <a:pPr indent="-228600" lvl="2" marL="1371600" rtl="0">
              <a:spcBef>
                <a:spcPts val="0"/>
              </a:spcBef>
              <a:buChar char="-"/>
            </a:pPr>
            <a:r>
              <a:rPr b="1" lang="en"/>
              <a:t>Where does the ultimate authority rest in the government?</a:t>
            </a:r>
          </a:p>
          <a:p>
            <a:pPr indent="-228600" lvl="2" marL="1371600" rtl="0">
              <a:spcBef>
                <a:spcPts val="0"/>
              </a:spcBef>
              <a:buChar char="-"/>
            </a:pPr>
            <a:r>
              <a:rPr b="1" lang="en"/>
              <a:t>How much does that government interact with the economy? With religion(s)?</a:t>
            </a:r>
          </a:p>
          <a:p>
            <a:pPr indent="-228600" lvl="2" marL="1371600" rtl="0">
              <a:spcBef>
                <a:spcPts val="0"/>
              </a:spcBef>
              <a:buChar char="-"/>
            </a:pPr>
            <a:r>
              <a:rPr b="1" lang="en"/>
              <a:t>How can people change this government?</a:t>
            </a:r>
          </a:p>
          <a:p>
            <a:pPr indent="-228600" lvl="2" marL="1371600">
              <a:spcBef>
                <a:spcPts val="0"/>
              </a:spcBef>
              <a:buChar char="-"/>
            </a:pPr>
            <a:r>
              <a:rPr b="1" lang="en"/>
              <a:t>Where is power derived from? (All people? A small group of people? God?)</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Theories of Democracy + Types Of Rep</a:t>
            </a:r>
          </a:p>
        </p:txBody>
      </p:sp>
      <p:sp>
        <p:nvSpPr>
          <p:cNvPr id="123" name="Shape 12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129" name="Shape 129"/>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 name="Shape 64"/>
        <p:cNvGrpSpPr/>
        <p:nvPr/>
      </p:nvGrpSpPr>
      <p:grpSpPr>
        <a:xfrm>
          <a:off x="0" y="0"/>
          <a:ext cx="0" cy="0"/>
          <a:chOff x="0" y="0"/>
          <a:chExt cx="0" cy="0"/>
        </a:xfrm>
      </p:grpSpPr>
      <p:sp>
        <p:nvSpPr>
          <p:cNvPr id="65" name="Shape 65"/>
          <p:cNvSpPr txBox="1"/>
          <p:nvPr>
            <p:ph type="ctrTitle"/>
          </p:nvPr>
        </p:nvSpPr>
        <p:spPr>
          <a:xfrm>
            <a:off x="510450" y="1257300"/>
            <a:ext cx="8123100" cy="1588500"/>
          </a:xfrm>
          <a:prstGeom prst="rect">
            <a:avLst/>
          </a:prstGeom>
        </p:spPr>
        <p:txBody>
          <a:bodyPr anchorCtr="0" anchor="b" bIns="91425" lIns="91425" rIns="91425" tIns="91425">
            <a:noAutofit/>
          </a:bodyPr>
          <a:lstStyle/>
          <a:p>
            <a:pPr lvl="0">
              <a:spcBef>
                <a:spcPts val="0"/>
              </a:spcBef>
              <a:buNone/>
            </a:pPr>
            <a:r>
              <a:rPr lang="en"/>
              <a:t>Introduction To Political Philosophy</a:t>
            </a:r>
          </a:p>
        </p:txBody>
      </p:sp>
      <p:sp>
        <p:nvSpPr>
          <p:cNvPr id="66" name="Shape 66"/>
          <p:cNvSpPr txBox="1"/>
          <p:nvPr>
            <p:ph idx="1" type="subTitle"/>
          </p:nvPr>
        </p:nvSpPr>
        <p:spPr>
          <a:xfrm>
            <a:off x="510450" y="2986025"/>
            <a:ext cx="4924200" cy="630000"/>
          </a:xfrm>
          <a:prstGeom prst="rect">
            <a:avLst/>
          </a:prstGeom>
        </p:spPr>
        <p:txBody>
          <a:bodyPr anchorCtr="0" anchor="t" bIns="91425" lIns="91425" rIns="91425" tIns="91425">
            <a:noAutofit/>
          </a:bodyPr>
          <a:lstStyle/>
          <a:p>
            <a:pPr lvl="0">
              <a:spcBef>
                <a:spcPts val="0"/>
              </a:spcBef>
              <a:buNone/>
            </a:pPr>
            <a:r>
              <a:rPr lang="en"/>
              <a:t>Vocab Content:</a:t>
            </a:r>
          </a:p>
          <a:p>
            <a:pPr indent="-228600" lvl="0" marL="457200" rtl="0">
              <a:spcBef>
                <a:spcPts val="0"/>
              </a:spcBef>
              <a:buChar char="-"/>
            </a:pPr>
            <a:r>
              <a:rPr lang="en"/>
              <a:t>Natural Rights</a:t>
            </a:r>
          </a:p>
          <a:p>
            <a:pPr indent="-228600" lvl="0" marL="457200" rtl="0">
              <a:spcBef>
                <a:spcPts val="0"/>
              </a:spcBef>
              <a:buChar char="-"/>
            </a:pPr>
            <a:r>
              <a:rPr lang="en"/>
              <a:t>Popular Sovereignty</a:t>
            </a:r>
          </a:p>
          <a:p>
            <a:pPr indent="-228600" lvl="0" marL="457200" rtl="0">
              <a:spcBef>
                <a:spcPts val="0"/>
              </a:spcBef>
              <a:buChar char="-"/>
            </a:pPr>
            <a:r>
              <a:rPr lang="en"/>
              <a:t>Republicanism</a:t>
            </a:r>
          </a:p>
          <a:p>
            <a:pPr indent="-228600" lvl="0" marL="457200">
              <a:spcBef>
                <a:spcPts val="0"/>
              </a:spcBef>
              <a:buChar char="-"/>
            </a:pPr>
            <a:r>
              <a:rPr lang="en"/>
              <a:t>Social Contract</a:t>
            </a:r>
          </a:p>
        </p:txBody>
      </p:sp>
      <p:sp>
        <p:nvSpPr>
          <p:cNvPr id="67" name="Shape 67"/>
          <p:cNvSpPr txBox="1"/>
          <p:nvPr>
            <p:ph idx="1" type="subTitle"/>
          </p:nvPr>
        </p:nvSpPr>
        <p:spPr>
          <a:xfrm>
            <a:off x="4144800" y="2986025"/>
            <a:ext cx="4924200" cy="630000"/>
          </a:xfrm>
          <a:prstGeom prst="rect">
            <a:avLst/>
          </a:prstGeom>
        </p:spPr>
        <p:txBody>
          <a:bodyPr anchorCtr="0" anchor="t" bIns="91425" lIns="91425" rIns="91425" tIns="91425">
            <a:noAutofit/>
          </a:bodyPr>
          <a:lstStyle/>
          <a:p>
            <a:pPr indent="-228600" lvl="0" marL="457200" rtl="0">
              <a:spcBef>
                <a:spcPts val="0"/>
              </a:spcBef>
              <a:buChar char="-"/>
            </a:pPr>
            <a:r>
              <a:rPr lang="en"/>
              <a:t>John Locke</a:t>
            </a:r>
          </a:p>
          <a:p>
            <a:pPr indent="-228600" lvl="0" marL="457200" rtl="0">
              <a:spcBef>
                <a:spcPts val="0"/>
              </a:spcBef>
              <a:buChar char="-"/>
            </a:pPr>
            <a:r>
              <a:rPr lang="en"/>
              <a:t>Thomas Hobbes</a:t>
            </a:r>
          </a:p>
          <a:p>
            <a:pPr indent="-228600" lvl="0" marL="457200" rtl="0">
              <a:spcBef>
                <a:spcPts val="0"/>
              </a:spcBef>
              <a:buChar char="-"/>
            </a:pPr>
            <a:r>
              <a:rPr lang="en"/>
              <a:t>Montesquieu</a:t>
            </a:r>
          </a:p>
          <a:p>
            <a:pPr indent="-228600" lvl="0" marL="457200" rtl="0">
              <a:spcBef>
                <a:spcPts val="0"/>
              </a:spcBef>
              <a:buChar char="-"/>
            </a:pPr>
            <a:r>
              <a:rPr lang="en"/>
              <a:t>Pluralism</a:t>
            </a:r>
          </a:p>
          <a:p>
            <a:pPr indent="-228600" lvl="0" marL="457200" rtl="0">
              <a:spcBef>
                <a:spcPts val="0"/>
              </a:spcBef>
              <a:buChar char="-"/>
            </a:pPr>
            <a:r>
              <a:rPr lang="en"/>
              <a:t>Elitism</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sp>
        <p:nvSpPr>
          <p:cNvPr id="72" name="Shape 72"/>
          <p:cNvSpPr txBox="1"/>
          <p:nvPr>
            <p:ph type="title"/>
          </p:nvPr>
        </p:nvSpPr>
        <p:spPr>
          <a:xfrm>
            <a:off x="311700" y="445025"/>
            <a:ext cx="8520600" cy="572700"/>
          </a:xfrm>
          <a:prstGeom prst="rect">
            <a:avLst/>
          </a:prstGeom>
        </p:spPr>
        <p:txBody>
          <a:bodyPr anchorCtr="0" anchor="t" bIns="91425" lIns="91425" rIns="91425" tIns="91425">
            <a:noAutofit/>
          </a:bodyPr>
          <a:lstStyle/>
          <a:p>
            <a:pPr lvl="0" algn="ctr">
              <a:spcBef>
                <a:spcPts val="0"/>
              </a:spcBef>
              <a:buNone/>
            </a:pPr>
            <a:r>
              <a:rPr lang="en"/>
              <a:t>What Is Political Philosophy?</a:t>
            </a:r>
          </a:p>
        </p:txBody>
      </p:sp>
      <p:sp>
        <p:nvSpPr>
          <p:cNvPr id="73" name="Shape 7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lgn="ctr">
              <a:spcBef>
                <a:spcPts val="0"/>
              </a:spcBef>
              <a:buNone/>
            </a:pPr>
            <a:r>
              <a:rPr lang="en" sz="2200"/>
              <a:t>“Political philosophy begins with the question: what ought to be a person's relationship to society? The subject seeks the application of ethical concepts to the social sphere and thus deals with the variety of forms of government and social existence that people could live in – and in so doing, it also provides a standard by which to analyze and judge existing institutions and relationships.”</a:t>
            </a:r>
          </a:p>
          <a:p>
            <a:pPr indent="-317500" lvl="0" marL="457200" rtl="0" algn="r">
              <a:spcBef>
                <a:spcPts val="0"/>
              </a:spcBef>
              <a:buSzPct val="100000"/>
              <a:buChar char="-"/>
            </a:pPr>
            <a:r>
              <a:rPr lang="en" sz="1400"/>
              <a:t>Encyclopedia of Philosophy</a:t>
            </a:r>
          </a:p>
          <a:p>
            <a:pPr lvl="0">
              <a:spcBef>
                <a:spcPts val="0"/>
              </a:spcBef>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x="0" y="0"/>
          <a:ext cx="0" cy="0"/>
          <a:chOff x="0" y="0"/>
          <a:chExt cx="0" cy="0"/>
        </a:xfrm>
      </p:grpSpPr>
      <p:sp>
        <p:nvSpPr>
          <p:cNvPr id="78" name="Shape 78"/>
          <p:cNvSpPr txBox="1"/>
          <p:nvPr>
            <p:ph type="title"/>
          </p:nvPr>
        </p:nvSpPr>
        <p:spPr>
          <a:xfrm>
            <a:off x="311700" y="78575"/>
            <a:ext cx="8520600" cy="572700"/>
          </a:xfrm>
          <a:prstGeom prst="rect">
            <a:avLst/>
          </a:prstGeom>
        </p:spPr>
        <p:txBody>
          <a:bodyPr anchorCtr="0" anchor="t" bIns="91425" lIns="91425" rIns="91425" tIns="91425">
            <a:noAutofit/>
          </a:bodyPr>
          <a:lstStyle/>
          <a:p>
            <a:pPr lvl="0" algn="ctr">
              <a:spcBef>
                <a:spcPts val="0"/>
              </a:spcBef>
              <a:buNone/>
            </a:pPr>
            <a:r>
              <a:rPr lang="en" u="sng"/>
              <a:t>Aristotle’s Conceptualization Of Governments</a:t>
            </a:r>
          </a:p>
        </p:txBody>
      </p:sp>
      <p:sp>
        <p:nvSpPr>
          <p:cNvPr id="79" name="Shape 79"/>
          <p:cNvSpPr txBox="1"/>
          <p:nvPr>
            <p:ph idx="1" type="body"/>
          </p:nvPr>
        </p:nvSpPr>
        <p:spPr>
          <a:xfrm>
            <a:off x="311700" y="3111025"/>
            <a:ext cx="8520600" cy="1013100"/>
          </a:xfrm>
          <a:prstGeom prst="rect">
            <a:avLst/>
          </a:prstGeom>
        </p:spPr>
        <p:txBody>
          <a:bodyPr anchorCtr="0" anchor="t" bIns="91425" lIns="91425" rIns="91425" tIns="91425">
            <a:noAutofit/>
          </a:bodyPr>
          <a:lstStyle/>
          <a:p>
            <a:pPr indent="0" lvl="0" marL="0" rtl="0">
              <a:lnSpc>
                <a:spcPct val="100000"/>
              </a:lnSpc>
              <a:spcBef>
                <a:spcPts val="0"/>
              </a:spcBef>
              <a:buNone/>
            </a:pPr>
            <a:r>
              <a:rPr lang="en" sz="1200" u="sng">
                <a:solidFill>
                  <a:srgbClr val="000000"/>
                </a:solidFill>
              </a:rPr>
              <a:t>Timocracy</a:t>
            </a:r>
            <a:r>
              <a:rPr lang="en" sz="1200">
                <a:solidFill>
                  <a:srgbClr val="000000"/>
                </a:solidFill>
              </a:rPr>
              <a:t>: </a:t>
            </a:r>
            <a:r>
              <a:rPr lang="en" sz="1200">
                <a:solidFill>
                  <a:srgbClr val="000000"/>
                </a:solidFill>
                <a:latin typeface="Arial"/>
                <a:ea typeface="Arial"/>
                <a:cs typeface="Arial"/>
                <a:sym typeface="Arial"/>
              </a:rPr>
              <a:t>A form of government in which possession of property is required in order to vote.</a:t>
            </a:r>
          </a:p>
          <a:p>
            <a:pPr indent="0" lvl="0" marL="0" rtl="0">
              <a:lnSpc>
                <a:spcPct val="100000"/>
              </a:lnSpc>
              <a:spcBef>
                <a:spcPts val="0"/>
              </a:spcBef>
              <a:buNone/>
            </a:pPr>
            <a:r>
              <a:rPr lang="en" sz="1200" u="sng">
                <a:solidFill>
                  <a:srgbClr val="000000"/>
                </a:solidFill>
                <a:latin typeface="Arial"/>
                <a:ea typeface="Arial"/>
                <a:cs typeface="Arial"/>
                <a:sym typeface="Arial"/>
              </a:rPr>
              <a:t>Oligarchy</a:t>
            </a:r>
            <a:r>
              <a:rPr lang="en" sz="1200">
                <a:solidFill>
                  <a:srgbClr val="000000"/>
                </a:solidFill>
                <a:latin typeface="Arial"/>
                <a:ea typeface="Arial"/>
                <a:cs typeface="Arial"/>
                <a:sym typeface="Arial"/>
              </a:rPr>
              <a:t>: A small group of people having control of a country, organization, or institution. Typically based on wealth.</a:t>
            </a:r>
          </a:p>
          <a:p>
            <a:pPr indent="0" lvl="0" marL="0" rtl="0">
              <a:lnSpc>
                <a:spcPct val="100000"/>
              </a:lnSpc>
              <a:spcBef>
                <a:spcPts val="0"/>
              </a:spcBef>
              <a:buNone/>
            </a:pPr>
            <a:r>
              <a:rPr lang="en" sz="1200" u="sng">
                <a:solidFill>
                  <a:srgbClr val="000000"/>
                </a:solidFill>
                <a:latin typeface="Arial"/>
                <a:ea typeface="Arial"/>
                <a:cs typeface="Arial"/>
                <a:sym typeface="Arial"/>
              </a:rPr>
              <a:t>Aristocracy</a:t>
            </a:r>
            <a:r>
              <a:rPr lang="en" sz="1200">
                <a:solidFill>
                  <a:srgbClr val="000000"/>
                </a:solidFill>
                <a:latin typeface="Arial"/>
                <a:ea typeface="Arial"/>
                <a:cs typeface="Arial"/>
                <a:sym typeface="Arial"/>
              </a:rPr>
              <a:t>: The highest class in certain societies, especially those holding hereditary titles or offices.</a:t>
            </a:r>
          </a:p>
          <a:p>
            <a:pPr indent="0" lvl="0" marL="0" rtl="0">
              <a:lnSpc>
                <a:spcPct val="100000"/>
              </a:lnSpc>
              <a:spcBef>
                <a:spcPts val="0"/>
              </a:spcBef>
              <a:buNone/>
            </a:pPr>
            <a:r>
              <a:rPr lang="en" sz="1200" u="sng">
                <a:solidFill>
                  <a:srgbClr val="000000"/>
                </a:solidFill>
                <a:latin typeface="Arial"/>
                <a:ea typeface="Arial"/>
                <a:cs typeface="Arial"/>
                <a:sym typeface="Arial"/>
              </a:rPr>
              <a:t>Democracy</a:t>
            </a:r>
            <a:r>
              <a:rPr lang="en" sz="1200">
                <a:solidFill>
                  <a:srgbClr val="000000"/>
                </a:solidFill>
                <a:latin typeface="Arial"/>
                <a:ea typeface="Arial"/>
                <a:cs typeface="Arial"/>
                <a:sym typeface="Arial"/>
              </a:rPr>
              <a:t>: </a:t>
            </a:r>
            <a:r>
              <a:rPr lang="en" sz="1100">
                <a:solidFill>
                  <a:srgbClr val="000000"/>
                </a:solidFill>
                <a:latin typeface="Arial"/>
                <a:ea typeface="Arial"/>
                <a:cs typeface="Arial"/>
                <a:sym typeface="Arial"/>
              </a:rPr>
              <a:t>A system of government where all individuals participate in making political decisions.</a:t>
            </a:r>
          </a:p>
          <a:p>
            <a:pPr indent="0" lvl="0" marL="0">
              <a:lnSpc>
                <a:spcPct val="100000"/>
              </a:lnSpc>
              <a:spcBef>
                <a:spcPts val="0"/>
              </a:spcBef>
              <a:buNone/>
            </a:pPr>
            <a:r>
              <a:rPr lang="en" sz="1200" u="sng">
                <a:solidFill>
                  <a:srgbClr val="000000"/>
                </a:solidFill>
                <a:latin typeface="Arial"/>
                <a:ea typeface="Arial"/>
                <a:cs typeface="Arial"/>
                <a:sym typeface="Arial"/>
              </a:rPr>
              <a:t>Tyranny</a:t>
            </a:r>
            <a:r>
              <a:rPr lang="en" sz="1200">
                <a:solidFill>
                  <a:srgbClr val="000000"/>
                </a:solidFill>
                <a:latin typeface="Arial"/>
                <a:ea typeface="Arial"/>
                <a:cs typeface="Arial"/>
                <a:sym typeface="Arial"/>
              </a:rPr>
              <a:t>: A system of government in which one individual has complete and unchecked power. Utilizes it for personal gain.</a:t>
            </a:r>
          </a:p>
        </p:txBody>
      </p:sp>
      <p:pic>
        <p:nvPicPr>
          <p:cNvPr id="80" name="Shape 80"/>
          <p:cNvPicPr preferRelativeResize="0"/>
          <p:nvPr/>
        </p:nvPicPr>
        <p:blipFill rotWithShape="1">
          <a:blip r:embed="rId3">
            <a:alphaModFix/>
          </a:blip>
          <a:srcRect b="0" l="0" r="0" t="53488"/>
          <a:stretch/>
        </p:blipFill>
        <p:spPr>
          <a:xfrm>
            <a:off x="118624" y="651287"/>
            <a:ext cx="8713674" cy="25382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title"/>
          </p:nvPr>
        </p:nvSpPr>
        <p:spPr>
          <a:xfrm>
            <a:off x="311700" y="445025"/>
            <a:ext cx="8520600" cy="572700"/>
          </a:xfrm>
          <a:prstGeom prst="rect">
            <a:avLst/>
          </a:prstGeom>
        </p:spPr>
        <p:txBody>
          <a:bodyPr anchorCtr="0" anchor="t" bIns="91425" lIns="91425" rIns="91425" tIns="91425">
            <a:noAutofit/>
          </a:bodyPr>
          <a:lstStyle/>
          <a:p>
            <a:pPr lvl="0" rtl="0" algn="ctr">
              <a:spcBef>
                <a:spcPts val="0"/>
              </a:spcBef>
              <a:buNone/>
            </a:pPr>
            <a:r>
              <a:rPr lang="en" u="sng"/>
              <a:t>Aristotle’s Conceptualization Of Governments</a:t>
            </a:r>
          </a:p>
          <a:p>
            <a:pPr lvl="0">
              <a:spcBef>
                <a:spcPts val="0"/>
              </a:spcBef>
              <a:buNone/>
            </a:pPr>
            <a:r>
              <a:t/>
            </a:r>
            <a:endParaRPr/>
          </a:p>
        </p:txBody>
      </p:sp>
      <p:sp>
        <p:nvSpPr>
          <p:cNvPr id="86" name="Shape 86"/>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One of the earliest political philosophers is </a:t>
            </a:r>
            <a:r>
              <a:rPr b="1" lang="en"/>
              <a:t>Aristotle</a:t>
            </a:r>
            <a:r>
              <a:rPr lang="en"/>
              <a:t>. </a:t>
            </a:r>
          </a:p>
          <a:p>
            <a:pPr indent="-228600" lvl="1" marL="914400" rtl="0">
              <a:spcBef>
                <a:spcPts val="0"/>
              </a:spcBef>
            </a:pPr>
            <a:r>
              <a:rPr lang="en"/>
              <a:t>Created a hierarchy of governments. He argued that the best form of government was a </a:t>
            </a:r>
            <a:r>
              <a:rPr b="1" lang="en"/>
              <a:t>kingship.</a:t>
            </a:r>
            <a:r>
              <a:rPr lang="en"/>
              <a:t> The worst he believed was a </a:t>
            </a:r>
            <a:r>
              <a:rPr b="1" lang="en"/>
              <a:t>Tyranny</a:t>
            </a:r>
            <a:r>
              <a:rPr lang="en"/>
              <a:t>.</a:t>
            </a:r>
          </a:p>
          <a:p>
            <a:pPr indent="-228600" lvl="1" marL="914400" rtl="0">
              <a:spcBef>
                <a:spcPts val="0"/>
              </a:spcBef>
            </a:pPr>
            <a:r>
              <a:rPr lang="en"/>
              <a:t>His work will form the basis of almost all political philosophy for the next several centuries.</a:t>
            </a:r>
            <a:br>
              <a:rPr lang="en"/>
            </a:br>
          </a:p>
          <a:p>
            <a:pPr lvl="0">
              <a:spcBef>
                <a:spcPts val="0"/>
              </a:spcBef>
              <a:buNone/>
            </a:pPr>
            <a:r>
              <a:t/>
            </a:r>
            <a:endParaRPr/>
          </a:p>
        </p:txBody>
      </p:sp>
      <p:pic>
        <p:nvPicPr>
          <p:cNvPr id="87" name="Shape 87"/>
          <p:cNvPicPr preferRelativeResize="0"/>
          <p:nvPr/>
        </p:nvPicPr>
        <p:blipFill rotWithShape="1">
          <a:blip r:embed="rId3">
            <a:alphaModFix/>
          </a:blip>
          <a:srcRect b="0" l="0" r="0" t="53488"/>
          <a:stretch/>
        </p:blipFill>
        <p:spPr>
          <a:xfrm>
            <a:off x="311700" y="2507120"/>
            <a:ext cx="8520599" cy="2482031"/>
          </a:xfrm>
          <a:prstGeom prst="rect">
            <a:avLst/>
          </a:prstGeom>
          <a:noFill/>
          <a:ln>
            <a:noFill/>
          </a:ln>
        </p:spPr>
      </p:pic>
      <p:sp>
        <p:nvSpPr>
          <p:cNvPr id="88" name="Shape 88"/>
          <p:cNvSpPr txBox="1"/>
          <p:nvPr/>
        </p:nvSpPr>
        <p:spPr>
          <a:xfrm>
            <a:off x="8389275" y="2735350"/>
            <a:ext cx="325200" cy="392700"/>
          </a:xfrm>
          <a:prstGeom prst="rect">
            <a:avLst/>
          </a:prstGeom>
          <a:solidFill>
            <a:srgbClr val="FFFFFF"/>
          </a:solidFill>
          <a:ln>
            <a:noFill/>
          </a:ln>
        </p:spPr>
        <p:txBody>
          <a:bodyPr anchorCtr="0" anchor="t" bIns="91425" lIns="91425" rIns="91425" tIns="91425">
            <a:noAutofit/>
          </a:bodyPr>
          <a:lstStyle/>
          <a:p>
            <a:pPr lvl="0">
              <a:spcBef>
                <a:spcPts val="0"/>
              </a:spcBef>
              <a:buNone/>
            </a:pPr>
            <a:r>
              <a:rPr b="1" lang="en">
                <a:highlight>
                  <a:srgbClr val="FFFFFF"/>
                </a:highlight>
              </a:rPr>
              <a:t>1</a:t>
            </a:r>
          </a:p>
        </p:txBody>
      </p:sp>
      <p:sp>
        <p:nvSpPr>
          <p:cNvPr id="89" name="Shape 89"/>
          <p:cNvSpPr txBox="1"/>
          <p:nvPr/>
        </p:nvSpPr>
        <p:spPr>
          <a:xfrm>
            <a:off x="8714475" y="3424350"/>
            <a:ext cx="325200" cy="392700"/>
          </a:xfrm>
          <a:prstGeom prst="rect">
            <a:avLst/>
          </a:prstGeom>
          <a:solidFill>
            <a:srgbClr val="FFFFFF"/>
          </a:solidFill>
          <a:ln>
            <a:noFill/>
          </a:ln>
        </p:spPr>
        <p:txBody>
          <a:bodyPr anchorCtr="0" anchor="t" bIns="91425" lIns="91425" rIns="91425" tIns="91425">
            <a:noAutofit/>
          </a:bodyPr>
          <a:lstStyle/>
          <a:p>
            <a:pPr lvl="0" rtl="0">
              <a:spcBef>
                <a:spcPts val="0"/>
              </a:spcBef>
              <a:buNone/>
            </a:pPr>
            <a:r>
              <a:rPr b="1" lang="en">
                <a:highlight>
                  <a:srgbClr val="FFFFFF"/>
                </a:highlight>
              </a:rPr>
              <a:t>2</a:t>
            </a:r>
          </a:p>
        </p:txBody>
      </p:sp>
      <p:sp>
        <p:nvSpPr>
          <p:cNvPr id="90" name="Shape 90"/>
          <p:cNvSpPr txBox="1"/>
          <p:nvPr/>
        </p:nvSpPr>
        <p:spPr>
          <a:xfrm>
            <a:off x="8714475" y="4113350"/>
            <a:ext cx="325200" cy="392700"/>
          </a:xfrm>
          <a:prstGeom prst="rect">
            <a:avLst/>
          </a:prstGeom>
          <a:solidFill>
            <a:srgbClr val="FFFFFF"/>
          </a:solidFill>
          <a:ln>
            <a:noFill/>
          </a:ln>
        </p:spPr>
        <p:txBody>
          <a:bodyPr anchorCtr="0" anchor="t" bIns="91425" lIns="91425" rIns="91425" tIns="91425">
            <a:noAutofit/>
          </a:bodyPr>
          <a:lstStyle/>
          <a:p>
            <a:pPr lvl="0" rtl="0">
              <a:spcBef>
                <a:spcPts val="0"/>
              </a:spcBef>
              <a:buNone/>
            </a:pPr>
            <a:r>
              <a:rPr b="1" lang="en">
                <a:highlight>
                  <a:srgbClr val="FFFFFF"/>
                </a:highlight>
              </a:rPr>
              <a:t>3</a:t>
            </a:r>
          </a:p>
        </p:txBody>
      </p:sp>
      <p:sp>
        <p:nvSpPr>
          <p:cNvPr id="91" name="Shape 91"/>
          <p:cNvSpPr txBox="1"/>
          <p:nvPr/>
        </p:nvSpPr>
        <p:spPr>
          <a:xfrm>
            <a:off x="8832300" y="4506050"/>
            <a:ext cx="325200" cy="392700"/>
          </a:xfrm>
          <a:prstGeom prst="rect">
            <a:avLst/>
          </a:prstGeom>
          <a:solidFill>
            <a:srgbClr val="FFFFFF"/>
          </a:solidFill>
          <a:ln>
            <a:noFill/>
          </a:ln>
        </p:spPr>
        <p:txBody>
          <a:bodyPr anchorCtr="0" anchor="t" bIns="91425" lIns="91425" rIns="91425" tIns="91425">
            <a:noAutofit/>
          </a:bodyPr>
          <a:lstStyle/>
          <a:p>
            <a:pPr lvl="0" rtl="0">
              <a:spcBef>
                <a:spcPts val="0"/>
              </a:spcBef>
              <a:buNone/>
            </a:pPr>
            <a:r>
              <a:rPr b="1" lang="en">
                <a:highlight>
                  <a:srgbClr val="FFFFFF"/>
                </a:highlight>
              </a:rPr>
              <a:t>4</a:t>
            </a:r>
          </a:p>
        </p:txBody>
      </p:sp>
      <p:sp>
        <p:nvSpPr>
          <p:cNvPr id="92" name="Shape 92"/>
          <p:cNvSpPr txBox="1"/>
          <p:nvPr/>
        </p:nvSpPr>
        <p:spPr>
          <a:xfrm>
            <a:off x="8644425" y="3720650"/>
            <a:ext cx="325200" cy="392700"/>
          </a:xfrm>
          <a:prstGeom prst="rect">
            <a:avLst/>
          </a:prstGeom>
          <a:solidFill>
            <a:srgbClr val="FFFFFF"/>
          </a:solidFill>
          <a:ln>
            <a:noFill/>
          </a:ln>
        </p:spPr>
        <p:txBody>
          <a:bodyPr anchorCtr="0" anchor="t" bIns="91425" lIns="91425" rIns="91425" tIns="91425">
            <a:noAutofit/>
          </a:bodyPr>
          <a:lstStyle/>
          <a:p>
            <a:pPr lvl="0" rtl="0">
              <a:spcBef>
                <a:spcPts val="0"/>
              </a:spcBef>
              <a:buNone/>
            </a:pPr>
            <a:r>
              <a:rPr b="1" lang="en">
                <a:highlight>
                  <a:srgbClr val="FFFFFF"/>
                </a:highlight>
              </a:rPr>
              <a:t>5</a:t>
            </a:r>
          </a:p>
        </p:txBody>
      </p:sp>
      <p:sp>
        <p:nvSpPr>
          <p:cNvPr id="93" name="Shape 93"/>
          <p:cNvSpPr txBox="1"/>
          <p:nvPr/>
        </p:nvSpPr>
        <p:spPr>
          <a:xfrm>
            <a:off x="8389275" y="3128050"/>
            <a:ext cx="325200" cy="392700"/>
          </a:xfrm>
          <a:prstGeom prst="rect">
            <a:avLst/>
          </a:prstGeom>
          <a:solidFill>
            <a:srgbClr val="FFFFFF"/>
          </a:solidFill>
          <a:ln>
            <a:noFill/>
          </a:ln>
        </p:spPr>
        <p:txBody>
          <a:bodyPr anchorCtr="0" anchor="t" bIns="91425" lIns="91425" rIns="91425" tIns="91425">
            <a:noAutofit/>
          </a:bodyPr>
          <a:lstStyle/>
          <a:p>
            <a:pPr lvl="0" rtl="0">
              <a:spcBef>
                <a:spcPts val="0"/>
              </a:spcBef>
              <a:buNone/>
            </a:pPr>
            <a:r>
              <a:rPr b="1" lang="en">
                <a:highlight>
                  <a:srgbClr val="FFFFFF"/>
                </a:highlight>
              </a:rPr>
              <a:t>6</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Developments In Political Philosophy</a:t>
            </a:r>
          </a:p>
        </p:txBody>
      </p:sp>
      <p:sp>
        <p:nvSpPr>
          <p:cNvPr id="99" name="Shape 99"/>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There are several key developments that happen in political philosophy in the 1500-1700 time period. Four of the most important are the following:</a:t>
            </a:r>
          </a:p>
          <a:p>
            <a:pPr indent="-228600" lvl="1" marL="914400" rtl="0">
              <a:spcBef>
                <a:spcPts val="0"/>
              </a:spcBef>
            </a:pPr>
            <a:r>
              <a:rPr b="1" lang="en"/>
              <a:t>Natural Rights (Locke)</a:t>
            </a:r>
            <a:r>
              <a:rPr lang="en"/>
              <a:t>: </a:t>
            </a:r>
          </a:p>
          <a:p>
            <a:pPr indent="-228600" lvl="2" marL="1371600" rtl="0">
              <a:spcBef>
                <a:spcPts val="0"/>
              </a:spcBef>
            </a:pPr>
            <a:r>
              <a:rPr lang="en"/>
              <a:t>“R</a:t>
            </a:r>
            <a:r>
              <a:rPr lang="en"/>
              <a:t>ights which some hold to be "inalienable" and belonging to all humans, according to natural law. Such rights are believed, by proponents, to be necessary for and the maintenance of a "reasonable" quality of life.” (Weber.edu)</a:t>
            </a:r>
          </a:p>
          <a:p>
            <a:pPr indent="-228600" lvl="2" marL="1371600" rtl="0">
              <a:spcBef>
                <a:spcPts val="0"/>
              </a:spcBef>
            </a:pPr>
            <a:r>
              <a:rPr lang="en"/>
              <a:t>If a right is inalienable, that means it cannot be bestowed, granted, limited, bartered away, or sold away (e.g., one cannot sell oneself into slavery).</a:t>
            </a:r>
            <a:br>
              <a:rPr lang="en"/>
            </a:br>
          </a:p>
          <a:p>
            <a:pPr indent="-228600" lvl="1" marL="914400" rtl="0">
              <a:spcBef>
                <a:spcPts val="0"/>
              </a:spcBef>
            </a:pPr>
            <a:r>
              <a:rPr b="1" lang="en"/>
              <a:t>The Social Contract (Rousseau):</a:t>
            </a:r>
            <a:br>
              <a:rPr lang="en"/>
            </a:br>
          </a:p>
          <a:p>
            <a:pPr indent="-228600" lvl="1" marL="914400" rtl="0">
              <a:spcBef>
                <a:spcPts val="0"/>
              </a:spcBef>
            </a:pPr>
            <a:r>
              <a:rPr b="1" lang="en"/>
              <a:t>‘State of Nature’ (Locke + Hobbes)</a:t>
            </a:r>
            <a:r>
              <a:rPr lang="en"/>
              <a:t>:</a:t>
            </a:r>
            <a:br>
              <a:rPr lang="en"/>
            </a:br>
          </a:p>
          <a:p>
            <a:pPr indent="-228600" lvl="1" marL="914400" rtl="0">
              <a:spcBef>
                <a:spcPts val="0"/>
              </a:spcBef>
            </a:pPr>
            <a:r>
              <a:rPr b="1" lang="en"/>
              <a:t>Checks And Balances</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Locke v. Hobbes T Chart Creation</a:t>
            </a:r>
          </a:p>
        </p:txBody>
      </p:sp>
      <p:sp>
        <p:nvSpPr>
          <p:cNvPr id="105" name="Shape 105"/>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Montesquieu</a:t>
            </a:r>
          </a:p>
        </p:txBody>
      </p:sp>
      <p:sp>
        <p:nvSpPr>
          <p:cNvPr id="111" name="Shape 11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Impact on Jefferson</a:t>
            </a:r>
          </a:p>
        </p:txBody>
      </p:sp>
      <p:sp>
        <p:nvSpPr>
          <p:cNvPr id="117" name="Shape 11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